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78"/>
  </p:notesMasterIdLst>
  <p:handoutMasterIdLst>
    <p:handoutMasterId r:id="rId79"/>
  </p:handoutMasterIdLst>
  <p:sldIdLst>
    <p:sldId id="281" r:id="rId2"/>
    <p:sldId id="318" r:id="rId3"/>
    <p:sldId id="382" r:id="rId4"/>
    <p:sldId id="987" r:id="rId5"/>
    <p:sldId id="1511" r:id="rId6"/>
    <p:sldId id="1512" r:id="rId7"/>
    <p:sldId id="1374" r:id="rId8"/>
    <p:sldId id="1515" r:id="rId9"/>
    <p:sldId id="1543" r:id="rId10"/>
    <p:sldId id="331" r:id="rId11"/>
    <p:sldId id="1469" r:id="rId12"/>
    <p:sldId id="1479" r:id="rId13"/>
    <p:sldId id="1505" r:id="rId14"/>
    <p:sldId id="1383" r:id="rId15"/>
    <p:sldId id="1497" r:id="rId16"/>
    <p:sldId id="1362" r:id="rId17"/>
    <p:sldId id="1450" r:id="rId18"/>
    <p:sldId id="1364" r:id="rId19"/>
    <p:sldId id="1460" r:id="rId20"/>
    <p:sldId id="1466" r:id="rId21"/>
    <p:sldId id="1462" r:id="rId22"/>
    <p:sldId id="1490" r:id="rId23"/>
    <p:sldId id="1551" r:id="rId24"/>
    <p:sldId id="1554" r:id="rId25"/>
    <p:sldId id="1553" r:id="rId26"/>
    <p:sldId id="1458" r:id="rId27"/>
    <p:sldId id="1455" r:id="rId28"/>
    <p:sldId id="1337" r:id="rId29"/>
    <p:sldId id="333" r:id="rId30"/>
    <p:sldId id="369" r:id="rId31"/>
    <p:sldId id="1381" r:id="rId32"/>
    <p:sldId id="1560" r:id="rId33"/>
    <p:sldId id="1559" r:id="rId34"/>
    <p:sldId id="1546" r:id="rId35"/>
    <p:sldId id="1547" r:id="rId36"/>
    <p:sldId id="1548" r:id="rId37"/>
    <p:sldId id="1552" r:id="rId38"/>
    <p:sldId id="1480" r:id="rId39"/>
    <p:sldId id="1451" r:id="rId40"/>
    <p:sldId id="1544" r:id="rId41"/>
    <p:sldId id="1452" r:id="rId42"/>
    <p:sldId id="1545" r:id="rId43"/>
    <p:sldId id="1556" r:id="rId44"/>
    <p:sldId id="1506" r:id="rId45"/>
    <p:sldId id="1456" r:id="rId46"/>
    <p:sldId id="1457" r:id="rId47"/>
    <p:sldId id="1454" r:id="rId48"/>
    <p:sldId id="1557" r:id="rId49"/>
    <p:sldId id="1558" r:id="rId50"/>
    <p:sldId id="1467" r:id="rId51"/>
    <p:sldId id="1555" r:id="rId52"/>
    <p:sldId id="1508" r:id="rId53"/>
    <p:sldId id="1507" r:id="rId54"/>
    <p:sldId id="1510" r:id="rId55"/>
    <p:sldId id="1516" r:id="rId56"/>
    <p:sldId id="1485" r:id="rId57"/>
    <p:sldId id="1521" r:id="rId58"/>
    <p:sldId id="1522" r:id="rId59"/>
    <p:sldId id="1486" r:id="rId60"/>
    <p:sldId id="1387" r:id="rId61"/>
    <p:sldId id="1519" r:id="rId62"/>
    <p:sldId id="1391" r:id="rId63"/>
    <p:sldId id="1520" r:id="rId64"/>
    <p:sldId id="1542" r:id="rId65"/>
    <p:sldId id="1483" r:id="rId66"/>
    <p:sldId id="366" r:id="rId67"/>
    <p:sldId id="307" r:id="rId68"/>
    <p:sldId id="1514" r:id="rId69"/>
    <p:sldId id="1495" r:id="rId70"/>
    <p:sldId id="1474" r:id="rId71"/>
    <p:sldId id="1493" r:id="rId72"/>
    <p:sldId id="995" r:id="rId73"/>
    <p:sldId id="1523" r:id="rId74"/>
    <p:sldId id="1524" r:id="rId75"/>
    <p:sldId id="1534" r:id="rId76"/>
    <p:sldId id="1535" r:id="rId7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76BE2047-B127-4A44-831B-2A4A5C3F60FB}">
          <p14:sldIdLst>
            <p14:sldId id="281"/>
            <p14:sldId id="318"/>
          </p14:sldIdLst>
        </p14:section>
        <p14:section name="Introduction" id="{B060C967-00D4-4EA2-8DEE-E91ADC993A7A}">
          <p14:sldIdLst>
            <p14:sldId id="382"/>
            <p14:sldId id="987"/>
            <p14:sldId id="1511"/>
            <p14:sldId id="1512"/>
            <p14:sldId id="1374"/>
            <p14:sldId id="1515"/>
            <p14:sldId id="1543"/>
          </p14:sldIdLst>
        </p14:section>
        <p14:section name="Related works" id="{33136C2A-8D2B-4974-B29A-AC01D47C572D}">
          <p14:sldIdLst>
            <p14:sldId id="331"/>
            <p14:sldId id="1469"/>
            <p14:sldId id="1479"/>
          </p14:sldIdLst>
        </p14:section>
        <p14:section name="Method" id="{31DBBD75-F338-4B8F-9C02-6B4FFDD73C11}">
          <p14:sldIdLst>
            <p14:sldId id="1505"/>
            <p14:sldId id="1383"/>
            <p14:sldId id="1497"/>
            <p14:sldId id="1362"/>
            <p14:sldId id="1450"/>
            <p14:sldId id="1364"/>
            <p14:sldId id="1460"/>
            <p14:sldId id="1466"/>
            <p14:sldId id="1462"/>
            <p14:sldId id="1490"/>
            <p14:sldId id="1551"/>
            <p14:sldId id="1554"/>
            <p14:sldId id="1553"/>
            <p14:sldId id="1458"/>
            <p14:sldId id="1455"/>
            <p14:sldId id="1337"/>
          </p14:sldIdLst>
        </p14:section>
        <p14:section name="Experimental results" id="{B7758A8C-2815-475D-A50F-58DCF084E00C}">
          <p14:sldIdLst>
            <p14:sldId id="333"/>
            <p14:sldId id="369"/>
            <p14:sldId id="1381"/>
            <p14:sldId id="1560"/>
            <p14:sldId id="1559"/>
            <p14:sldId id="1546"/>
            <p14:sldId id="1547"/>
            <p14:sldId id="1548"/>
            <p14:sldId id="1552"/>
            <p14:sldId id="1480"/>
            <p14:sldId id="1451"/>
            <p14:sldId id="1544"/>
            <p14:sldId id="1452"/>
            <p14:sldId id="1545"/>
            <p14:sldId id="1556"/>
            <p14:sldId id="1506"/>
            <p14:sldId id="1456"/>
            <p14:sldId id="1457"/>
            <p14:sldId id="1454"/>
            <p14:sldId id="1557"/>
            <p14:sldId id="1558"/>
            <p14:sldId id="1467"/>
            <p14:sldId id="1555"/>
            <p14:sldId id="1508"/>
            <p14:sldId id="1507"/>
            <p14:sldId id="1510"/>
            <p14:sldId id="1516"/>
            <p14:sldId id="1485"/>
            <p14:sldId id="1521"/>
            <p14:sldId id="1522"/>
            <p14:sldId id="1486"/>
            <p14:sldId id="1387"/>
            <p14:sldId id="1519"/>
            <p14:sldId id="1391"/>
            <p14:sldId id="1520"/>
            <p14:sldId id="1542"/>
          </p14:sldIdLst>
        </p14:section>
        <p14:section name="Conclusion" id="{38059D2C-D9AE-4BAF-9FB1-865CC30DFBD4}">
          <p14:sldIdLst>
            <p14:sldId id="1483"/>
            <p14:sldId id="366"/>
          </p14:sldIdLst>
        </p14:section>
        <p14:section name="end" id="{E0350965-517A-4148-A039-BFB527324EDE}">
          <p14:sldIdLst>
            <p14:sldId id="307"/>
          </p14:sldIdLst>
        </p14:section>
        <p14:section name="Appendix." id="{CA639D90-F0E0-424F-8191-32082C9E3401}">
          <p14:sldIdLst>
            <p14:sldId id="1514"/>
            <p14:sldId id="1495"/>
            <p14:sldId id="1474"/>
            <p14:sldId id="1493"/>
            <p14:sldId id="995"/>
            <p14:sldId id="1523"/>
            <p14:sldId id="1524"/>
            <p14:sldId id="1534"/>
            <p14:sldId id="1535"/>
          </p14:sldIdLst>
        </p14:section>
      </p14:sectionLst>
    </p:ext>
    <p:ext uri="{EFAFB233-063F-42B5-8137-9DF3F51BA10A}">
      <p15:sldGuideLst xmlns:p15="http://schemas.microsoft.com/office/powerpoint/2012/main">
        <p15:guide id="1" pos="249">
          <p15:clr>
            <a:srgbClr val="A4A3A4"/>
          </p15:clr>
        </p15:guide>
        <p15:guide id="2" orient="horz" pos="147">
          <p15:clr>
            <a:srgbClr val="A4A3A4"/>
          </p15:clr>
        </p15:guide>
        <p15:guide id="3" pos="2880">
          <p15:clr>
            <a:srgbClr val="A4A3A4"/>
          </p15:clr>
        </p15:guide>
        <p15:guide id="4" pos="5035">
          <p15:clr>
            <a:srgbClr val="A4A3A4"/>
          </p15:clr>
        </p15:guide>
        <p15:guide id="5" orient="horz" pos="1688">
          <p15:clr>
            <a:srgbClr val="A4A3A4"/>
          </p15:clr>
        </p15:guide>
        <p15:guide id="6" orient="horz" pos="191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92" roundtripDataSignature="AMtx7mg+t5zL/PTv/1LuJLK08jTRfWW+Bw=="/>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65DBFD-60F9-EFBE-CF4E-ACE0CA305864}" name="黃稚淯" initials="黃稚淯" userId="S::s1110942037@ad1.nutc.edu.tw::1e5fb956-836b-46e8-9d6a-fff145809f6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峻緯 周" initials="峻緯" lastIdx="27" clrIdx="0">
    <p:extLst>
      <p:ext uri="{19B8F6BF-5375-455C-9EA6-DF929625EA0E}">
        <p15:presenceInfo xmlns:p15="http://schemas.microsoft.com/office/powerpoint/2012/main" userId="163e8e920e536f0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2CC"/>
    <a:srgbClr val="C5E0B4"/>
    <a:srgbClr val="B4C7E7"/>
    <a:srgbClr val="FF8021"/>
    <a:srgbClr val="FF770F"/>
    <a:srgbClr val="597D98"/>
    <a:srgbClr val="000026"/>
    <a:srgbClr val="D25A00"/>
    <a:srgbClr val="000024"/>
    <a:srgbClr val="C2A8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中等深淺樣式 4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9896" autoAdjust="0"/>
  </p:normalViewPr>
  <p:slideViewPr>
    <p:cSldViewPr snapToGrid="0">
      <p:cViewPr varScale="1">
        <p:scale>
          <a:sx n="128" d="100"/>
          <a:sy n="128" d="100"/>
        </p:scale>
        <p:origin x="1762" y="82"/>
      </p:cViewPr>
      <p:guideLst>
        <p:guide pos="249"/>
        <p:guide orient="horz" pos="147"/>
        <p:guide pos="2880"/>
        <p:guide pos="5035"/>
        <p:guide orient="horz" pos="1688"/>
        <p:guide orient="horz" pos="1912"/>
      </p:guideLst>
    </p:cSldViewPr>
  </p:slideViewPr>
  <p:notesTextViewPr>
    <p:cViewPr>
      <p:scale>
        <a:sx n="3" d="2"/>
        <a:sy n="3" d="2"/>
      </p:scale>
      <p:origin x="0" y="0"/>
    </p:cViewPr>
  </p:notesTextViewPr>
  <p:sorterViewPr>
    <p:cViewPr>
      <p:scale>
        <a:sx n="100" d="100"/>
        <a:sy n="100" d="100"/>
      </p:scale>
      <p:origin x="0" y="-1006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96"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192" Type="http://customschemas.google.com/relationships/presentationmetadata" Target="metadata"/><Relationship Id="rId197"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9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19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93"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19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189AC8F-DE79-54B7-A078-036CFF78F18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7599132E-D2F5-D1E6-331B-6E9735E8AD9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E9A556-95EF-4461-925C-F61231819773}" type="datetimeFigureOut">
              <a:rPr lang="zh-TW" altLang="en-US" smtClean="0"/>
              <a:t>2024/7/17</a:t>
            </a:fld>
            <a:endParaRPr lang="zh-TW" altLang="en-US"/>
          </a:p>
        </p:txBody>
      </p:sp>
      <p:sp>
        <p:nvSpPr>
          <p:cNvPr id="4" name="頁尾版面配置區 3">
            <a:extLst>
              <a:ext uri="{FF2B5EF4-FFF2-40B4-BE49-F238E27FC236}">
                <a16:creationId xmlns:a16="http://schemas.microsoft.com/office/drawing/2014/main" id="{4943D4E0-4929-8CC7-0BA1-2E756C2A1BC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D7D112E2-5E15-FDE9-A072-4854151CC0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E9CEDD-550C-444F-9A7D-C45C2D82B08E}" type="slidenum">
              <a:rPr lang="zh-TW" altLang="en-US" smtClean="0"/>
              <a:t>‹#›</a:t>
            </a:fld>
            <a:endParaRPr lang="zh-TW" altLang="en-US"/>
          </a:p>
        </p:txBody>
      </p:sp>
    </p:spTree>
    <p:extLst>
      <p:ext uri="{BB962C8B-B14F-4D97-AF65-F5344CB8AC3E}">
        <p14:creationId xmlns:p14="http://schemas.microsoft.com/office/powerpoint/2010/main" val="97521515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hf sldNum="0"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各位口試委員好，我是周峻緯。我今天要報告的主題是 </a:t>
            </a:r>
            <a:r>
              <a:rPr lang="en-US" altLang="zh-TW" dirty="0"/>
              <a:t>Partial</a:t>
            </a:r>
            <a:r>
              <a:rPr lang="zh-TW" altLang="en-US" dirty="0"/>
              <a:t>怕秀 </a:t>
            </a:r>
            <a:r>
              <a:rPr lang="en-US" altLang="zh-TW" dirty="0"/>
              <a:t>Compositional Zero-Shot Learning by Uncertainty-Accuracy Mapping and Hierarchical </a:t>
            </a:r>
            <a:r>
              <a:rPr lang="zh-TW" altLang="en-US" dirty="0"/>
              <a:t>海</a:t>
            </a:r>
            <a:r>
              <a:rPr lang="en-US" altLang="zh-TW" dirty="0" err="1"/>
              <a:t>rocki</a:t>
            </a:r>
            <a:r>
              <a:rPr lang="zh-TW" altLang="en-US" dirty="0"/>
              <a:t>扣 </a:t>
            </a:r>
            <a:r>
              <a:rPr lang="en-US" altLang="zh-TW" dirty="0"/>
              <a:t>Mixture of Experts</a:t>
            </a:r>
          </a:p>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接下來是第二部分，</a:t>
            </a:r>
            <a:r>
              <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Related works</a:t>
            </a:r>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0" algn="l">
              <a:buFont typeface="+mj-lt"/>
              <a:buNone/>
            </a:pPr>
            <a:r>
              <a:rPr lang="zh-TW" altLang="en-US" b="0" i="0" dirty="0">
                <a:solidFill>
                  <a:srgbClr val="374151"/>
                </a:solidFill>
                <a:effectLst/>
                <a:latin typeface="Söhne"/>
              </a:rPr>
              <a:t>這一頁主要是在說明集成學習的概覽，以及傳統集成學習和我的方法</a:t>
            </a:r>
            <a:r>
              <a:rPr lang="en-US" altLang="zh-TW" b="0" i="0" dirty="0">
                <a:solidFill>
                  <a:srgbClr val="374151"/>
                </a:solidFill>
                <a:effectLst/>
                <a:latin typeface="Söhne"/>
              </a:rPr>
              <a:t>SPE</a:t>
            </a:r>
            <a:r>
              <a:rPr lang="zh-TW" altLang="en-US" b="0" i="0" dirty="0">
                <a:solidFill>
                  <a:srgbClr val="374151"/>
                </a:solidFill>
                <a:effectLst/>
                <a:latin typeface="Söhne"/>
              </a:rPr>
              <a:t>的差異點。</a:t>
            </a:r>
            <a:endParaRPr lang="en-US" altLang="zh-TW" b="0" i="0" dirty="0">
              <a:solidFill>
                <a:srgbClr val="374151"/>
              </a:solidFill>
              <a:effectLst/>
              <a:latin typeface="Söhne"/>
            </a:endParaRPr>
          </a:p>
          <a:p>
            <a:pPr marL="228600" indent="0" algn="l">
              <a:buFont typeface="+mj-lt"/>
              <a:buNone/>
            </a:pPr>
            <a:r>
              <a:rPr lang="zh-TW" altLang="en-US" b="0" i="0" dirty="0">
                <a:solidFill>
                  <a:srgbClr val="374151"/>
                </a:solidFill>
                <a:effectLst/>
                <a:latin typeface="Söhne"/>
              </a:rPr>
              <a:t>集成學習是一種透過組合多個機器學習模型來增強預測和泛化能力的技術。該策略的主要概念是，雖然單一模型可能會過度擬合訓練數據，但組合多個模型可以減少此類錯誤。透過整合模型，集成學習可以提高預測精度並降低過度擬合的風險。常見的集成學習方法包括</a:t>
            </a:r>
            <a:r>
              <a:rPr lang="en-US" altLang="zh-TW" sz="1200" b="0" dirty="0">
                <a:latin typeface="Cambria" panose="02040503050406030204" pitchFamily="18" charset="0"/>
                <a:ea typeface="Cambria" panose="02040503050406030204" pitchFamily="18" charset="0"/>
              </a:rPr>
              <a:t>sum of experts, product of experts, </a:t>
            </a:r>
            <a:r>
              <a:rPr lang="zh-TW" altLang="en-US" sz="1200" b="0" dirty="0">
                <a:latin typeface="Cambria" panose="02040503050406030204" pitchFamily="18" charset="0"/>
                <a:ea typeface="Cambria" panose="02040503050406030204" pitchFamily="18" charset="0"/>
              </a:rPr>
              <a:t>簡單投票和加權投票，</a:t>
            </a:r>
            <a:r>
              <a:rPr lang="zh-TW" altLang="en-US" sz="1200" dirty="0">
                <a:latin typeface="Cambria" panose="02040503050406030204" pitchFamily="18" charset="0"/>
                <a:ea typeface="Cambria" panose="02040503050406030204" pitchFamily="18" charset="0"/>
              </a:rPr>
              <a:t>再來來看下面的表格，也就是</a:t>
            </a:r>
            <a:r>
              <a:rPr lang="en-US" altLang="zh-TW" sz="1200" dirty="0">
                <a:latin typeface="Cambria" panose="02040503050406030204" pitchFamily="18" charset="0"/>
                <a:ea typeface="Cambria" panose="02040503050406030204" pitchFamily="18" charset="0"/>
              </a:rPr>
              <a:t>SPE</a:t>
            </a:r>
            <a:r>
              <a:rPr lang="zh-TW" altLang="en-US" sz="1200" dirty="0">
                <a:latin typeface="Cambria" panose="02040503050406030204" pitchFamily="18" charset="0"/>
                <a:ea typeface="Cambria" panose="02040503050406030204" pitchFamily="18" charset="0"/>
              </a:rPr>
              <a:t>和其他集成學習的差異點。</a:t>
            </a:r>
            <a:br>
              <a:rPr lang="en-US" altLang="zh-TW" sz="1200" dirty="0">
                <a:latin typeface="Cambria" panose="02040503050406030204" pitchFamily="18" charset="0"/>
                <a:ea typeface="Cambria" panose="02040503050406030204" pitchFamily="18" charset="0"/>
              </a:rPr>
            </a:br>
            <a:br>
              <a:rPr lang="en-US" altLang="zh-TW" sz="1200" dirty="0">
                <a:latin typeface="Cambria" panose="02040503050406030204" pitchFamily="18" charset="0"/>
                <a:ea typeface="Cambria" panose="02040503050406030204" pitchFamily="18" charset="0"/>
              </a:rPr>
            </a:br>
            <a:r>
              <a:rPr lang="zh-TW" altLang="en-US" sz="1200" dirty="0">
                <a:latin typeface="Cambria" panose="02040503050406030204" pitchFamily="18" charset="0"/>
                <a:ea typeface="Cambria" panose="02040503050406030204" pitchFamily="18" charset="0"/>
              </a:rPr>
              <a:t>目標</a:t>
            </a:r>
            <a:r>
              <a:rPr lang="en-US" altLang="zh-TW" sz="1200" dirty="0">
                <a:latin typeface="Cambria" panose="02040503050406030204" pitchFamily="18" charset="0"/>
                <a:ea typeface="Cambria" panose="02040503050406030204" pitchFamily="18" charset="0"/>
              </a:rPr>
              <a:t>:</a:t>
            </a:r>
            <a:r>
              <a:rPr lang="zh-TW" altLang="en-US" sz="1200" dirty="0">
                <a:latin typeface="Cambria" panose="02040503050406030204" pitchFamily="18" charset="0"/>
                <a:ea typeface="Cambria" panose="02040503050406030204" pitchFamily="18" charset="0"/>
              </a:rPr>
              <a:t> </a:t>
            </a:r>
            <a:r>
              <a:rPr lang="en-US" altLang="zh-TW" sz="1200" dirty="0">
                <a:latin typeface="Cambria" panose="02040503050406030204" pitchFamily="18" charset="0"/>
                <a:ea typeface="Cambria" panose="02040503050406030204" pitchFamily="18" charset="0"/>
              </a:rPr>
              <a:t>SPE</a:t>
            </a:r>
            <a:r>
              <a:rPr lang="zh-TW" altLang="en-US" sz="1200" dirty="0">
                <a:latin typeface="Cambria" panose="02040503050406030204" pitchFamily="18" charset="0"/>
                <a:ea typeface="Cambria" panose="02040503050406030204" pitchFamily="18" charset="0"/>
              </a:rPr>
              <a:t>和其他集成學習的目標一致，都是透過整合多個模型的預測，目的是提高預測的準確性和可靠性，優化模型的整體性能。</a:t>
            </a:r>
            <a:br>
              <a:rPr lang="en-US" altLang="zh-TW" sz="1200" dirty="0">
                <a:latin typeface="Cambria" panose="02040503050406030204" pitchFamily="18" charset="0"/>
                <a:ea typeface="Cambria" panose="02040503050406030204" pitchFamily="18" charset="0"/>
              </a:rPr>
            </a:br>
            <a:r>
              <a:rPr lang="zh-TW" altLang="en-US" sz="1200" dirty="0">
                <a:latin typeface="Cambria" panose="02040503050406030204" pitchFamily="18" charset="0"/>
                <a:ea typeface="Cambria" panose="02040503050406030204" pitchFamily="18" charset="0"/>
              </a:rPr>
              <a:t>方法的話，</a:t>
            </a:r>
            <a:r>
              <a:rPr lang="en-US" altLang="zh-TW" sz="1200" dirty="0">
                <a:latin typeface="Cambria" panose="02040503050406030204" pitchFamily="18" charset="0"/>
                <a:ea typeface="Cambria" panose="02040503050406030204" pitchFamily="18" charset="0"/>
              </a:rPr>
              <a:t>SPE</a:t>
            </a:r>
            <a:r>
              <a:rPr lang="zh-TW" altLang="en-US" sz="1200" dirty="0">
                <a:latin typeface="Cambria" panose="02040503050406030204" pitchFamily="18" charset="0"/>
                <a:ea typeface="Cambria" panose="02040503050406030204" pitchFamily="18" charset="0"/>
              </a:rPr>
              <a:t>透過</a:t>
            </a:r>
            <a:r>
              <a:rPr lang="en-US" altLang="zh-TW" sz="1200" dirty="0">
                <a:latin typeface="Cambria" panose="02040503050406030204" pitchFamily="18" charset="0"/>
                <a:ea typeface="Cambria" panose="02040503050406030204" pitchFamily="18" charset="0"/>
              </a:rPr>
              <a:t>Normalized Uncertainty and </a:t>
            </a:r>
            <a:r>
              <a:rPr lang="en-US" altLang="zh-TW" sz="1200" b="0" i="0" u="none" strike="noStrike" cap="none" dirty="0">
                <a:solidFill>
                  <a:srgbClr val="000000"/>
                </a:solidFill>
                <a:latin typeface="Cambria" panose="02040503050406030204" pitchFamily="18" charset="0"/>
                <a:ea typeface="Cambria" panose="02040503050406030204" pitchFamily="18" charset="0"/>
                <a:cs typeface="Arial"/>
                <a:sym typeface="Arial"/>
              </a:rPr>
              <a:t>Uncertainty Calibration Error</a:t>
            </a:r>
            <a:r>
              <a:rPr lang="zh-TW" altLang="en-US" sz="1200" b="0" i="0" u="none" strike="noStrike" cap="none" dirty="0">
                <a:solidFill>
                  <a:srgbClr val="000000"/>
                </a:solidFill>
                <a:latin typeface="Cambria" panose="02040503050406030204" pitchFamily="18" charset="0"/>
                <a:ea typeface="Cambria" panose="02040503050406030204" pitchFamily="18" charset="0"/>
                <a:cs typeface="Arial"/>
                <a:sym typeface="Arial"/>
              </a:rPr>
              <a:t>選擇最優的模型預測。</a:t>
            </a:r>
            <a:endParaRPr lang="en-US" altLang="zh-TW" sz="1200" b="0" i="0" u="none" strike="noStrike" cap="none" dirty="0">
              <a:solidFill>
                <a:srgbClr val="000000"/>
              </a:solidFill>
              <a:latin typeface="Cambria" panose="02040503050406030204" pitchFamily="18" charset="0"/>
              <a:ea typeface="Cambria" panose="02040503050406030204" pitchFamily="18" charset="0"/>
              <a:cs typeface="Arial"/>
              <a:sym typeface="Arial"/>
            </a:endParaRPr>
          </a:p>
          <a:p>
            <a:pPr marL="228600" indent="0" algn="l">
              <a:buFont typeface="+mj-lt"/>
              <a:buNone/>
            </a:pPr>
            <a:r>
              <a:rPr lang="zh-TW" altLang="en-US" sz="1200" b="0" i="0" u="none" strike="noStrike" cap="none" dirty="0">
                <a:solidFill>
                  <a:srgbClr val="000000"/>
                </a:solidFill>
                <a:latin typeface="Cambria" panose="02040503050406030204" pitchFamily="18" charset="0"/>
                <a:ea typeface="Cambria" panose="02040503050406030204" pitchFamily="18" charset="0"/>
                <a:cs typeface="Arial"/>
                <a:sym typeface="Arial"/>
              </a:rPr>
              <a:t>其他的集成學習方法這些方法主要透過加權平均或乘法等方法整合多個模型的輸出。</a:t>
            </a:r>
            <a:br>
              <a:rPr lang="en-US" altLang="zh-TW" sz="1200" b="0" i="0" u="none" strike="noStrike" cap="none" dirty="0">
                <a:solidFill>
                  <a:srgbClr val="000000"/>
                </a:solidFill>
                <a:latin typeface="Cambria" panose="02040503050406030204" pitchFamily="18" charset="0"/>
                <a:ea typeface="Cambria" panose="02040503050406030204" pitchFamily="18" charset="0"/>
                <a:cs typeface="Arial"/>
                <a:sym typeface="Arial"/>
              </a:rPr>
            </a:br>
            <a:r>
              <a:rPr lang="en-US" altLang="zh-TW" sz="1200" b="0" i="0" u="none" strike="noStrike" cap="none" dirty="0">
                <a:solidFill>
                  <a:srgbClr val="000000"/>
                </a:solidFill>
                <a:latin typeface="Cambria" panose="02040503050406030204" pitchFamily="18" charset="0"/>
                <a:ea typeface="Cambria" panose="02040503050406030204" pitchFamily="18" charset="0"/>
                <a:cs typeface="Arial"/>
                <a:sym typeface="Arial"/>
              </a:rPr>
              <a:t>SPE</a:t>
            </a:r>
            <a:r>
              <a:rPr lang="zh-TW" altLang="en-US" sz="1200" b="0" i="0" u="none" strike="noStrike" cap="none" dirty="0">
                <a:solidFill>
                  <a:srgbClr val="000000"/>
                </a:solidFill>
                <a:latin typeface="Cambria" panose="02040503050406030204" pitchFamily="18" charset="0"/>
                <a:ea typeface="Cambria" panose="02040503050406030204" pitchFamily="18" charset="0"/>
                <a:cs typeface="Arial"/>
                <a:sym typeface="Arial"/>
              </a:rPr>
              <a:t>的優點是選擇已知的高效能模型，避免劣質模型的影響，以達到最優的預測。</a:t>
            </a:r>
            <a:endParaRPr lang="en-US" altLang="zh-TW" sz="1200" b="0" i="0" u="none" strike="noStrike" cap="none" dirty="0">
              <a:solidFill>
                <a:srgbClr val="000000"/>
              </a:solidFill>
              <a:latin typeface="Cambria" panose="02040503050406030204" pitchFamily="18" charset="0"/>
              <a:ea typeface="Cambria" panose="02040503050406030204" pitchFamily="18" charset="0"/>
              <a:cs typeface="Arial"/>
              <a:sym typeface="Arial"/>
            </a:endParaRPr>
          </a:p>
          <a:p>
            <a:pPr marL="228600" indent="0" algn="l">
              <a:buFont typeface="+mj-lt"/>
              <a:buNone/>
            </a:pPr>
            <a:r>
              <a:rPr lang="zh-TW" altLang="en-US" sz="1200" b="0" i="0" u="none" strike="noStrike" cap="none" dirty="0">
                <a:solidFill>
                  <a:srgbClr val="000000"/>
                </a:solidFill>
                <a:latin typeface="Cambria" panose="02040503050406030204" pitchFamily="18" charset="0"/>
                <a:ea typeface="Cambria" panose="02040503050406030204" pitchFamily="18" charset="0"/>
                <a:cs typeface="Arial"/>
                <a:sym typeface="Arial"/>
              </a:rPr>
              <a:t>其他的集成學習方法則是，即使最佳模型不確定，也可以透過組合預測來增強模型的穩定性和泛化性。</a:t>
            </a:r>
            <a:br>
              <a:rPr lang="en-US" altLang="zh-TW" sz="1200" dirty="0">
                <a:latin typeface="Cambria" panose="02040503050406030204" pitchFamily="18" charset="0"/>
                <a:ea typeface="Cambria" panose="02040503050406030204" pitchFamily="18" charset="0"/>
              </a:rPr>
            </a:br>
            <a:br>
              <a:rPr lang="en-US" altLang="zh-TW" sz="1200" dirty="0">
                <a:latin typeface="Cambria" panose="02040503050406030204" pitchFamily="18" charset="0"/>
                <a:ea typeface="Cambria" panose="02040503050406030204" pitchFamily="18" charset="0"/>
              </a:rPr>
            </a:br>
            <a:r>
              <a:rPr lang="zh-TW" altLang="en-US" sz="1200" dirty="0">
                <a:latin typeface="Cambria" panose="02040503050406030204" pitchFamily="18" charset="0"/>
                <a:ea typeface="Cambria" panose="02040503050406030204" pitchFamily="18" charset="0"/>
              </a:rPr>
              <a:t>補充</a:t>
            </a:r>
            <a:r>
              <a:rPr lang="en-US" altLang="zh-TW" sz="1200" dirty="0">
                <a:latin typeface="Cambria" panose="02040503050406030204" pitchFamily="18" charset="0"/>
                <a:ea typeface="Cambria" panose="02040503050406030204" pitchFamily="18" charset="0"/>
              </a:rPr>
              <a:t>:</a:t>
            </a:r>
            <a:r>
              <a:rPr lang="zh-TW" altLang="en-US" sz="1200" dirty="0">
                <a:latin typeface="Cambria" panose="02040503050406030204" pitchFamily="18" charset="0"/>
                <a:ea typeface="Cambria" panose="02040503050406030204" pitchFamily="18" charset="0"/>
              </a:rPr>
              <a:t>不用念</a:t>
            </a:r>
            <a:endParaRPr lang="en-US" altLang="zh-TW" b="0" i="0" dirty="0">
              <a:solidFill>
                <a:srgbClr val="374151"/>
              </a:solidFill>
              <a:effectLst/>
              <a:latin typeface="Söhne"/>
            </a:endParaRPr>
          </a:p>
          <a:p>
            <a:pPr marL="228600" indent="0" algn="l">
              <a:buFont typeface="+mj-lt"/>
              <a:buNone/>
            </a:pPr>
            <a:r>
              <a:rPr lang="zh-TW" altLang="en-US" b="0" i="0" dirty="0">
                <a:solidFill>
                  <a:srgbClr val="374151"/>
                </a:solidFill>
                <a:effectLst/>
                <a:latin typeface="Söhne"/>
              </a:rPr>
              <a:t>當存在三個或更多的</a:t>
            </a:r>
            <a:r>
              <a:rPr lang="en-US" altLang="zh-TW" b="0" i="0" dirty="0">
                <a:solidFill>
                  <a:srgbClr val="374151"/>
                </a:solidFill>
                <a:effectLst/>
                <a:latin typeface="Söhne"/>
              </a:rPr>
              <a:t>expert</a:t>
            </a:r>
            <a:r>
              <a:rPr lang="zh-TW" altLang="en-US" b="0" i="0" dirty="0">
                <a:solidFill>
                  <a:srgbClr val="374151"/>
                </a:solidFill>
                <a:effectLst/>
                <a:latin typeface="Söhne"/>
              </a:rPr>
              <a:t>時，如果無法確定哪個模型表現最佳，通常會使用其他集成學習方法。然而，如果我們已知某一個</a:t>
            </a:r>
            <a:r>
              <a:rPr lang="en-US" altLang="zh-TW" b="0" i="0" dirty="0">
                <a:solidFill>
                  <a:srgbClr val="374151"/>
                </a:solidFill>
                <a:effectLst/>
                <a:latin typeface="Söhne"/>
              </a:rPr>
              <a:t>expert</a:t>
            </a:r>
            <a:r>
              <a:rPr lang="zh-TW" altLang="en-US" b="0" i="0" dirty="0">
                <a:solidFill>
                  <a:srgbClr val="374151"/>
                </a:solidFill>
                <a:effectLst/>
                <a:latin typeface="Söhne"/>
              </a:rPr>
              <a:t>表現出色，將其他不如其表現的</a:t>
            </a:r>
            <a:r>
              <a:rPr lang="en-US" altLang="zh-TW" b="0" i="0" dirty="0">
                <a:solidFill>
                  <a:srgbClr val="374151"/>
                </a:solidFill>
                <a:effectLst/>
                <a:latin typeface="Söhne"/>
              </a:rPr>
              <a:t>expert</a:t>
            </a:r>
            <a:r>
              <a:rPr lang="zh-TW" altLang="en-US" b="0" i="0" dirty="0">
                <a:solidFill>
                  <a:srgbClr val="374151"/>
                </a:solidFill>
                <a:effectLst/>
                <a:latin typeface="Söhne"/>
              </a:rPr>
              <a:t>納入集成，會降低整體表現。因此，</a:t>
            </a:r>
            <a:r>
              <a:rPr lang="en-US" altLang="zh-TW" b="0" i="0" dirty="0">
                <a:solidFill>
                  <a:srgbClr val="374151"/>
                </a:solidFill>
                <a:effectLst/>
                <a:latin typeface="Söhne"/>
              </a:rPr>
              <a:t>SPE</a:t>
            </a:r>
            <a:r>
              <a:rPr lang="zh-TW" altLang="en-US" b="0" i="0" dirty="0">
                <a:solidFill>
                  <a:srgbClr val="374151"/>
                </a:solidFill>
                <a:effectLst/>
                <a:latin typeface="Söhne"/>
              </a:rPr>
              <a:t>的開發旨在自動選擇最佳的模型，從而確保最高的性能，避免了由於加入性能較低的模型而造成的性能下降。</a:t>
            </a:r>
          </a:p>
        </p:txBody>
      </p:sp>
    </p:spTree>
    <p:extLst>
      <p:ext uri="{BB962C8B-B14F-4D97-AF65-F5344CB8AC3E}">
        <p14:creationId xmlns:p14="http://schemas.microsoft.com/office/powerpoint/2010/main" val="1317924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接下來是</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Compositional Zero-Shot Learning</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r>
              <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，這個投影片主要是在概述</a:t>
            </a:r>
            <a:r>
              <a:rPr lang="en-US" altLang="zh-TW"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CZSL</a:t>
            </a:r>
            <a:r>
              <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以及說明我們的方法和普通</a:t>
            </a:r>
            <a:r>
              <a:rPr lang="en-US" altLang="zh-TW"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CZSL</a:t>
            </a:r>
            <a:r>
              <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任務的不同之處。</a:t>
            </a:r>
            <a:endParaRPr lang="en-US" altLang="zh-TW"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TW" b="0" dirty="0"/>
              <a:t>CZSL</a:t>
            </a:r>
            <a:r>
              <a:rPr lang="zh-TW" altLang="en-US" b="0" dirty="0"/>
              <a:t>首次在論文「</a:t>
            </a:r>
            <a:r>
              <a:rPr lang="en-US" altLang="zh-TW" b="0" dirty="0"/>
              <a:t>Recognition(</a:t>
            </a:r>
            <a:r>
              <a:rPr lang="en-US" altLang="zh-TW" b="0" dirty="0" err="1"/>
              <a:t>rakini-tion</a:t>
            </a:r>
            <a:r>
              <a:rPr lang="en-US" altLang="zh-TW" b="0" dirty="0"/>
              <a:t>) by Parts</a:t>
            </a:r>
            <a:r>
              <a:rPr lang="zh-TW" altLang="en-US" b="0" dirty="0"/>
              <a:t>」中被提出。 這個方法可以識別以前未遇到的物體。在傳統的</a:t>
            </a:r>
            <a:r>
              <a:rPr lang="en-US" altLang="zh-TW" dirty="0">
                <a:latin typeface="Cambria" panose="02040503050406030204" pitchFamily="18" charset="0"/>
                <a:ea typeface="Cambria" panose="02040503050406030204" pitchFamily="18" charset="0"/>
              </a:rPr>
              <a:t>Zero-Shot Learning </a:t>
            </a:r>
            <a:r>
              <a:rPr lang="zh-TW" altLang="en-US" b="0" dirty="0"/>
              <a:t>（</a:t>
            </a:r>
            <a:r>
              <a:rPr lang="en-US" altLang="zh-TW" b="0" dirty="0"/>
              <a:t>ZSL</a:t>
            </a:r>
            <a:r>
              <a:rPr lang="zh-TW" altLang="en-US" b="0" dirty="0"/>
              <a:t>）方法中，模型能夠識別已知類別中的圖像，以及已知和未知類別的描述。與 </a:t>
            </a:r>
            <a:r>
              <a:rPr lang="en-US" altLang="zh-TW" b="0" dirty="0"/>
              <a:t>ZSL </a:t>
            </a:r>
            <a:r>
              <a:rPr lang="zh-TW" altLang="en-US" b="0" dirty="0"/>
              <a:t>不同，</a:t>
            </a:r>
            <a:r>
              <a:rPr lang="en-US" altLang="zh-TW" b="0" dirty="0"/>
              <a:t>CZSL </a:t>
            </a:r>
            <a:r>
              <a:rPr lang="zh-TW" altLang="en-US" b="0" dirty="0"/>
              <a:t>不提供任何已知或未知屬性和物體組成的描述。 然而，所有屬性和物體概念在訓練階段都是已知的。</a:t>
            </a:r>
            <a:br>
              <a:rPr lang="en-US" altLang="zh-TW" b="0" dirty="0"/>
            </a:br>
            <a:endParaRPr lang="en-US" altLang="zh-TW" b="0" dirty="0"/>
          </a:p>
          <a:p>
            <a:pPr algn="l"/>
            <a:r>
              <a:rPr lang="zh-TW" altLang="en-US" b="0" dirty="0"/>
              <a:t>我們的</a:t>
            </a:r>
            <a:r>
              <a:rPr lang="zh-TW" altLang="en-US" sz="1200" b="0" i="0" u="none" strike="noStrike" cap="none" dirty="0">
                <a:solidFill>
                  <a:schemeClr val="bg1"/>
                </a:solidFill>
                <a:latin typeface="Cambria" panose="02040503050406030204" pitchFamily="18" charset="0"/>
                <a:cs typeface="Arial"/>
                <a:sym typeface="Arial"/>
              </a:rPr>
              <a:t>任務和</a:t>
            </a:r>
            <a:r>
              <a:rPr lang="zh-TW" altLang="en-US" sz="1200" b="0" i="0" u="none" strike="noStrike" cap="none" dirty="0">
                <a:solidFill>
                  <a:schemeClr val="bg1"/>
                </a:solidFill>
                <a:latin typeface="Cambria" panose="02040503050406030204" pitchFamily="18" charset="0"/>
                <a:ea typeface="Cambria" panose="02040503050406030204" pitchFamily="18" charset="0"/>
                <a:cs typeface="Arial"/>
                <a:sym typeface="Arial"/>
              </a:rPr>
              <a:t>普通</a:t>
            </a:r>
            <a:r>
              <a:rPr lang="en-US" altLang="zh-TW" sz="1200" b="0" i="0" u="none" strike="noStrike" cap="none" dirty="0">
                <a:solidFill>
                  <a:schemeClr val="bg1"/>
                </a:solidFill>
                <a:latin typeface="Cambria" panose="02040503050406030204" pitchFamily="18" charset="0"/>
                <a:ea typeface="Cambria" panose="02040503050406030204" pitchFamily="18" charset="0"/>
                <a:cs typeface="Arial"/>
                <a:sym typeface="Arial"/>
              </a:rPr>
              <a:t>CZSL</a:t>
            </a:r>
            <a:r>
              <a:rPr lang="zh-TW" altLang="en-US" sz="1200" b="0" i="0" u="none" strike="noStrike" cap="none" dirty="0">
                <a:solidFill>
                  <a:schemeClr val="bg1"/>
                </a:solidFill>
                <a:latin typeface="Cambria" panose="02040503050406030204" pitchFamily="18" charset="0"/>
                <a:ea typeface="Cambria" panose="02040503050406030204" pitchFamily="18" charset="0"/>
                <a:cs typeface="Arial"/>
                <a:sym typeface="Arial"/>
              </a:rPr>
              <a:t>任務的區別是，我們的方法是在物體的資訊已經知道時預測屬性類別。</a:t>
            </a:r>
            <a:endParaRPr lang="en-US" altLang="zh-TW" sz="1200" b="0" i="0" u="none" strike="noStrike" cap="none" dirty="0">
              <a:solidFill>
                <a:schemeClr val="bg1"/>
              </a:solidFill>
              <a:latin typeface="Cambria" panose="02040503050406030204" pitchFamily="18" charset="0"/>
              <a:ea typeface="Cambria" panose="02040503050406030204" pitchFamily="18" charset="0"/>
              <a:cs typeface="Arial"/>
              <a:sym typeface="Arial"/>
            </a:endParaRPr>
          </a:p>
          <a:p>
            <a:pPr algn="l"/>
            <a:r>
              <a:rPr lang="zh-TW" altLang="en-US" b="0" dirty="0"/>
              <a:t>而其他</a:t>
            </a:r>
            <a:r>
              <a:rPr lang="en-US" altLang="zh-TW" b="0" dirty="0"/>
              <a:t>CZSL</a:t>
            </a:r>
            <a:r>
              <a:rPr lang="zh-TW" altLang="en-US" b="0" dirty="0"/>
              <a:t>任務則是預測已知物體和屬性之間的配對。</a:t>
            </a:r>
          </a:p>
        </p:txBody>
      </p:sp>
    </p:spTree>
    <p:extLst>
      <p:ext uri="{BB962C8B-B14F-4D97-AF65-F5344CB8AC3E}">
        <p14:creationId xmlns:p14="http://schemas.microsoft.com/office/powerpoint/2010/main" val="6640808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defRPr/>
            </a:pPr>
            <a:r>
              <a:rPr lang="zh-TW" altLang="en-US" dirty="0"/>
              <a:t>接下來是第二部分，</a:t>
            </a:r>
            <a:r>
              <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Method</a:t>
            </a:r>
          </a:p>
          <a:p>
            <a:pPr algn="l"/>
            <a:endParaRPr lang="zh-CN" altLang="en-US" dirty="0"/>
          </a:p>
          <a:p>
            <a:pPr algn="l"/>
            <a:endParaRPr lang="zh-CN" altLang="en-US" dirty="0"/>
          </a:p>
        </p:txBody>
      </p:sp>
    </p:spTree>
    <p:extLst>
      <p:ext uri="{BB962C8B-B14F-4D97-AF65-F5344CB8AC3E}">
        <p14:creationId xmlns:p14="http://schemas.microsoft.com/office/powerpoint/2010/main" val="34485284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這邊要介紹我的方法</a:t>
            </a:r>
            <a:r>
              <a:rPr lang="en-US" altLang="zh-TW" b="0" i="0" dirty="0">
                <a:solidFill>
                  <a:srgbClr val="374151"/>
                </a:solidFill>
                <a:effectLst/>
                <a:latin typeface="Söhne"/>
              </a:rPr>
              <a:t>SPE</a:t>
            </a:r>
            <a:r>
              <a:rPr lang="zh-TW" altLang="en-US" b="0" i="0" dirty="0">
                <a:solidFill>
                  <a:srgbClr val="374151"/>
                </a:solidFill>
                <a:effectLst/>
                <a:latin typeface="Söhne"/>
              </a:rPr>
              <a:t>的推理階段架構圖，下面我將一一介紹這個</a:t>
            </a:r>
            <a:r>
              <a:rPr lang="en-US" altLang="zh-TW" b="0" i="0" dirty="0">
                <a:solidFill>
                  <a:srgbClr val="374151"/>
                </a:solidFill>
                <a:effectLst/>
                <a:latin typeface="Söhne"/>
              </a:rPr>
              <a:t>block</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輸入影像𝑿：在測試資料集中，有</a:t>
            </a:r>
            <a:r>
              <a:rPr lang="en-US" altLang="zh-TW" b="0" i="0" dirty="0">
                <a:solidFill>
                  <a:srgbClr val="374151"/>
                </a:solidFill>
                <a:effectLst/>
                <a:latin typeface="Söhne"/>
              </a:rPr>
              <a:t>n</a:t>
            </a:r>
            <a:r>
              <a:rPr lang="zh-TW" altLang="en-US" b="0" i="0" dirty="0">
                <a:solidFill>
                  <a:srgbClr val="374151"/>
                </a:solidFill>
                <a:effectLst/>
                <a:latin typeface="Söhne"/>
              </a:rPr>
              <a:t>張圖像影像，我們的集合𝑿由這些𝑛張影像組成。</a:t>
            </a: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200" dirty="0">
                <a:latin typeface="Cambria" panose="02040503050406030204" pitchFamily="18" charset="0"/>
                <a:ea typeface="Cambria" panose="02040503050406030204" pitchFamily="18" charset="0"/>
              </a:rPr>
              <a:t>Object-attribute paired logit Estimation </a:t>
            </a:r>
            <a:r>
              <a:rPr lang="zh-TW" altLang="en-US" b="0" i="0" dirty="0">
                <a:solidFill>
                  <a:srgbClr val="374151"/>
                </a:solidFill>
                <a:effectLst/>
                <a:latin typeface="Söhne"/>
              </a:rPr>
              <a:t>：</a:t>
            </a:r>
            <a:r>
              <a:rPr lang="en-US" altLang="zh-TW" sz="1200" dirty="0">
                <a:latin typeface="Cambria" panose="02040503050406030204" pitchFamily="18" charset="0"/>
                <a:ea typeface="Cambria" panose="02040503050406030204" pitchFamily="18" charset="0"/>
              </a:rPr>
              <a:t>The Decomposed Fusion with Soft Prompt </a:t>
            </a:r>
            <a:r>
              <a:rPr lang="en-US" altLang="zh-TW" b="0" i="0" dirty="0">
                <a:solidFill>
                  <a:srgbClr val="374151"/>
                </a:solidFill>
                <a:effectLst/>
                <a:latin typeface="Söhne"/>
              </a:rPr>
              <a:t>(DFSP) </a:t>
            </a:r>
            <a:r>
              <a:rPr lang="zh-TW" altLang="en-US" b="0" i="0" dirty="0">
                <a:solidFill>
                  <a:srgbClr val="374151"/>
                </a:solidFill>
                <a:effectLst/>
                <a:latin typeface="Söhne"/>
              </a:rPr>
              <a:t>模型是產生 </a:t>
            </a:r>
            <a:r>
              <a:rPr lang="en-US" altLang="zh-TW" b="0" i="0" dirty="0">
                <a:solidFill>
                  <a:srgbClr val="374151"/>
                </a:solidFill>
                <a:effectLst/>
                <a:latin typeface="Söhne"/>
              </a:rPr>
              <a:t>SPE </a:t>
            </a:r>
            <a:r>
              <a:rPr lang="zh-TW" altLang="en-US" b="0" i="0" dirty="0">
                <a:solidFill>
                  <a:srgbClr val="374151"/>
                </a:solidFill>
                <a:effectLst/>
                <a:latin typeface="Söhne"/>
              </a:rPr>
              <a:t>和 </a:t>
            </a:r>
            <a:r>
              <a:rPr lang="en-US" altLang="zh-TW" b="0" i="0" dirty="0">
                <a:solidFill>
                  <a:srgbClr val="374151"/>
                </a:solidFill>
                <a:effectLst/>
                <a:latin typeface="Söhne"/>
              </a:rPr>
              <a:t>HMOE </a:t>
            </a:r>
            <a:r>
              <a:rPr lang="zh-TW" altLang="en-US" b="0" i="0" dirty="0">
                <a:solidFill>
                  <a:srgbClr val="374151"/>
                </a:solidFill>
                <a:effectLst/>
                <a:latin typeface="Söhne"/>
              </a:rPr>
              <a:t>輸入的基礎模型（輸出：𝜻）</a:t>
            </a: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專家</a:t>
            </a:r>
            <a:r>
              <a:rPr lang="en-US" altLang="zh-TW" b="0" i="0" dirty="0">
                <a:solidFill>
                  <a:srgbClr val="374151"/>
                </a:solidFill>
                <a:effectLst/>
                <a:latin typeface="Söhne"/>
              </a:rPr>
              <a:t>1: </a:t>
            </a:r>
            <a:r>
              <a:rPr lang="zh-TW" altLang="en-US" b="0" i="0" dirty="0">
                <a:solidFill>
                  <a:srgbClr val="374151"/>
                </a:solidFill>
                <a:effectLst/>
                <a:latin typeface="Söhne"/>
              </a:rPr>
              <a:t>將所有相同的屬性的</a:t>
            </a:r>
            <a:r>
              <a:rPr lang="en-US" altLang="zh-TW" b="0" i="0" dirty="0">
                <a:solidFill>
                  <a:srgbClr val="374151"/>
                </a:solidFill>
                <a:effectLst/>
                <a:latin typeface="Söhne"/>
              </a:rPr>
              <a:t>logit</a:t>
            </a:r>
            <a:r>
              <a:rPr lang="zh-TW" altLang="en-US" b="0" i="0" dirty="0">
                <a:solidFill>
                  <a:srgbClr val="374151"/>
                </a:solidFill>
                <a:effectLst/>
                <a:latin typeface="Söhne"/>
              </a:rPr>
              <a:t>值相加，計算每個屬性的平均。 </a:t>
            </a: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專家</a:t>
            </a:r>
            <a:r>
              <a:rPr lang="en-US" altLang="zh-TW" b="0" i="0" dirty="0">
                <a:solidFill>
                  <a:srgbClr val="374151"/>
                </a:solidFill>
                <a:effectLst/>
                <a:latin typeface="Söhne"/>
              </a:rPr>
              <a:t>2:</a:t>
            </a:r>
            <a:r>
              <a:rPr lang="zh-TW" altLang="en-US" b="0" i="0" dirty="0">
                <a:solidFill>
                  <a:srgbClr val="374151"/>
                </a:solidFill>
                <a:effectLst/>
                <a:latin typeface="Söhne"/>
              </a:rPr>
              <a:t>對於每個樣本，從每個屬性類別中選擇最高的值。</a:t>
            </a: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專家</a:t>
            </a:r>
            <a:r>
              <a:rPr lang="en-US" altLang="zh-TW" b="0" i="0" dirty="0">
                <a:solidFill>
                  <a:srgbClr val="374151"/>
                </a:solidFill>
                <a:effectLst/>
                <a:latin typeface="Söhne"/>
              </a:rPr>
              <a:t>3: </a:t>
            </a:r>
            <a:r>
              <a:rPr lang="zh-TW" altLang="en-US" b="0" i="0" dirty="0">
                <a:solidFill>
                  <a:srgbClr val="374151"/>
                </a:solidFill>
                <a:effectLst/>
                <a:latin typeface="Söhne"/>
              </a:rPr>
              <a:t>在已經知道物體的資訊下，找出相對應的屬性。</a:t>
            </a: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接下來我們會詳細介紹每一個</a:t>
            </a:r>
            <a:r>
              <a:rPr lang="en-US" altLang="zh-TW" b="0" i="0" dirty="0">
                <a:solidFill>
                  <a:srgbClr val="374151"/>
                </a:solidFill>
                <a:effectLst/>
                <a:latin typeface="Söhne"/>
              </a:rPr>
              <a:t>block</a:t>
            </a:r>
          </a:p>
        </p:txBody>
      </p:sp>
    </p:spTree>
    <p:extLst>
      <p:ext uri="{BB962C8B-B14F-4D97-AF65-F5344CB8AC3E}">
        <p14:creationId xmlns:p14="http://schemas.microsoft.com/office/powerpoint/2010/main" val="2396428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這一頁呢是</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Attribute-Estimation Expert </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的概述</a:t>
            </a:r>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在測試資料集中，有𝑛張影像，我們的集合𝑿由這𝑛張影像組成。</a:t>
            </a:r>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我們使用</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zeta[</a:t>
            </a:r>
            <a:r>
              <a:rPr lang="en-US" altLang="zh-TW" sz="12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I,j</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來表示，來表示與第 </a:t>
            </a:r>
            <a:r>
              <a:rPr lang="en-US" altLang="zh-TW" sz="12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個圖像相關的第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j </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個元素，其中總共有 𝑛 個這樣的圖像。</a:t>
            </a:r>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我們的目標是將用於 𝑛 𝑝𝑎𝑖𝑟 預測的 </a:t>
            </a:r>
            <a:r>
              <a:rPr lang="en-US" altLang="zh-TW" dirty="0"/>
              <a:t>Logit zeta</a:t>
            </a:r>
            <a:r>
              <a:rPr lang="zh-TW" altLang="en-US" dirty="0"/>
              <a:t> 轉換為 𝑛 𝑎𝑡𝑡𝑟，這意味著它現在將預測所有屬性類別，而不是對。</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我們設計的三位專家分別採用了不同的方法來轉換</a:t>
            </a:r>
            <a:r>
              <a:rPr lang="en-US" altLang="zh-TW" dirty="0"/>
              <a:t>logit zeta</a:t>
            </a:r>
            <a:r>
              <a:rPr lang="zh-TW" altLang="en-US" dirty="0"/>
              <a:t>。</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接下來我們來看下面這張表格，這張表格代表第</a:t>
            </a:r>
            <a:r>
              <a:rPr lang="en-US" altLang="zh-TW" dirty="0" err="1"/>
              <a:t>i</a:t>
            </a:r>
            <a:r>
              <a:rPr lang="zh-TW" altLang="en-US" dirty="0"/>
              <a:t>張圖片的</a:t>
            </a:r>
            <a:r>
              <a:rPr lang="en-US" altLang="zh-TW" dirty="0"/>
              <a:t>logit zeta</a:t>
            </a:r>
            <a:r>
              <a:rPr lang="zh-TW" altLang="en-US" dirty="0"/>
              <a:t>，我們這邊假設我們的任務有</a:t>
            </a:r>
            <a:r>
              <a:rPr lang="en-US" altLang="zh-TW" dirty="0"/>
              <a:t>3</a:t>
            </a:r>
            <a:r>
              <a:rPr lang="zh-TW" altLang="en-US" dirty="0"/>
              <a:t>個物體類別和</a:t>
            </a:r>
            <a:r>
              <a:rPr lang="en-US" altLang="zh-TW" dirty="0"/>
              <a:t>2</a:t>
            </a:r>
            <a:r>
              <a:rPr lang="zh-TW" altLang="en-US" dirty="0"/>
              <a:t>個屬性類別。</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紅色的圈圈代表我們的</a:t>
            </a:r>
            <a:r>
              <a:rPr lang="en-US" altLang="zh-TW" dirty="0"/>
              <a:t>expert1</a:t>
            </a:r>
            <a:r>
              <a:rPr lang="zh-TW" altLang="en-US" dirty="0"/>
              <a:t>會將框起來的這些</a:t>
            </a:r>
            <a:r>
              <a:rPr lang="en-US" altLang="zh-TW" dirty="0"/>
              <a:t>logit</a:t>
            </a:r>
            <a:r>
              <a:rPr lang="zh-TW" altLang="en-US" dirty="0"/>
              <a:t>進行相加並且平均。</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藍色框框代表我們的</a:t>
            </a:r>
            <a:r>
              <a:rPr lang="en-US" altLang="zh-TW" dirty="0"/>
              <a:t>expert2</a:t>
            </a:r>
            <a:r>
              <a:rPr lang="zh-TW" altLang="en-US" dirty="0"/>
              <a:t>會在被框起來這些</a:t>
            </a:r>
            <a:r>
              <a:rPr lang="en-US" altLang="zh-TW" dirty="0"/>
              <a:t>logit</a:t>
            </a:r>
            <a:r>
              <a:rPr lang="zh-TW" altLang="en-US" dirty="0"/>
              <a:t>中，找出最大的</a:t>
            </a:r>
            <a:r>
              <a:rPr lang="en-US" altLang="zh-TW" dirty="0"/>
              <a:t>logit</a:t>
            </a:r>
            <a:r>
              <a:rPr lang="zh-TW" altLang="en-US" dirty="0"/>
              <a:t>。</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綠色三角形代表我們的</a:t>
            </a:r>
            <a:r>
              <a:rPr lang="en-US" altLang="zh-TW" dirty="0"/>
              <a:t>expert3</a:t>
            </a:r>
            <a:r>
              <a:rPr lang="zh-TW" altLang="en-US" dirty="0"/>
              <a:t>會使用物體的資訊，直接獲得對應的屬性</a:t>
            </a:r>
            <a:r>
              <a:rPr lang="en-US" altLang="zh-TW" dirty="0"/>
              <a:t>logit</a:t>
            </a:r>
            <a:r>
              <a:rPr lang="zh-TW" altLang="en-US" dirty="0"/>
              <a:t>。 這邊假設這張圖片是屬於物體二的</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最後我們將這些</a:t>
            </a:r>
            <a:r>
              <a:rPr lang="en-US" altLang="zh-TW" dirty="0"/>
              <a:t>logit</a:t>
            </a:r>
            <a:r>
              <a:rPr lang="zh-TW" altLang="en-US" dirty="0"/>
              <a:t>經過</a:t>
            </a:r>
            <a:r>
              <a:rPr lang="en-US" altLang="zh-TW" dirty="0" err="1"/>
              <a:t>softmax</a:t>
            </a:r>
            <a:r>
              <a:rPr lang="zh-TW" altLang="en-US" dirty="0"/>
              <a:t>獲得對應的屬性機率。</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p:txBody>
      </p:sp>
    </p:spTree>
    <p:extLst>
      <p:ext uri="{BB962C8B-B14F-4D97-AF65-F5344CB8AC3E}">
        <p14:creationId xmlns:p14="http://schemas.microsoft.com/office/powerpoint/2010/main" val="1429219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TW" altLang="en-US" b="0" i="0" dirty="0">
                    <a:solidFill>
                      <a:srgbClr val="374151"/>
                    </a:solidFill>
                    <a:effectLst/>
                    <a:latin typeface="Söhne"/>
                  </a:rPr>
                  <a:t>這邊是</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Attribute-Estimation</a:t>
                </a:r>
                <a:r>
                  <a:rPr lang="zh-TW" altLang="en-US" sz="1200" b="0" i="0" kern="100" dirty="0">
                    <a:solidFill>
                      <a:srgbClr val="374151"/>
                    </a:solidFill>
                    <a:effectLst/>
                    <a:latin typeface="Söhne"/>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Expert1 </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的詳細作法</a:t>
                </a: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接下來我們來看下面這張表格，這張表格代表第</a:t>
                </a:r>
                <a:r>
                  <a:rPr lang="en-US" altLang="zh-TW" dirty="0" err="1"/>
                  <a:t>i</a:t>
                </a:r>
                <a:r>
                  <a:rPr lang="zh-TW" altLang="en-US" dirty="0"/>
                  <a:t>張圖片的</a:t>
                </a:r>
                <a:r>
                  <a:rPr lang="en-US" altLang="zh-TW" dirty="0"/>
                  <a:t>logit zeta</a:t>
                </a:r>
                <a:r>
                  <a:rPr lang="zh-TW" altLang="en-US" dirty="0"/>
                  <a:t>，我們這邊假設我們的任務有</a:t>
                </a:r>
                <a:r>
                  <a:rPr lang="en-US" altLang="zh-TW" dirty="0"/>
                  <a:t>3</a:t>
                </a:r>
                <a:r>
                  <a:rPr lang="zh-TW" altLang="en-US" dirty="0"/>
                  <a:t>個物體類別和</a:t>
                </a:r>
                <a:r>
                  <a:rPr lang="en-US" altLang="zh-TW" dirty="0"/>
                  <a:t>2</a:t>
                </a:r>
                <a:r>
                  <a:rPr lang="zh-TW" altLang="en-US" dirty="0"/>
                  <a:t>個屬性類別。</a:t>
                </a:r>
                <a:endParaRPr lang="en-US" altLang="zh-TW" dirty="0"/>
              </a:p>
              <a:p>
                <a:r>
                  <a:rPr lang="zh-TW" altLang="en-US" dirty="0"/>
                  <a:t>，</a:t>
                </a:r>
                <a:r>
                  <a:rPr lang="en-US" altLang="zh-TW" b="0" i="0" dirty="0">
                    <a:solidFill>
                      <a:srgbClr val="374151"/>
                    </a:solidFill>
                    <a:effectLst/>
                    <a:latin typeface="Söhne"/>
                  </a:rPr>
                  <a:t>expert1</a:t>
                </a:r>
                <a:r>
                  <a:rPr lang="zh-TW" altLang="en-US" b="0" i="0" dirty="0">
                    <a:solidFill>
                      <a:srgbClr val="374151"/>
                    </a:solidFill>
                    <a:effectLst/>
                    <a:latin typeface="Söhne"/>
                  </a:rPr>
                  <a:t>的做法為，將所有屬於該屬性的</a:t>
                </a:r>
                <a:r>
                  <a:rPr lang="en-US" altLang="zh-TW" b="0" i="0" dirty="0">
                    <a:solidFill>
                      <a:srgbClr val="374151"/>
                    </a:solidFill>
                    <a:effectLst/>
                    <a:latin typeface="Söhne"/>
                  </a:rPr>
                  <a:t>logit</a:t>
                </a:r>
                <a:r>
                  <a:rPr lang="zh-TW" altLang="en-US" b="0" i="0" dirty="0">
                    <a:solidFill>
                      <a:srgbClr val="374151"/>
                    </a:solidFill>
                    <a:effectLst/>
                    <a:latin typeface="Söhne"/>
                  </a:rPr>
                  <a:t>加總，再除以物體的數量。</a:t>
                </a:r>
                <a:endParaRPr lang="en-US" altLang="zh-TW" b="0" i="0" dirty="0">
                  <a:solidFill>
                    <a:srgbClr val="374151"/>
                  </a:solidFill>
                  <a:effectLst/>
                  <a:latin typeface="Söhne"/>
                </a:endParaRPr>
              </a:p>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最後輸出屬性機率</a:t>
                </a:r>
                <a14:m>
                  <m:oMath xmlns:m="http://schemas.openxmlformats.org/officeDocument/2006/math">
                    <m:sSubSup>
                      <m:sSubSupPr>
                        <m:ctrlPr>
                          <a:rPr lang="en-US" altLang="zh-TW" b="1" i="1" smtClean="0">
                            <a:solidFill>
                              <a:srgbClr val="FF0000"/>
                            </a:solidFill>
                            <a:latin typeface="Cambria Math" panose="02040503050406030204" pitchFamily="18" charset="0"/>
                          </a:rPr>
                        </m:ctrlPr>
                      </m:sSubSupPr>
                      <m:e>
                        <m:r>
                          <a:rPr lang="en-US" altLang="zh-TW" b="1" i="1">
                            <a:solidFill>
                              <a:srgbClr val="FF0000"/>
                            </a:solidFill>
                            <a:latin typeface="Cambria Math" panose="02040503050406030204" pitchFamily="18" charset="0"/>
                          </a:rPr>
                          <m:t>𝒑</m:t>
                        </m:r>
                      </m:e>
                      <m:sub>
                        <m:r>
                          <a:rPr lang="en-US" altLang="zh-TW" i="1">
                            <a:solidFill>
                              <a:srgbClr val="FF0000"/>
                            </a:solidFill>
                            <a:latin typeface="Cambria Math" panose="02040503050406030204" pitchFamily="18" charset="0"/>
                          </a:rPr>
                          <m:t>𝑎𝑡𝑡𝑟</m:t>
                        </m:r>
                      </m:sub>
                      <m:sup>
                        <m:r>
                          <a:rPr lang="en-US" altLang="zh-TW" i="1">
                            <a:solidFill>
                              <a:srgbClr val="FF0000"/>
                            </a:solidFill>
                            <a:latin typeface="Cambria Math" panose="02040503050406030204" pitchFamily="18" charset="0"/>
                          </a:rPr>
                          <m:t>𝑎𝑣𝑔</m:t>
                        </m:r>
                      </m:sup>
                    </m:sSubSup>
                  </m:oMath>
                </a14:m>
                <a:endParaRPr lang="zh-CN" altLang="en-US" dirty="0"/>
              </a:p>
            </p:txBody>
          </p:sp>
        </mc:Choice>
        <mc:Fallback xmlns="">
          <p:sp>
            <p:nvSpPr>
              <p:cNvPr id="3" name="备注占位符 2"/>
              <p:cNvSpPr>
                <a:spLocks noGrp="1"/>
              </p:cNvSpPr>
              <p:nvPr>
                <p:ph type="body" idx="1"/>
              </p:nvPr>
            </p:nvSpPr>
            <p:spPr/>
            <p:txBody>
              <a:bodyPr/>
              <a:lstStyle/>
              <a:p>
                <a:r>
                  <a:rPr lang="zh-TW" altLang="en-US" b="0" i="0" dirty="0">
                    <a:solidFill>
                      <a:srgbClr val="343541"/>
                    </a:solidFill>
                    <a:effectLst/>
                    <a:latin typeface="Söhne"/>
                  </a:rPr>
                  <a:t>我們使</a:t>
                </a:r>
                <a:r>
                  <a:rPr lang="en-US" altLang="zh-TW" i="0">
                    <a:latin typeface="Cambria Math" panose="02040503050406030204" pitchFamily="18" charset="0"/>
                  </a:rPr>
                  <a:t>𝑙𝑜𝑔𝑖𝑡𝑠_𝑝𝑎𝑖𝑟</a:t>
                </a:r>
                <a:r>
                  <a:rPr lang="zh-TW" altLang="en-US" i="0">
                    <a:latin typeface="Cambria Math" panose="02040503050406030204" pitchFamily="18" charset="0"/>
                  </a:rPr>
                  <a:t>來表示</a:t>
                </a:r>
                <a:r>
                  <a:rPr lang="zh-TW" altLang="en-US" b="0" i="0" dirty="0">
                    <a:solidFill>
                      <a:srgbClr val="343541"/>
                    </a:solidFill>
                    <a:effectLst/>
                    <a:latin typeface="Söhne"/>
                  </a:rPr>
                  <a:t>從模型輸出的矩陣，其中</a:t>
                </a:r>
                <a:r>
                  <a:rPr lang="en-US" altLang="zh-TW" b="0" i="0" dirty="0">
                    <a:solidFill>
                      <a:srgbClr val="343541"/>
                    </a:solidFill>
                    <a:effectLst/>
                    <a:latin typeface="Söhne"/>
                  </a:rPr>
                  <a:t>b</a:t>
                </a:r>
                <a:r>
                  <a:rPr lang="zh-TW" altLang="en-US" b="0" i="0" dirty="0">
                    <a:solidFill>
                      <a:srgbClr val="343541"/>
                    </a:solidFill>
                    <a:effectLst/>
                    <a:latin typeface="Söhne"/>
                  </a:rPr>
                  <a:t>代表</a:t>
                </a:r>
                <a:r>
                  <a:rPr lang="en-US" altLang="zh-TW" b="0" i="0" dirty="0">
                    <a:solidFill>
                      <a:srgbClr val="343541"/>
                    </a:solidFill>
                    <a:effectLst/>
                    <a:latin typeface="Söhne"/>
                  </a:rPr>
                  <a:t>batch</a:t>
                </a:r>
                <a:r>
                  <a:rPr lang="zh-TW" altLang="en-US" b="0" i="0" dirty="0">
                    <a:solidFill>
                      <a:srgbClr val="343541"/>
                    </a:solidFill>
                    <a:effectLst/>
                    <a:latin typeface="Söhne"/>
                  </a:rPr>
                  <a:t>，</a:t>
                </a:r>
                <a:r>
                  <a:rPr lang="en-US" altLang="zh-TW" i="0">
                    <a:latin typeface="Cambria Math" panose="02040503050406030204" pitchFamily="18" charset="0"/>
                    <a:ea typeface="Cambria Math" panose="02040503050406030204" pitchFamily="18" charset="0"/>
                  </a:rPr>
                  <a:t>𝑚_</a:t>
                </a:r>
                <a:r>
                  <a:rPr lang="en-US" altLang="zh-TW" b="0" i="0">
                    <a:latin typeface="Cambria Math" panose="02040503050406030204" pitchFamily="18" charset="0"/>
                    <a:ea typeface="Cambria Math" panose="02040503050406030204" pitchFamily="18" charset="0"/>
                  </a:rPr>
                  <a:t>𝑎𝑡𝑡𝑟</a:t>
                </a:r>
                <a:r>
                  <a:rPr lang="zh-TW" altLang="en-US" b="0" i="0">
                    <a:latin typeface="Cambria Math" panose="02040503050406030204" pitchFamily="18" charset="0"/>
                    <a:ea typeface="Cambria Math" panose="02040503050406030204" pitchFamily="18" charset="0"/>
                  </a:rPr>
                  <a:t> 和</a:t>
                </a:r>
                <a:r>
                  <a:rPr lang="en-US" altLang="zh-TW" i="0">
                    <a:latin typeface="Cambria Math" panose="02040503050406030204" pitchFamily="18" charset="0"/>
                    <a:ea typeface="Cambria Math" panose="02040503050406030204" pitchFamily="18" charset="0"/>
                  </a:rPr>
                  <a:t>𝑚_</a:t>
                </a:r>
                <a:r>
                  <a:rPr lang="en-US" altLang="zh-TW" b="0" i="0">
                    <a:latin typeface="Cambria Math" panose="02040503050406030204" pitchFamily="18" charset="0"/>
                    <a:ea typeface="Cambria Math" panose="02040503050406030204" pitchFamily="18" charset="0"/>
                  </a:rPr>
                  <a:t>𝑜𝑏𝑗</a:t>
                </a:r>
                <a:r>
                  <a:rPr lang="zh-TW" altLang="en-US" b="0" i="0">
                    <a:latin typeface="Cambria Math" panose="02040503050406030204" pitchFamily="18" charset="0"/>
                    <a:ea typeface="Cambria Math" panose="02040503050406030204" pitchFamily="18" charset="0"/>
                  </a:rPr>
                  <a:t> 分別代表屬性和物體的數量</a:t>
                </a:r>
                <a:r>
                  <a:rPr lang="zh-TW" altLang="en-US" dirty="0"/>
                  <a:t>，</a:t>
                </a:r>
                <a:r>
                  <a:rPr lang="en-US" altLang="zh-TW" dirty="0"/>
                  <a:t>mpair </a:t>
                </a:r>
                <a:r>
                  <a:rPr lang="zh-TW" altLang="en-US" dirty="0"/>
                  <a:t>會等於</a:t>
                </a:r>
                <a:r>
                  <a:rPr lang="en-US" altLang="zh-TW" i="0">
                    <a:latin typeface="Cambria Math" panose="02040503050406030204" pitchFamily="18" charset="0"/>
                    <a:ea typeface="Cambria Math" panose="02040503050406030204" pitchFamily="18" charset="0"/>
                  </a:rPr>
                  <a:t>𝑚_</a:t>
                </a:r>
                <a:r>
                  <a:rPr lang="en-US" altLang="zh-TW" b="0" i="0">
                    <a:latin typeface="Cambria Math" panose="02040503050406030204" pitchFamily="18" charset="0"/>
                    <a:ea typeface="Cambria Math" panose="02040503050406030204" pitchFamily="18" charset="0"/>
                  </a:rPr>
                  <a:t>𝑎𝑡𝑡𝑟</a:t>
                </a:r>
                <a:r>
                  <a:rPr lang="zh-TW" altLang="en-US" b="0" i="0">
                    <a:latin typeface="Cambria Math" panose="02040503050406030204" pitchFamily="18" charset="0"/>
                    <a:ea typeface="Cambria Math" panose="02040503050406030204" pitchFamily="18" charset="0"/>
                  </a:rPr>
                  <a:t>*</a:t>
                </a:r>
                <a:r>
                  <a:rPr lang="en-US" altLang="zh-TW" i="0">
                    <a:latin typeface="Cambria Math" panose="02040503050406030204" pitchFamily="18" charset="0"/>
                    <a:ea typeface="Cambria Math" panose="02040503050406030204" pitchFamily="18" charset="0"/>
                  </a:rPr>
                  <a:t>𝑚_</a:t>
                </a:r>
                <a:r>
                  <a:rPr lang="en-US" altLang="zh-TW" b="0" i="0">
                    <a:latin typeface="Cambria Math" panose="02040503050406030204" pitchFamily="18" charset="0"/>
                    <a:ea typeface="Cambria Math" panose="02040503050406030204" pitchFamily="18" charset="0"/>
                  </a:rPr>
                  <a:t>𝑜𝑏𝑗</a:t>
                </a:r>
                <a:endParaRPr lang="zh-CN" altLang="en-US" dirty="0"/>
              </a:p>
            </p:txBody>
          </p:sp>
        </mc:Fallback>
      </mc:AlternateContent>
    </p:spTree>
    <p:extLst>
      <p:ext uri="{BB962C8B-B14F-4D97-AF65-F5344CB8AC3E}">
        <p14:creationId xmlns:p14="http://schemas.microsoft.com/office/powerpoint/2010/main" val="2688631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這邊是</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Attribute-Estimation</a:t>
                </a:r>
                <a:r>
                  <a:rPr lang="zh-TW" altLang="en-US" sz="1200" b="0" i="0" kern="100" dirty="0">
                    <a:solidFill>
                      <a:srgbClr val="374151"/>
                    </a:solidFill>
                    <a:effectLst/>
                    <a:latin typeface="Söhne"/>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Expert2 </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的詳細作法</a:t>
                </a:r>
                <a:endParaRPr lang="en-US" altLang="zh-TW" b="0" i="0" dirty="0">
                  <a:solidFill>
                    <a:srgbClr val="374151"/>
                  </a:solidFill>
                  <a:effectLst/>
                  <a:latin typeface="Söhne"/>
                </a:endParaRPr>
              </a:p>
              <a:p>
                <a:endParaRPr lang="en-US" altLang="zh-TW" b="0" i="0" dirty="0">
                  <a:solidFill>
                    <a:srgbClr val="374151"/>
                  </a:solidFill>
                  <a:effectLst/>
                  <a:latin typeface="Söhne"/>
                </a:endParaRPr>
              </a:p>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Expert2</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將根據每個屬性提取出對應的</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logit</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，並且計算每一個對應屬性的最大值，在這邊就是找到</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attr1</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attr2</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的最大值，</a:t>
                </a:r>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最後輸出屬性機率 </a:t>
                </a:r>
                <a14:m>
                  <m:oMath xmlns:m="http://schemas.openxmlformats.org/officeDocument/2006/math">
                    <m:sSubSup>
                      <m:sSubSupPr>
                        <m:ctrlPr>
                          <a:rPr lang="en-US" altLang="zh-TW" b="1" i="1" smtClean="0">
                            <a:solidFill>
                              <a:srgbClr val="FF0000"/>
                            </a:solidFill>
                            <a:latin typeface="Cambria Math" panose="02040503050406030204" pitchFamily="18" charset="0"/>
                          </a:rPr>
                        </m:ctrlPr>
                      </m:sSubSupPr>
                      <m:e>
                        <m:r>
                          <a:rPr lang="en-US" altLang="zh-TW" b="1" i="1">
                            <a:solidFill>
                              <a:srgbClr val="FF0000"/>
                            </a:solidFill>
                            <a:latin typeface="Cambria Math" panose="02040503050406030204" pitchFamily="18" charset="0"/>
                          </a:rPr>
                          <m:t>𝒑</m:t>
                        </m:r>
                      </m:e>
                      <m:sub>
                        <m:r>
                          <a:rPr lang="en-US" altLang="zh-TW" i="1">
                            <a:solidFill>
                              <a:srgbClr val="FF0000"/>
                            </a:solidFill>
                            <a:latin typeface="Cambria Math" panose="02040503050406030204" pitchFamily="18" charset="0"/>
                          </a:rPr>
                          <m:t>𝑎𝑡𝑡𝑟</m:t>
                        </m:r>
                      </m:sub>
                      <m:sup>
                        <m:r>
                          <a:rPr lang="zh-TW" altLang="en-US" i="1">
                            <a:solidFill>
                              <a:srgbClr val="FF0000"/>
                            </a:solidFill>
                            <a:latin typeface="Cambria Math" panose="02040503050406030204" pitchFamily="18" charset="0"/>
                          </a:rPr>
                          <m:t>𝑚𝑎𝑥</m:t>
                        </m:r>
                      </m:sup>
                    </m:sSubSup>
                  </m:oMath>
                </a14:m>
                <a:endParaRPr lang="en-US" altLang="zh-TW" b="0" i="0" dirty="0">
                  <a:solidFill>
                    <a:srgbClr val="374151"/>
                  </a:solidFill>
                  <a:effectLst/>
                  <a:latin typeface="Söhne"/>
                </a:endParaRPr>
              </a:p>
            </p:txBody>
          </p:sp>
        </mc:Choice>
        <mc:Fallback xmlns="">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這邊是</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Attribute-Estimation</a:t>
                </a:r>
                <a:r>
                  <a:rPr lang="zh-TW" altLang="en-US" sz="1200" b="0" i="0" kern="100" dirty="0">
                    <a:solidFill>
                      <a:srgbClr val="374151"/>
                    </a:solidFill>
                    <a:effectLst/>
                    <a:latin typeface="Söhne"/>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Expert2 </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的詳細作法</a:t>
                </a:r>
                <a:endParaRPr lang="en-US" altLang="zh-TW" b="0" i="0" dirty="0">
                  <a:solidFill>
                    <a:srgbClr val="374151"/>
                  </a:solidFill>
                  <a:effectLst/>
                  <a:latin typeface="Söhne"/>
                </a:endParaRPr>
              </a:p>
              <a:p>
                <a:endParaRPr lang="en-US" altLang="zh-TW" b="0" i="0" dirty="0">
                  <a:solidFill>
                    <a:srgbClr val="374151"/>
                  </a:solidFill>
                  <a:effectLst/>
                  <a:latin typeface="Söhne"/>
                </a:endParaRPr>
              </a:p>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Expert2</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將根據每個屬性提取出對應的</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logit</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，並且計算每一個對應屬性的最大值，在這邊就是找到</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attr1</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attr2</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的最大值，</a:t>
                </a:r>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最後輸出屬性機率 </a:t>
                </a:r>
                <a:r>
                  <a:rPr lang="en-US" altLang="zh-TW" b="1" i="0">
                    <a:solidFill>
                      <a:srgbClr val="FF0000"/>
                    </a:solidFill>
                    <a:latin typeface="Cambria Math" panose="02040503050406030204" pitchFamily="18" charset="0"/>
                  </a:rPr>
                  <a:t>𝒑_</a:t>
                </a:r>
                <a:r>
                  <a:rPr lang="en-US" altLang="zh-TW" i="0">
                    <a:solidFill>
                      <a:srgbClr val="FF0000"/>
                    </a:solidFill>
                    <a:latin typeface="Cambria Math" panose="02040503050406030204" pitchFamily="18" charset="0"/>
                  </a:rPr>
                  <a:t>𝑎𝑡𝑡𝑟^</a:t>
                </a:r>
                <a:r>
                  <a:rPr lang="zh-TW" altLang="en-US" i="0">
                    <a:solidFill>
                      <a:srgbClr val="FF0000"/>
                    </a:solidFill>
                    <a:latin typeface="Cambria Math" panose="02040503050406030204" pitchFamily="18" charset="0"/>
                  </a:rPr>
                  <a:t>𝑚𝑎𝑥</a:t>
                </a:r>
                <a:endParaRPr lang="en-US" altLang="zh-TW" b="0" i="0" dirty="0">
                  <a:solidFill>
                    <a:srgbClr val="374151"/>
                  </a:solidFill>
                  <a:effectLst/>
                  <a:latin typeface="Söhne"/>
                </a:endParaRPr>
              </a:p>
            </p:txBody>
          </p:sp>
        </mc:Fallback>
      </mc:AlternateContent>
    </p:spTree>
    <p:extLst>
      <p:ext uri="{BB962C8B-B14F-4D97-AF65-F5344CB8AC3E}">
        <p14:creationId xmlns:p14="http://schemas.microsoft.com/office/powerpoint/2010/main" val="4225014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這邊是</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Attribute-Estimation</a:t>
                </a:r>
                <a:r>
                  <a:rPr lang="zh-TW" altLang="en-US" sz="1200" b="0" i="0" kern="100" dirty="0">
                    <a:solidFill>
                      <a:srgbClr val="374151"/>
                    </a:solidFill>
                    <a:effectLst/>
                    <a:latin typeface="Söhne"/>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Expert3 </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的詳細作法</a:t>
                </a:r>
                <a:endParaRPr lang="en-US" altLang="zh-TW" b="0" i="0" dirty="0">
                  <a:solidFill>
                    <a:srgbClr val="374151"/>
                  </a:solidFill>
                  <a:effectLst/>
                  <a:latin typeface="Söhne"/>
                </a:endParaRPr>
              </a:p>
              <a:p>
                <a:r>
                  <a:rPr lang="en-US" altLang="zh-TW" b="0" i="0" dirty="0">
                    <a:solidFill>
                      <a:srgbClr val="374151"/>
                    </a:solidFill>
                    <a:effectLst/>
                    <a:latin typeface="Söhne"/>
                  </a:rPr>
                  <a:t>expert3</a:t>
                </a:r>
                <a:r>
                  <a:rPr lang="zh-TW" altLang="en-US" b="0" i="0" dirty="0">
                    <a:solidFill>
                      <a:srgbClr val="374151"/>
                    </a:solidFill>
                    <a:effectLst/>
                    <a:latin typeface="Söhne"/>
                  </a:rPr>
                  <a:t>將會獲得對應的圖片的物體資訊，我們要根據</a:t>
                </a:r>
                <a:r>
                  <a:rPr lang="en-US" altLang="zh-TW" b="0" i="0" dirty="0">
                    <a:solidFill>
                      <a:srgbClr val="374151"/>
                    </a:solidFill>
                    <a:effectLst/>
                    <a:latin typeface="Söhne"/>
                  </a:rPr>
                  <a:t>obj</a:t>
                </a:r>
                <a:r>
                  <a:rPr lang="zh-TW" altLang="en-US" b="0" i="0" dirty="0">
                    <a:solidFill>
                      <a:srgbClr val="374151"/>
                    </a:solidFill>
                    <a:effectLst/>
                    <a:latin typeface="Söhne"/>
                  </a:rPr>
                  <a:t>的資訊來找出對應的屬性</a:t>
                </a:r>
                <a:r>
                  <a:rPr lang="en-US" altLang="zh-TW" b="0" i="0" dirty="0">
                    <a:solidFill>
                      <a:srgbClr val="374151"/>
                    </a:solidFill>
                    <a:effectLst/>
                    <a:latin typeface="Söhne"/>
                  </a:rPr>
                  <a:t>logit</a:t>
                </a:r>
                <a:r>
                  <a:rPr lang="zh-TW" altLang="en-US" b="0" i="0" dirty="0">
                    <a:solidFill>
                      <a:srgbClr val="374151"/>
                    </a:solidFill>
                    <a:effectLst/>
                    <a:latin typeface="Söhne"/>
                  </a:rPr>
                  <a:t>，我們找尋相對應的</a:t>
                </a:r>
                <a:r>
                  <a:rPr lang="en-US" altLang="zh-TW" b="0" i="0" dirty="0">
                    <a:solidFill>
                      <a:srgbClr val="374151"/>
                    </a:solidFill>
                    <a:effectLst/>
                    <a:latin typeface="Söhne"/>
                  </a:rPr>
                  <a:t>logit</a:t>
                </a:r>
                <a:r>
                  <a:rPr lang="zh-TW" altLang="en-US" b="0" i="0" dirty="0">
                    <a:solidFill>
                      <a:srgbClr val="374151"/>
                    </a:solidFill>
                    <a:effectLst/>
                    <a:latin typeface="Söhne"/>
                  </a:rPr>
                  <a:t> </a:t>
                </a:r>
                <a:r>
                  <a:rPr lang="en-US" altLang="zh-TW" b="0" i="0" dirty="0">
                    <a:solidFill>
                      <a:srgbClr val="374151"/>
                    </a:solidFill>
                    <a:effectLst/>
                    <a:latin typeface="Söhne"/>
                  </a:rPr>
                  <a:t>zeta</a:t>
                </a:r>
                <a:r>
                  <a:rPr lang="zh-TW" altLang="en-US" b="0" i="0" dirty="0">
                    <a:solidFill>
                      <a:srgbClr val="374151"/>
                    </a:solidFill>
                    <a:effectLst/>
                    <a:latin typeface="Söhne"/>
                  </a:rPr>
                  <a:t>並且將</a:t>
                </a:r>
                <a:r>
                  <a:rPr lang="en-US" altLang="zh-TW" b="0" i="0" dirty="0">
                    <a:solidFill>
                      <a:srgbClr val="374151"/>
                    </a:solidFill>
                    <a:effectLst/>
                    <a:latin typeface="Söhne"/>
                  </a:rPr>
                  <a:t>logit</a:t>
                </a:r>
                <a:r>
                  <a:rPr lang="zh-TW" altLang="en-US" b="0" i="0" dirty="0">
                    <a:solidFill>
                      <a:srgbClr val="374151"/>
                    </a:solidFill>
                    <a:effectLst/>
                    <a:latin typeface="Söhne"/>
                  </a:rPr>
                  <a:t>放入對應的</a:t>
                </a:r>
                <a:r>
                  <a:rPr lang="en-US" altLang="zh-TW" b="0" i="0" dirty="0">
                    <a:solidFill>
                      <a:srgbClr val="374151"/>
                    </a:solidFill>
                    <a:effectLst/>
                    <a:latin typeface="Söhne"/>
                  </a:rPr>
                  <a:t>logit</a:t>
                </a:r>
                <a:r>
                  <a:rPr lang="zh-TW" altLang="en-US" b="0" i="0" dirty="0">
                    <a:solidFill>
                      <a:srgbClr val="374151"/>
                    </a:solidFill>
                    <a:effectLst/>
                    <a:latin typeface="Söhne"/>
                  </a:rPr>
                  <a:t> </a:t>
                </a:r>
                <a:r>
                  <a:rPr lang="en-US" altLang="zh-TW" b="0" i="0" dirty="0" err="1">
                    <a:solidFill>
                      <a:srgbClr val="374151"/>
                    </a:solidFill>
                    <a:effectLst/>
                    <a:latin typeface="Söhne"/>
                  </a:rPr>
                  <a:t>attr</a:t>
                </a:r>
                <a:r>
                  <a:rPr lang="zh-TW" altLang="en-US" b="0" i="0" dirty="0">
                    <a:solidFill>
                      <a:srgbClr val="374151"/>
                    </a:solidFill>
                    <a:effectLst/>
                    <a:latin typeface="Söhne"/>
                  </a:rPr>
                  <a:t>中。我假設這張圖片的真實類別為</a:t>
                </a:r>
                <a:r>
                  <a:rPr lang="en-US" altLang="zh-TW" b="0" i="0" dirty="0">
                    <a:solidFill>
                      <a:srgbClr val="374151"/>
                    </a:solidFill>
                    <a:effectLst/>
                    <a:latin typeface="Söhne"/>
                  </a:rPr>
                  <a:t>(attr1, obj2)</a:t>
                </a:r>
                <a:r>
                  <a:rPr lang="zh-TW" altLang="en-US" b="0" i="0" dirty="0">
                    <a:solidFill>
                      <a:srgbClr val="374151"/>
                    </a:solidFill>
                    <a:effectLst/>
                    <a:latin typeface="Söhne"/>
                  </a:rPr>
                  <a:t>，在這個假設中根據物體的資訊</a:t>
                </a:r>
                <a:r>
                  <a:rPr lang="en-US" altLang="zh-TW" b="0" i="0" dirty="0">
                    <a:solidFill>
                      <a:srgbClr val="374151"/>
                    </a:solidFill>
                    <a:effectLst/>
                    <a:latin typeface="Söhne"/>
                  </a:rPr>
                  <a:t>attr1</a:t>
                </a:r>
                <a:r>
                  <a:rPr lang="zh-TW" altLang="en-US" b="0" i="0" dirty="0">
                    <a:solidFill>
                      <a:srgbClr val="374151"/>
                    </a:solidFill>
                    <a:effectLst/>
                    <a:latin typeface="Söhne"/>
                  </a:rPr>
                  <a:t>會等於</a:t>
                </a:r>
                <a:r>
                  <a:rPr lang="en-US" altLang="zh-TW" b="0" i="0" dirty="0">
                    <a:solidFill>
                      <a:srgbClr val="374151"/>
                    </a:solidFill>
                    <a:effectLst/>
                    <a:latin typeface="Söhne"/>
                  </a:rPr>
                  <a:t>zeta[I,2]</a:t>
                </a:r>
                <a:r>
                  <a:rPr lang="zh-TW" altLang="en-US" b="0" i="0" dirty="0">
                    <a:solidFill>
                      <a:srgbClr val="374151"/>
                    </a:solidFill>
                    <a:effectLst/>
                    <a:latin typeface="Söhne"/>
                  </a:rPr>
                  <a:t>，</a:t>
                </a:r>
                <a:r>
                  <a:rPr lang="en-US" altLang="zh-TW" b="0" i="0" dirty="0">
                    <a:solidFill>
                      <a:srgbClr val="374151"/>
                    </a:solidFill>
                    <a:effectLst/>
                    <a:latin typeface="Söhne"/>
                  </a:rPr>
                  <a:t>attr2</a:t>
                </a:r>
                <a:r>
                  <a:rPr lang="zh-TW" altLang="en-US" b="0" i="0" dirty="0">
                    <a:solidFill>
                      <a:srgbClr val="374151"/>
                    </a:solidFill>
                    <a:effectLst/>
                    <a:latin typeface="Söhne"/>
                  </a:rPr>
                  <a:t>會等於</a:t>
                </a:r>
                <a:r>
                  <a:rPr lang="en-US" altLang="zh-TW" b="0" i="0" dirty="0">
                    <a:solidFill>
                      <a:srgbClr val="374151"/>
                    </a:solidFill>
                    <a:effectLst/>
                    <a:latin typeface="Söhne"/>
                  </a:rPr>
                  <a:t>zeta[I,5]</a:t>
                </a:r>
                <a:r>
                  <a:rPr lang="zh-TW" altLang="en-US" b="0" i="0" dirty="0">
                    <a:solidFill>
                      <a:srgbClr val="374151"/>
                    </a:solidFill>
                    <a:effectLst/>
                    <a:latin typeface="Söhne"/>
                  </a:rPr>
                  <a:t>，</a:t>
                </a:r>
                <a:endParaRPr lang="en-US" altLang="zh-TW" b="0" i="0" dirty="0">
                  <a:solidFill>
                    <a:srgbClr val="374151"/>
                  </a:solidFill>
                  <a:effectLst/>
                  <a:latin typeface="Söhne"/>
                </a:endParaRPr>
              </a:p>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最後輸出屬性機率</a:t>
                </a:r>
                <a14:m>
                  <m:oMath xmlns:m="http://schemas.openxmlformats.org/officeDocument/2006/math">
                    <m:sSubSup>
                      <m:sSubSupPr>
                        <m:ctrlPr>
                          <a:rPr lang="en-US" altLang="zh-TW" sz="1200" b="1" i="1" smtClean="0">
                            <a:solidFill>
                              <a:srgbClr val="FF0000"/>
                            </a:solidFill>
                            <a:latin typeface="Cambria Math" panose="02040503050406030204" pitchFamily="18" charset="0"/>
                          </a:rPr>
                        </m:ctrlPr>
                      </m:sSubSupPr>
                      <m:e>
                        <m:r>
                          <a:rPr lang="en-US" altLang="zh-TW" sz="1200" b="1" i="1">
                            <a:solidFill>
                              <a:srgbClr val="FF0000"/>
                            </a:solidFill>
                            <a:latin typeface="Cambria Math" panose="02040503050406030204" pitchFamily="18" charset="0"/>
                          </a:rPr>
                          <m:t>𝒑</m:t>
                        </m:r>
                      </m:e>
                      <m:sub>
                        <m:r>
                          <a:rPr lang="en-US" altLang="zh-TW" sz="1200" i="1">
                            <a:solidFill>
                              <a:srgbClr val="FF0000"/>
                            </a:solidFill>
                            <a:latin typeface="Cambria Math" panose="02040503050406030204" pitchFamily="18" charset="0"/>
                          </a:rPr>
                          <m:t>𝑎𝑡𝑡𝑟</m:t>
                        </m:r>
                      </m:sub>
                      <m:sup>
                        <m:r>
                          <a:rPr lang="zh-TW" altLang="en-US" sz="1200" b="0" i="1">
                            <a:solidFill>
                              <a:srgbClr val="FF0000"/>
                            </a:solidFill>
                            <a:latin typeface="Cambria Math" panose="02040503050406030204" pitchFamily="18" charset="0"/>
                          </a:rPr>
                          <m:t>𝑚𝑎𝑡𝑐</m:t>
                        </m:r>
                        <m:r>
                          <a:rPr lang="en-US" altLang="zh-TW" sz="1200" b="0" i="1">
                            <a:solidFill>
                              <a:srgbClr val="FF0000"/>
                            </a:solidFill>
                            <a:latin typeface="Cambria Math" panose="02040503050406030204" pitchFamily="18" charset="0"/>
                          </a:rPr>
                          <m:t>h</m:t>
                        </m:r>
                      </m:sup>
                    </m:sSubSup>
                  </m:oMath>
                </a14:m>
                <a:endParaRPr lang="en-US" altLang="zh-TW" b="0" i="0" dirty="0">
                  <a:solidFill>
                    <a:srgbClr val="374151"/>
                  </a:solidFill>
                  <a:effectLst/>
                  <a:latin typeface="Söhne"/>
                </a:endParaRPr>
              </a:p>
            </p:txBody>
          </p:sp>
        </mc:Choice>
        <mc:Fallback xmlns="">
          <p:sp>
            <p:nvSpPr>
              <p:cNvPr id="3" name="备注占位符 2"/>
              <p:cNvSpPr>
                <a:spLocks noGrp="1"/>
              </p:cNvSpPr>
              <p:nvPr>
                <p:ph type="body" idx="1"/>
              </p:nvPr>
            </p:nvSpPr>
            <p:spPr/>
            <p:txBody>
              <a:bodyPr/>
              <a:lstStyle/>
              <a:p>
                <a:r>
                  <a:rPr lang="zh-TW" altLang="en-US" b="0" i="0" dirty="0">
                    <a:solidFill>
                      <a:srgbClr val="343541"/>
                    </a:solidFill>
                    <a:effectLst/>
                    <a:latin typeface="Söhne"/>
                  </a:rPr>
                  <a:t>我們使</a:t>
                </a:r>
                <a:r>
                  <a:rPr lang="en-US" altLang="zh-TW" i="0">
                    <a:latin typeface="Cambria Math" panose="02040503050406030204" pitchFamily="18" charset="0"/>
                  </a:rPr>
                  <a:t>𝑙𝑜𝑔𝑖𝑡𝑠_𝑝𝑎𝑖𝑟</a:t>
                </a:r>
                <a:r>
                  <a:rPr lang="zh-TW" altLang="en-US" i="0">
                    <a:latin typeface="Cambria Math" panose="02040503050406030204" pitchFamily="18" charset="0"/>
                  </a:rPr>
                  <a:t>來表示</a:t>
                </a:r>
                <a:r>
                  <a:rPr lang="zh-TW" altLang="en-US" b="0" i="0" dirty="0">
                    <a:solidFill>
                      <a:srgbClr val="343541"/>
                    </a:solidFill>
                    <a:effectLst/>
                    <a:latin typeface="Söhne"/>
                  </a:rPr>
                  <a:t>從模型輸出的矩陣，其中</a:t>
                </a:r>
                <a:r>
                  <a:rPr lang="en-US" altLang="zh-TW" b="0" i="0" dirty="0">
                    <a:solidFill>
                      <a:srgbClr val="343541"/>
                    </a:solidFill>
                    <a:effectLst/>
                    <a:latin typeface="Söhne"/>
                  </a:rPr>
                  <a:t>b</a:t>
                </a:r>
                <a:r>
                  <a:rPr lang="zh-TW" altLang="en-US" b="0" i="0" dirty="0">
                    <a:solidFill>
                      <a:srgbClr val="343541"/>
                    </a:solidFill>
                    <a:effectLst/>
                    <a:latin typeface="Söhne"/>
                  </a:rPr>
                  <a:t>代表</a:t>
                </a:r>
                <a:r>
                  <a:rPr lang="en-US" altLang="zh-TW" b="0" i="0" dirty="0">
                    <a:solidFill>
                      <a:srgbClr val="343541"/>
                    </a:solidFill>
                    <a:effectLst/>
                    <a:latin typeface="Söhne"/>
                  </a:rPr>
                  <a:t>batch</a:t>
                </a:r>
                <a:r>
                  <a:rPr lang="zh-TW" altLang="en-US" b="0" i="0" dirty="0">
                    <a:solidFill>
                      <a:srgbClr val="343541"/>
                    </a:solidFill>
                    <a:effectLst/>
                    <a:latin typeface="Söhne"/>
                  </a:rPr>
                  <a:t>，</a:t>
                </a:r>
                <a:r>
                  <a:rPr lang="en-US" altLang="zh-TW" i="0">
                    <a:latin typeface="Cambria Math" panose="02040503050406030204" pitchFamily="18" charset="0"/>
                    <a:ea typeface="Cambria Math" panose="02040503050406030204" pitchFamily="18" charset="0"/>
                  </a:rPr>
                  <a:t>𝑚_</a:t>
                </a:r>
                <a:r>
                  <a:rPr lang="en-US" altLang="zh-TW" b="0" i="0">
                    <a:latin typeface="Cambria Math" panose="02040503050406030204" pitchFamily="18" charset="0"/>
                    <a:ea typeface="Cambria Math" panose="02040503050406030204" pitchFamily="18" charset="0"/>
                  </a:rPr>
                  <a:t>𝑎𝑡𝑡𝑟</a:t>
                </a:r>
                <a:r>
                  <a:rPr lang="zh-TW" altLang="en-US" b="0" i="0">
                    <a:latin typeface="Cambria Math" panose="02040503050406030204" pitchFamily="18" charset="0"/>
                    <a:ea typeface="Cambria Math" panose="02040503050406030204" pitchFamily="18" charset="0"/>
                  </a:rPr>
                  <a:t> 和</a:t>
                </a:r>
                <a:r>
                  <a:rPr lang="en-US" altLang="zh-TW" i="0">
                    <a:latin typeface="Cambria Math" panose="02040503050406030204" pitchFamily="18" charset="0"/>
                    <a:ea typeface="Cambria Math" panose="02040503050406030204" pitchFamily="18" charset="0"/>
                  </a:rPr>
                  <a:t>𝑚_</a:t>
                </a:r>
                <a:r>
                  <a:rPr lang="en-US" altLang="zh-TW" b="0" i="0">
                    <a:latin typeface="Cambria Math" panose="02040503050406030204" pitchFamily="18" charset="0"/>
                    <a:ea typeface="Cambria Math" panose="02040503050406030204" pitchFamily="18" charset="0"/>
                  </a:rPr>
                  <a:t>𝑜𝑏𝑗</a:t>
                </a:r>
                <a:r>
                  <a:rPr lang="zh-TW" altLang="en-US" b="0" i="0">
                    <a:latin typeface="Cambria Math" panose="02040503050406030204" pitchFamily="18" charset="0"/>
                    <a:ea typeface="Cambria Math" panose="02040503050406030204" pitchFamily="18" charset="0"/>
                  </a:rPr>
                  <a:t> 分別代表屬性和物體的數量</a:t>
                </a:r>
                <a:r>
                  <a:rPr lang="zh-TW" altLang="en-US" dirty="0"/>
                  <a:t>，</a:t>
                </a:r>
                <a:r>
                  <a:rPr lang="en-US" altLang="zh-TW" dirty="0"/>
                  <a:t>mpair </a:t>
                </a:r>
                <a:r>
                  <a:rPr lang="zh-TW" altLang="en-US" dirty="0"/>
                  <a:t>會等於</a:t>
                </a:r>
                <a:r>
                  <a:rPr lang="en-US" altLang="zh-TW" i="0">
                    <a:latin typeface="Cambria Math" panose="02040503050406030204" pitchFamily="18" charset="0"/>
                    <a:ea typeface="Cambria Math" panose="02040503050406030204" pitchFamily="18" charset="0"/>
                  </a:rPr>
                  <a:t>𝑚_</a:t>
                </a:r>
                <a:r>
                  <a:rPr lang="en-US" altLang="zh-TW" b="0" i="0">
                    <a:latin typeface="Cambria Math" panose="02040503050406030204" pitchFamily="18" charset="0"/>
                    <a:ea typeface="Cambria Math" panose="02040503050406030204" pitchFamily="18" charset="0"/>
                  </a:rPr>
                  <a:t>𝑎𝑡𝑡𝑟</a:t>
                </a:r>
                <a:r>
                  <a:rPr lang="zh-TW" altLang="en-US" b="0" i="0">
                    <a:latin typeface="Cambria Math" panose="02040503050406030204" pitchFamily="18" charset="0"/>
                    <a:ea typeface="Cambria Math" panose="02040503050406030204" pitchFamily="18" charset="0"/>
                  </a:rPr>
                  <a:t>*</a:t>
                </a:r>
                <a:r>
                  <a:rPr lang="en-US" altLang="zh-TW" i="0">
                    <a:latin typeface="Cambria Math" panose="02040503050406030204" pitchFamily="18" charset="0"/>
                    <a:ea typeface="Cambria Math" panose="02040503050406030204" pitchFamily="18" charset="0"/>
                  </a:rPr>
                  <a:t>𝑚_</a:t>
                </a:r>
                <a:r>
                  <a:rPr lang="en-US" altLang="zh-TW" b="0" i="0">
                    <a:latin typeface="Cambria Math" panose="02040503050406030204" pitchFamily="18" charset="0"/>
                    <a:ea typeface="Cambria Math" panose="02040503050406030204" pitchFamily="18" charset="0"/>
                  </a:rPr>
                  <a:t>𝑜𝑏𝑗</a:t>
                </a:r>
                <a:endParaRPr lang="zh-CN" altLang="en-US" dirty="0"/>
              </a:p>
            </p:txBody>
          </p:sp>
        </mc:Fallback>
      </mc:AlternateContent>
    </p:spTree>
    <p:extLst>
      <p:ext uri="{BB962C8B-B14F-4D97-AF65-F5344CB8AC3E}">
        <p14:creationId xmlns:p14="http://schemas.microsoft.com/office/powerpoint/2010/main" val="1192878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這一頁我們會解釋我們的</a:t>
                </a:r>
                <a:r>
                  <a:rPr lang="en-US" altLang="zh-TW" dirty="0"/>
                  <a:t>SPE</a:t>
                </a:r>
                <a:r>
                  <a:rPr lang="zh-TW" altLang="en-US" dirty="0"/>
                  <a:t>中的</a:t>
                </a: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Probability to Uncertainty Converter</a:t>
                </a:r>
              </a:p>
              <a:p>
                <a:endParaRPr lang="en-US" altLang="zh-TW"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我們計算了三位專家的機率分佈的</a:t>
                </a:r>
                <a:r>
                  <a:rPr lang="en-US" altLang="zh-TW" sz="1200" dirty="0">
                    <a:latin typeface="Cambria" panose="02040503050406030204" pitchFamily="18" charset="0"/>
                    <a:ea typeface="Cambria" panose="02040503050406030204" pitchFamily="18" charset="0"/>
                  </a:rPr>
                  <a:t>entropy</a:t>
                </a:r>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作為</a:t>
                </a:r>
                <a:r>
                  <a:rPr lang="en-US" altLang="zh-TW" b="0" i="0" dirty="0">
                    <a:effectLst/>
                    <a:latin typeface="Times New Roman" panose="02020603050405020304" pitchFamily="18" charset="0"/>
                  </a:rPr>
                  <a:t>Normalized </a:t>
                </a:r>
                <a:r>
                  <a:rPr lang="en-US" altLang="zh-TW" sz="1200" dirty="0">
                    <a:latin typeface="Cambria" panose="02040503050406030204" pitchFamily="18" charset="0"/>
                    <a:ea typeface="Cambria" panose="02040503050406030204" pitchFamily="18" charset="0"/>
                  </a:rPr>
                  <a:t>uncertainty</a:t>
                </a:r>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的度量。 </a:t>
                </a:r>
                <a:r>
                  <a:rPr lang="en-US" altLang="zh-TW" sz="1200" dirty="0">
                    <a:latin typeface="Cambria" panose="02040503050406030204" pitchFamily="18" charset="0"/>
                    <a:ea typeface="Cambria" panose="02040503050406030204" pitchFamily="18" charset="0"/>
                  </a:rPr>
                  <a:t>entropy</a:t>
                </a:r>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越大，</a:t>
                </a:r>
                <a:r>
                  <a:rPr lang="en-US" altLang="zh-TW" b="0" i="0" dirty="0">
                    <a:effectLst/>
                    <a:latin typeface="Times New Roman" panose="02020603050405020304" pitchFamily="18" charset="0"/>
                  </a:rPr>
                  <a:t>Normalized </a:t>
                </a:r>
                <a:r>
                  <a:rPr lang="en-US" altLang="zh-TW" sz="1200" dirty="0">
                    <a:latin typeface="Cambria" panose="02040503050406030204" pitchFamily="18" charset="0"/>
                    <a:ea typeface="Cambria" panose="02040503050406030204" pitchFamily="18" charset="0"/>
                  </a:rPr>
                  <a:t>uncertainty</a:t>
                </a:r>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越高。</a:t>
                </a:r>
                <a:r>
                  <a:rPr lang="en-US" altLang="zh-TW" sz="1200" dirty="0">
                    <a:latin typeface="Cambria" panose="02040503050406030204" pitchFamily="18" charset="0"/>
                    <a:ea typeface="Cambria" panose="02040503050406030204" pitchFamily="18" charset="0"/>
                  </a:rPr>
                  <a:t>entropy</a:t>
                </a:r>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的計算公式為</a:t>
                </a:r>
                <a:endParaRPr lang="en-US" altLang="zh-TW"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dirty="0">
                    <a:latin typeface="Cambria" panose="02040503050406030204" pitchFamily="18" charset="0"/>
                    <a:ea typeface="Cambria" panose="02040503050406030204" pitchFamily="18" charset="0"/>
                  </a:rPr>
                  <a:t>is </a:t>
                </a:r>
                <a14:m>
                  <m:oMath xmlns:m="http://schemas.openxmlformats.org/officeDocument/2006/math">
                    <m:r>
                      <a:rPr lang="en-US" altLang="zh-TW" sz="1200" i="1" smtClean="0">
                        <a:latin typeface="Cambria Math" panose="02040503050406030204" pitchFamily="18" charset="0"/>
                      </a:rPr>
                      <m:t>𝐻</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𝒑</m:t>
                            </m:r>
                          </m:e>
                          <m:sub>
                            <m:r>
                              <a:rPr lang="en-US" altLang="zh-TW" sz="1200" i="1">
                                <a:latin typeface="Cambria Math" panose="02040503050406030204" pitchFamily="18" charset="0"/>
                              </a:rPr>
                              <m:t>𝑖</m:t>
                            </m:r>
                          </m:sub>
                        </m:sSub>
                      </m:e>
                    </m:d>
                    <m:r>
                      <a:rPr lang="en-US" altLang="zh-TW" sz="1200" b="0" i="1" smtClean="0">
                        <a:latin typeface="Cambria Math" panose="02040503050406030204" pitchFamily="18" charset="0"/>
                      </a:rPr>
                      <m:t>≔</m:t>
                    </m:r>
                  </m:oMath>
                </a14:m>
                <a:r>
                  <a:rPr lang="en-US" altLang="zh-TW" sz="1200" dirty="0">
                    <a:latin typeface="Cambria" panose="02040503050406030204" pitchFamily="18" charset="0"/>
                    <a:ea typeface="Cambria" panose="02040503050406030204" pitchFamily="18" charset="0"/>
                  </a:rPr>
                  <a:t> </a:t>
                </a:r>
                <a14:m>
                  <m:oMath xmlns:m="http://schemas.openxmlformats.org/officeDocument/2006/math">
                    <m:f>
                      <m:fPr>
                        <m:ctrlPr>
                          <a:rPr lang="en-US" altLang="zh-TW" sz="1200" i="1" smtClean="0">
                            <a:latin typeface="Cambria Math" panose="02040503050406030204" pitchFamily="18" charset="0"/>
                          </a:rPr>
                        </m:ctrlPr>
                      </m:fPr>
                      <m:num>
                        <m:r>
                          <a:rPr lang="en-US" altLang="zh-TW" sz="1200" i="1">
                            <a:latin typeface="Cambria Math" panose="02040503050406030204" pitchFamily="18" charset="0"/>
                          </a:rPr>
                          <m:t>1</m:t>
                        </m:r>
                      </m:num>
                      <m:den>
                        <m:r>
                          <a:rPr lang="en-US" altLang="zh-TW" sz="1200" b="0" i="1" smtClean="0">
                            <a:latin typeface="Cambria Math" panose="02040503050406030204" pitchFamily="18" charset="0"/>
                          </a:rPr>
                          <m:t>𝑙𝑜𝑔</m:t>
                        </m:r>
                        <m:r>
                          <a:rPr lang="zh-TW" altLang="en-US" sz="1200" i="1">
                            <a:latin typeface="Cambria Math" panose="02040503050406030204" pitchFamily="18" charset="0"/>
                          </a:rPr>
                          <m:t> </m:t>
                        </m:r>
                        <m:r>
                          <m:rPr>
                            <m:sty m:val="p"/>
                          </m:rPr>
                          <a:rPr lang="en-US" altLang="zh-TW" sz="1200" i="1">
                            <a:latin typeface="Cambria Math" panose="02040503050406030204" pitchFamily="18" charset="0"/>
                          </a:rPr>
                          <m:t>C</m:t>
                        </m:r>
                      </m:den>
                    </m:f>
                    <m:r>
                      <a:rPr lang="en-US" altLang="zh-TW" sz="1200" b="0" i="1" smtClean="0">
                        <a:latin typeface="Cambria Math" panose="02040503050406030204" pitchFamily="18" charset="0"/>
                      </a:rPr>
                      <m:t>𝑠𝑢𝑚𝑚𝑎𝑡𝑖𝑜𝑛</m:t>
                    </m:r>
                    <m:nary>
                      <m:naryPr>
                        <m:chr m:val="∑"/>
                        <m:limLoc m:val="undOvr"/>
                        <m:grow m:val="on"/>
                        <m:ctrlPr>
                          <a:rPr lang="en-US" altLang="zh-TW" sz="1200" i="1" smtClean="0">
                            <a:latin typeface="Cambria Math" panose="02040503050406030204" pitchFamily="18" charset="0"/>
                          </a:rPr>
                        </m:ctrlPr>
                      </m:naryPr>
                      <m:sub>
                        <m:r>
                          <m:rPr>
                            <m:brk/>
                            <m:aln/>
                          </m:rPr>
                          <a:rPr lang="en-US" altLang="zh-TW" sz="1200" b="0" i="1" smtClean="0">
                            <a:latin typeface="Cambria Math" panose="02040503050406030204" pitchFamily="18" charset="0"/>
                          </a:rPr>
                          <m:t>𝑐</m:t>
                        </m:r>
                        <m:r>
                          <a:rPr lang="en-US" altLang="zh-TW" sz="1200" i="1">
                            <a:latin typeface="Cambria Math" panose="02040503050406030204" pitchFamily="18" charset="0"/>
                          </a:rPr>
                          <m:t>=1</m:t>
                        </m:r>
                      </m:sub>
                      <m:sup>
                        <m:r>
                          <a:rPr lang="en-US" altLang="zh-TW" sz="1200" b="0" i="1" smtClean="0">
                            <a:latin typeface="Cambria Math" panose="02040503050406030204" pitchFamily="18" charset="0"/>
                          </a:rPr>
                          <m:t>𝐶</m:t>
                        </m:r>
                      </m:sup>
                      <m:e>
                        <m:r>
                          <a:rPr lang="en-US" altLang="zh-TW" sz="1200" i="1">
                            <a:latin typeface="Cambria Math" panose="02040503050406030204" pitchFamily="18" charset="0"/>
                          </a:rPr>
                          <m:t>−</m:t>
                        </m:r>
                        <m:sSup>
                          <m:sSupPr>
                            <m:ctrlPr>
                              <a:rPr lang="en-US" altLang="zh-TW" sz="1200" i="1">
                                <a:latin typeface="Cambria Math" panose="02040503050406030204" pitchFamily="18" charset="0"/>
                              </a:rPr>
                            </m:ctrlPr>
                          </m:sSupPr>
                          <m:e>
                            <m:r>
                              <a:rPr lang="en-US" altLang="zh-TW" sz="1200" b="1" i="1">
                                <a:latin typeface="Cambria Math" panose="02040503050406030204" pitchFamily="18" charset="0"/>
                              </a:rPr>
                              <m:t>𝒑</m:t>
                            </m:r>
                          </m:e>
                          <m:sup>
                            <m:r>
                              <a:rPr lang="en-US" altLang="zh-TW" sz="1200" i="1">
                                <a:latin typeface="Cambria Math" panose="02040503050406030204" pitchFamily="18" charset="0"/>
                              </a:rPr>
                              <m:t>(</m:t>
                            </m:r>
                            <m:r>
                              <a:rPr lang="en-US" altLang="zh-TW" sz="1200" i="1">
                                <a:latin typeface="Cambria Math" panose="02040503050406030204" pitchFamily="18" charset="0"/>
                              </a:rPr>
                              <m:t>𝑐</m:t>
                            </m:r>
                            <m:r>
                              <a:rPr lang="en-US" altLang="zh-TW" sz="1200" i="1">
                                <a:latin typeface="Cambria Math" panose="02040503050406030204" pitchFamily="18" charset="0"/>
                              </a:rPr>
                              <m:t>)</m:t>
                            </m:r>
                          </m:sup>
                        </m:sSup>
                        <m:r>
                          <a:rPr lang="en-US" altLang="zh-TW" sz="1200" b="0" i="1" smtClean="0">
                            <a:latin typeface="Cambria Math" panose="02040503050406030204" pitchFamily="18" charset="0"/>
                          </a:rPr>
                          <m:t>𝑙𝑜𝑔</m:t>
                        </m:r>
                        <m:sSup>
                          <m:sSupPr>
                            <m:ctrlPr>
                              <a:rPr lang="en-US" altLang="zh-TW" sz="1200" i="1">
                                <a:latin typeface="Cambria Math" panose="02040503050406030204" pitchFamily="18" charset="0"/>
                              </a:rPr>
                            </m:ctrlPr>
                          </m:sSupPr>
                          <m:e>
                            <m:r>
                              <a:rPr lang="en-US" altLang="zh-TW" sz="1200" b="1" i="1">
                                <a:latin typeface="Cambria Math" panose="02040503050406030204" pitchFamily="18" charset="0"/>
                              </a:rPr>
                              <m:t>𝒑</m:t>
                            </m:r>
                          </m:e>
                          <m:sup>
                            <m:r>
                              <a:rPr lang="en-US" altLang="zh-TW" sz="1200" i="1">
                                <a:latin typeface="Cambria Math" panose="02040503050406030204" pitchFamily="18" charset="0"/>
                              </a:rPr>
                              <m:t>(</m:t>
                            </m:r>
                            <m:r>
                              <a:rPr lang="en-US" altLang="zh-TW" sz="1200" i="1">
                                <a:latin typeface="Cambria Math" panose="02040503050406030204" pitchFamily="18" charset="0"/>
                              </a:rPr>
                              <m:t>𝑐</m:t>
                            </m:r>
                            <m:r>
                              <a:rPr lang="en-US" altLang="zh-TW" sz="1200" i="1">
                                <a:latin typeface="Cambria Math" panose="02040503050406030204" pitchFamily="18" charset="0"/>
                              </a:rPr>
                              <m:t>)</m:t>
                            </m:r>
                          </m:sup>
                        </m:sSup>
                      </m:e>
                    </m:nary>
                    <m:r>
                      <a:rPr lang="en-US" altLang="zh-TW" sz="1200" i="1">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a:t>
                </a:r>
                <a14:m>
                  <m:oMath xmlns:m="http://schemas.openxmlformats.org/officeDocument/2006/math">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 </m:t>
                        </m:r>
                        <m:r>
                          <a:rPr lang="en-US" altLang="zh-TW" sz="1200" i="1">
                            <a:latin typeface="Cambria Math" panose="02040503050406030204" pitchFamily="18" charset="0"/>
                          </a:rPr>
                          <m:t>𝐻</m:t>
                        </m:r>
                        <m:r>
                          <a:rPr lang="en-US" altLang="zh-TW" sz="1200" i="1">
                            <a:latin typeface="Cambria Math" panose="02040503050406030204" pitchFamily="18" charset="0"/>
                          </a:rPr>
                          <m:t>(</m:t>
                        </m:r>
                        <m:r>
                          <a:rPr lang="en-US" altLang="zh-TW" sz="1200" b="1" i="1">
                            <a:latin typeface="Cambria Math" panose="02040503050406030204" pitchFamily="18" charset="0"/>
                          </a:rPr>
                          <m:t>𝒑</m:t>
                        </m:r>
                      </m:e>
                      <m:sup>
                        <m:r>
                          <a:rPr lang="en-US" altLang="zh-TW" sz="1200" i="1" dirty="0">
                            <a:latin typeface="Cambria Math" panose="02040503050406030204" pitchFamily="18" charset="0"/>
                          </a:rPr>
                          <m:t>1</m:t>
                        </m:r>
                      </m:sup>
                    </m:sSup>
                    <m:r>
                      <a:rPr lang="en-US" altLang="zh-TW" sz="1200" i="1" dirty="0">
                        <a:latin typeface="Cambria Math" panose="02040503050406030204" pitchFamily="18" charset="0"/>
                      </a:rPr>
                      <m:t>)</m:t>
                    </m:r>
                    <m:r>
                      <m:rPr>
                        <m:nor/>
                      </m:rPr>
                      <a:rPr lang="zh-TW" altLang="en-US" sz="1200">
                        <a:latin typeface="Cambria" panose="02040503050406030204" pitchFamily="18" charset="0"/>
                      </a:rPr>
                      <m:t>∈</m:t>
                    </m:r>
                    <m:r>
                      <a:rPr lang="en-US" altLang="zh-TW" sz="1200" i="1">
                        <a:latin typeface="Cambria Math" panose="02040503050406030204" pitchFamily="18" charset="0"/>
                        <a:ea typeface="Cambria Math" panose="02040503050406030204" pitchFamily="18" charset="0"/>
                      </a:rPr>
                      <m:t>[0,1]</m:t>
                    </m:r>
                    <m:r>
                      <m:rPr>
                        <m:nor/>
                      </m:rPr>
                      <a:rPr lang="en-US" altLang="zh-TW" sz="1200">
                        <a:latin typeface="Cambria" panose="02040503050406030204" pitchFamily="18" charset="0"/>
                        <a:ea typeface="Cambria" panose="02040503050406030204" pitchFamily="18" charset="0"/>
                      </a:rPr>
                      <m:t>.</m:t>
                    </m:r>
                  </m:oMath>
                </a14:m>
                <a:r>
                  <a:rPr lang="en-US" altLang="zh-TW" sz="1200" dirty="0">
                    <a:latin typeface="Cambria" panose="02040503050406030204" pitchFamily="18" charset="0"/>
                    <a:ea typeface="Cambria" panose="02040503050406030204" pitchFamily="18" charset="0"/>
                  </a:rPr>
                  <a:t> </a:t>
                </a:r>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，其中 𝑝 𝑖 是分佈中的每個機率值。 我透過𝑁𝑎定義所有屬性類別的數量。</a:t>
                </a:r>
                <a:endParaRPr lang="en-US" altLang="zh-TW"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TW"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在我們的範例中，三位專家的機率分佈為：</a:t>
                </a:r>
                <a:endParaRPr lang="en-US" altLang="zh-TW"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TW"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以下這</a:t>
                </a:r>
                <a:r>
                  <a:rPr lang="en-US" altLang="zh-TW"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TW" altLang="en-US"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個公式</a:t>
                </a:r>
                <a:endParaRPr lang="en-US" altLang="zh-TW"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大</a:t>
                </a:r>
                <a:r>
                  <a:rPr lang="en-US" altLang="zh-TW" dirty="0"/>
                  <a:t>C</a:t>
                </a:r>
                <a:r>
                  <a:rPr lang="zh-TW" altLang="en-US" dirty="0"/>
                  <a:t>代表屬性的數量，</a:t>
                </a:r>
                <a:r>
                  <a:rPr lang="en-US" altLang="zh-TW" dirty="0"/>
                  <a:t>M</a:t>
                </a:r>
                <a:r>
                  <a:rPr lang="zh-TW" altLang="en-US" dirty="0"/>
                  <a:t>代表不確定區間的數量 </a:t>
                </a:r>
                <a:r>
                  <a:rPr lang="en-US" altLang="zh-TW" dirty="0"/>
                  <a:t>,Bm</a:t>
                </a:r>
                <a:r>
                  <a:rPr lang="zh-TW" altLang="en-US" dirty="0"/>
                  <a:t>代表區間內的樣本數量，使用文字說明</a:t>
                </a:r>
                <a:br>
                  <a:rPr lang="en-US" altLang="zh-TW" dirty="0"/>
                </a:br>
                <a:r>
                  <a:rPr lang="zh-TW" altLang="en-US" dirty="0"/>
                  <a:t>定義</a:t>
                </a:r>
                <a:r>
                  <a:rPr lang="en-US" altLang="zh-TW" i="0">
                    <a:latin typeface="Cambria Math" panose="02040503050406030204" pitchFamily="18" charset="0"/>
                  </a:rPr>
                  <a:t>𝑏𝑖𝑛_𝑢𝑛𝑐𝑒𝑟𝑡𝑎𝑖𝑛𝑡𝑦</a:t>
                </a:r>
                <a:r>
                  <a:rPr lang="en-US" altLang="zh-TW" b="0" i="0">
                    <a:latin typeface="Cambria Math" panose="02040503050406030204" pitchFamily="18" charset="0"/>
                  </a:rPr>
                  <a:t>_𝑙𝑜𝑤𝑒𝑟</a:t>
                </a:r>
                <a:endParaRPr lang="zh-TW" altLang="en-US" dirty="0"/>
              </a:p>
            </p:txBody>
          </p:sp>
        </mc:Fallback>
      </mc:AlternateContent>
    </p:spTree>
    <p:extLst>
      <p:ext uri="{BB962C8B-B14F-4D97-AF65-F5344CB8AC3E}">
        <p14:creationId xmlns:p14="http://schemas.microsoft.com/office/powerpoint/2010/main" val="433331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dirty="0"/>
              <a:t>首先我來介紹我的內容  第一部分， </a:t>
            </a:r>
            <a:r>
              <a:rPr lang="en-US" altLang="zh-TW" b="0" dirty="0"/>
              <a:t>3</a:t>
            </a:r>
            <a:r>
              <a:rPr lang="zh-TW" altLang="en-US" b="0" dirty="0"/>
              <a:t>到</a:t>
            </a:r>
            <a:r>
              <a:rPr lang="en-US" altLang="zh-TW" b="0" dirty="0"/>
              <a:t>9</a:t>
            </a:r>
            <a:r>
              <a:rPr lang="zh-TW" altLang="en-US" b="0" dirty="0"/>
              <a:t>頁是我的</a:t>
            </a:r>
            <a:r>
              <a:rPr lang="en-US" altLang="zh-CN" sz="1200" b="0" dirty="0">
                <a:solidFill>
                  <a:schemeClr val="accent1"/>
                </a:solidFill>
                <a:latin typeface="+mj-ea"/>
                <a:ea typeface="+mj-ea"/>
                <a:sym typeface="+mn-ea"/>
              </a:rPr>
              <a:t>Introduction</a:t>
            </a:r>
            <a:r>
              <a:rPr lang="zh-TW" altLang="en-US" b="0" dirty="0"/>
              <a:t>，</a:t>
            </a:r>
            <a:endParaRPr lang="en-US" altLang="zh-TW" b="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dirty="0"/>
              <a:t>第二部分</a:t>
            </a:r>
            <a:r>
              <a:rPr lang="en-US" altLang="zh-TW" b="0" dirty="0"/>
              <a:t>10</a:t>
            </a:r>
            <a:r>
              <a:rPr lang="zh-TW" altLang="en-US" b="0" dirty="0"/>
              <a:t>到</a:t>
            </a:r>
            <a:r>
              <a:rPr lang="en-US" altLang="zh-TW" b="0" dirty="0"/>
              <a:t>12</a:t>
            </a:r>
            <a:r>
              <a:rPr lang="zh-TW" altLang="en-US" b="0" dirty="0"/>
              <a:t>頁</a:t>
            </a:r>
            <a:r>
              <a:rPr lang="en-US" altLang="zh-CN" sz="1200" b="0" dirty="0">
                <a:solidFill>
                  <a:schemeClr val="accent1"/>
                </a:solidFill>
                <a:latin typeface="+mj-ea"/>
                <a:ea typeface="+mj-ea"/>
              </a:rPr>
              <a:t>Related works</a:t>
            </a:r>
            <a:r>
              <a:rPr lang="zh-TW" altLang="en-US" sz="1200" b="0" dirty="0">
                <a:solidFill>
                  <a:schemeClr val="accent1"/>
                </a:solidFill>
                <a:latin typeface="+mj-ea"/>
                <a:ea typeface="+mj-ea"/>
              </a:rPr>
              <a:t>，</a:t>
            </a:r>
            <a:endParaRPr lang="en-US" altLang="zh-TW" sz="1200" b="0" dirty="0">
              <a:solidFill>
                <a:schemeClr val="accent1"/>
              </a:solidFill>
              <a:latin typeface="+mj-ea"/>
              <a:ea typeface="+mj-ea"/>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a:solidFill>
                  <a:schemeClr val="accent1"/>
                </a:solidFill>
                <a:latin typeface="+mj-ea"/>
                <a:ea typeface="+mj-ea"/>
              </a:rPr>
              <a:t>第三部分</a:t>
            </a:r>
            <a:r>
              <a:rPr lang="en-US" altLang="zh-TW" sz="1200" b="0" dirty="0">
                <a:solidFill>
                  <a:schemeClr val="accent1"/>
                </a:solidFill>
                <a:latin typeface="+mj-ea"/>
                <a:ea typeface="+mj-ea"/>
              </a:rPr>
              <a:t>13</a:t>
            </a:r>
            <a:r>
              <a:rPr lang="zh-TW" altLang="en-US" sz="1200" b="0" dirty="0">
                <a:solidFill>
                  <a:schemeClr val="accent1"/>
                </a:solidFill>
                <a:latin typeface="+mj-ea"/>
                <a:ea typeface="+mj-ea"/>
              </a:rPr>
              <a:t>到</a:t>
            </a:r>
            <a:r>
              <a:rPr lang="en-US" altLang="zh-TW" sz="1200" b="0" dirty="0">
                <a:solidFill>
                  <a:schemeClr val="accent1"/>
                </a:solidFill>
                <a:latin typeface="+mj-ea"/>
                <a:ea typeface="+mj-ea"/>
              </a:rPr>
              <a:t>28</a:t>
            </a:r>
            <a:r>
              <a:rPr lang="zh-TW" altLang="en-US" sz="1200" b="0" dirty="0">
                <a:solidFill>
                  <a:schemeClr val="accent1"/>
                </a:solidFill>
                <a:latin typeface="+mj-ea"/>
                <a:ea typeface="+mj-ea"/>
              </a:rPr>
              <a:t>頁是我的</a:t>
            </a:r>
            <a:r>
              <a:rPr lang="en-US" altLang="zh-CN" sz="1200" b="0" dirty="0">
                <a:solidFill>
                  <a:schemeClr val="accent1"/>
                </a:solidFill>
                <a:latin typeface="+mj-ea"/>
                <a:ea typeface="+mj-ea"/>
              </a:rPr>
              <a:t>Method</a:t>
            </a:r>
            <a:r>
              <a:rPr lang="zh-TW" altLang="en-US" sz="1200" b="0" dirty="0">
                <a:solidFill>
                  <a:schemeClr val="accent1"/>
                </a:solidFill>
                <a:latin typeface="+mj-ea"/>
                <a:ea typeface="+mj-ea"/>
              </a:rPr>
              <a:t>，</a:t>
            </a:r>
            <a:endParaRPr lang="en-US" altLang="zh-TW" sz="1200" b="0" dirty="0">
              <a:solidFill>
                <a:schemeClr val="accent1"/>
              </a:solidFill>
              <a:latin typeface="+mj-ea"/>
              <a:ea typeface="+mj-ea"/>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a:solidFill>
                  <a:schemeClr val="accent1"/>
                </a:solidFill>
                <a:latin typeface="+mj-ea"/>
                <a:ea typeface="+mj-ea"/>
              </a:rPr>
              <a:t>第四部份</a:t>
            </a:r>
            <a:r>
              <a:rPr lang="en-US" altLang="zh-TW" sz="1200" dirty="0">
                <a:solidFill>
                  <a:schemeClr val="accent1"/>
                </a:solidFill>
                <a:latin typeface="Cambria" panose="02040503050406030204" pitchFamily="18" charset="0"/>
                <a:ea typeface="Cambria" panose="02040503050406030204" pitchFamily="18" charset="0"/>
                <a:sym typeface="+mn-ea"/>
              </a:rPr>
              <a:t>29~68</a:t>
            </a:r>
            <a:r>
              <a:rPr lang="zh-TW" altLang="en-US" sz="1200" dirty="0">
                <a:solidFill>
                  <a:schemeClr val="accent1"/>
                </a:solidFill>
                <a:latin typeface="Cambria" panose="02040503050406030204" pitchFamily="18" charset="0"/>
                <a:ea typeface="Cambria" panose="02040503050406030204" pitchFamily="18" charset="0"/>
                <a:sym typeface="+mn-ea"/>
              </a:rPr>
              <a:t>是我的實驗結果</a:t>
            </a:r>
            <a:endParaRPr lang="en-US" altLang="zh-TW" sz="1200" dirty="0">
              <a:solidFill>
                <a:schemeClr val="accent1"/>
              </a:solidFill>
              <a:latin typeface="Cambria" panose="02040503050406030204" pitchFamily="18" charset="0"/>
              <a:ea typeface="Cambria" panose="02040503050406030204" pitchFamily="18" charset="0"/>
              <a:sym typeface="+mn-ea"/>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a:solidFill>
                  <a:schemeClr val="accent1"/>
                </a:solidFill>
                <a:latin typeface="Cambria" panose="02040503050406030204" pitchFamily="18" charset="0"/>
                <a:ea typeface="+mj-ea"/>
                <a:sym typeface="+mn-ea"/>
              </a:rPr>
              <a:t>最後第五部分是我的結論。</a:t>
            </a:r>
            <a:endParaRPr lang="en-US" altLang="zh-CN" sz="1200" b="0" dirty="0">
              <a:solidFill>
                <a:schemeClr val="accent1"/>
              </a:solidFill>
              <a:latin typeface="+mj-ea"/>
              <a:ea typeface="+mj-ea"/>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dirty="0">
              <a:solidFill>
                <a:schemeClr val="accent1"/>
              </a:solidFill>
              <a:latin typeface="+mj-ea"/>
              <a:ea typeface="+mj-ea"/>
            </a:endParaRPr>
          </a:p>
          <a:p>
            <a:endParaRPr lang="zh-CN" altLang="en-US" b="0"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在推理階段，我們利用所有專家的</a:t>
            </a:r>
            <a:r>
              <a:rPr lang="en-US" altLang="zh-TW" dirty="0">
                <a:latin typeface="Cambria" panose="02040503050406030204" pitchFamily="18" charset="0"/>
                <a:ea typeface="Cambria" panose="02040503050406030204" pitchFamily="18" charset="0"/>
              </a:rPr>
              <a:t>normalized uncertainties</a:t>
            </a:r>
            <a:r>
              <a:rPr lang="zh-TW" altLang="en-US" dirty="0">
                <a:latin typeface="Cambria" panose="02040503050406030204" pitchFamily="18" charset="0"/>
                <a:ea typeface="Cambria" panose="02040503050406030204" pitchFamily="18" charset="0"/>
              </a:rPr>
              <a:t> </a:t>
            </a:r>
            <a:r>
              <a:rPr lang="zh-TW" altLang="en-US" dirty="0"/>
              <a:t>𝑼</a:t>
            </a:r>
            <a:r>
              <a:rPr lang="en-US" altLang="zh-TW" dirty="0"/>
              <a:t>1</a:t>
            </a:r>
            <a:r>
              <a:rPr lang="zh-TW" altLang="en-US" dirty="0"/>
              <a:t>、𝑼𝟐和𝑼𝟑在訓練階段建立的</a:t>
            </a:r>
            <a:r>
              <a:rPr lang="en-US" altLang="zh-TW" dirty="0">
                <a:latin typeface="Cambria" panose="02040503050406030204" pitchFamily="18" charset="0"/>
                <a:ea typeface="Cambria" panose="02040503050406030204" pitchFamily="18" charset="0"/>
              </a:rPr>
              <a:t>Uncertainty to Error Rates mapping table</a:t>
            </a:r>
            <a:r>
              <a:rPr lang="zh-TW" altLang="en-US" dirty="0"/>
              <a:t>上找到相應的映射</a:t>
            </a:r>
            <a:r>
              <a:rPr lang="en-US" altLang="zh-TW" dirty="0"/>
              <a:t>error rate</a:t>
            </a:r>
            <a:endParaRPr lang="zh-TW" altLang="en-US" dirty="0"/>
          </a:p>
        </p:txBody>
      </p:sp>
    </p:spTree>
    <p:extLst>
      <p:ext uri="{BB962C8B-B14F-4D97-AF65-F5344CB8AC3E}">
        <p14:creationId xmlns:p14="http://schemas.microsoft.com/office/powerpoint/2010/main" val="2433174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這一頁我將介紹</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在訓練階段的</a:t>
                </a:r>
                <a:r>
                  <a:rPr lang="en-US" altLang="zh-TW" dirty="0"/>
                  <a:t>SPE</a:t>
                </a:r>
                <a:r>
                  <a:rPr lang="zh-TW" altLang="en-US" dirty="0"/>
                  <a:t>中的</a:t>
                </a: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Uncertainty to Error Rate Mapping</a:t>
                </a:r>
                <a:endPar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TW" sz="14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TW" sz="1200" b="0" dirty="0">
                    <a:latin typeface="Cambria" panose="02040503050406030204" pitchFamily="18" charset="0"/>
                    <a:ea typeface="Cambria" panose="02040503050406030204" pitchFamily="18" charset="0"/>
                  </a:rPr>
                  <a:t>Normalized Uncertainty</a:t>
                </a:r>
                <a:r>
                  <a:rPr lang="zh-TW" altLang="en-US" b="0" dirty="0"/>
                  <a:t>和 </a:t>
                </a:r>
                <a:r>
                  <a:rPr lang="en-US" altLang="zh-TW" b="0" dirty="0"/>
                  <a:t>UCE</a:t>
                </a:r>
                <a:r>
                  <a:rPr lang="zh-TW" altLang="en-US" b="0" dirty="0"/>
                  <a:t>：</a:t>
                </a:r>
                <a:endParaRPr lang="en-US" altLang="zh-TW" b="0" dirty="0"/>
              </a:p>
              <a:p>
                <a:r>
                  <a:rPr lang="zh-TW" altLang="en-US" b="0" dirty="0"/>
                  <a:t>在訓練階段，我們的方法透過評估每個模型機率輸出的</a:t>
                </a:r>
                <a:r>
                  <a:rPr lang="en-US" altLang="zh-TW" sz="1200" b="0" dirty="0">
                    <a:latin typeface="Cambria" panose="02040503050406030204" pitchFamily="18" charset="0"/>
                    <a:ea typeface="Cambria" panose="02040503050406030204" pitchFamily="18" charset="0"/>
                  </a:rPr>
                  <a:t>normalized uncertainty</a:t>
                </a:r>
                <a:r>
                  <a:rPr lang="zh-TW" altLang="en-US" b="0" dirty="0"/>
                  <a:t>來計算</a:t>
                </a:r>
                <a:r>
                  <a:rPr lang="en-US" altLang="zh-TW" sz="1200" b="0" dirty="0">
                    <a:latin typeface="Cambria" panose="02040503050406030204" pitchFamily="18" charset="0"/>
                    <a:ea typeface="Cambria" panose="02040503050406030204" pitchFamily="18" charset="0"/>
                  </a:rPr>
                  <a:t>Uncertainty Calibration Error </a:t>
                </a:r>
                <a:r>
                  <a:rPr lang="zh-TW" altLang="en-US" b="0" dirty="0"/>
                  <a:t>（</a:t>
                </a:r>
                <a:r>
                  <a:rPr lang="en-US" altLang="zh-TW" b="0" dirty="0"/>
                  <a:t>UCE</a:t>
                </a:r>
                <a:r>
                  <a:rPr lang="zh-TW" altLang="en-US" b="0" dirty="0"/>
                  <a:t>），並建立</a:t>
                </a:r>
                <a:r>
                  <a:rPr lang="en-US" altLang="zh-CN"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Uncertainty to Error Rate Mapping</a:t>
                </a:r>
                <a:r>
                  <a:rPr lang="zh-TW" altLang="en-US" b="0" dirty="0"/>
                  <a:t>。 </a:t>
                </a:r>
                <a:endParaRPr lang="en-US" altLang="zh-TW" b="0" dirty="0"/>
              </a:p>
              <a:p>
                <a:endParaRPr lang="en-US" altLang="zh-TW" b="0" dirty="0"/>
              </a:p>
              <a:p>
                <a:r>
                  <a:rPr lang="en-US" altLang="zh-TW" sz="1200" b="0" dirty="0">
                    <a:latin typeface="Cambria" panose="02040503050406030204" pitchFamily="18" charset="0"/>
                    <a:ea typeface="Cambria" panose="02040503050406030204" pitchFamily="18" charset="0"/>
                  </a:rPr>
                  <a:t>Mapping Table</a:t>
                </a:r>
                <a:r>
                  <a:rPr lang="zh-TW" altLang="en-US" b="0" dirty="0"/>
                  <a:t>的建立</a:t>
                </a:r>
                <a:r>
                  <a:rPr lang="zh-TW" altLang="en-US" dirty="0"/>
                  <a:t>與使用：</a:t>
                </a:r>
                <a:endParaRPr lang="en-US" altLang="zh-TW" dirty="0"/>
              </a:p>
              <a:p>
                <a:r>
                  <a:rPr lang="zh-TW" altLang="en-US" dirty="0"/>
                  <a:t>我們建立了一個基於</a:t>
                </a: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Uncertainty and Error Rate</a:t>
                </a:r>
                <a:r>
                  <a:rPr lang="zh-TW" altLang="en-US" dirty="0"/>
                  <a:t>的映射表。 此表適用於測試階段。</a:t>
                </a:r>
                <a:endParaRPr lang="en-US" altLang="zh-TW" dirty="0"/>
              </a:p>
              <a:p>
                <a:endParaRPr lang="en-US" altLang="zh-TW" dirty="0"/>
              </a:p>
              <a:p>
                <a:r>
                  <a:rPr lang="zh-TW" altLang="en-US" dirty="0"/>
                  <a:t>在</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Inference</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階段，我們會通過</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 to E mapping</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將</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個專家的</a:t>
                </a:r>
                <a:r>
                  <a:rPr lang="en-US" altLang="zh-TW" sz="1200" b="0" dirty="0">
                    <a:latin typeface="Cambria" panose="02040503050406030204" pitchFamily="18" charset="0"/>
                    <a:ea typeface="Cambria" panose="02040503050406030204" pitchFamily="18" charset="0"/>
                  </a:rPr>
                  <a:t>Uncertainty</a:t>
                </a:r>
                <a:r>
                  <a:rPr lang="zh-TW" altLang="en-US" sz="1200" b="0" dirty="0">
                    <a:latin typeface="Cambria" panose="02040503050406030204" pitchFamily="18" charset="0"/>
                    <a:ea typeface="Cambria" panose="02040503050406030204" pitchFamily="18" charset="0"/>
                  </a:rPr>
                  <a:t>轉化成</a:t>
                </a:r>
                <a:r>
                  <a:rPr lang="en-US" altLang="zh-TW" sz="1200" b="0" dirty="0">
                    <a:latin typeface="Cambria" panose="02040503050406030204" pitchFamily="18" charset="0"/>
                    <a:ea typeface="Cambria" panose="02040503050406030204" pitchFamily="18" charset="0"/>
                  </a:rPr>
                  <a:t>Error</a:t>
                </a:r>
                <a:r>
                  <a:rPr lang="zh-TW" altLang="en-US" sz="1200" b="0" dirty="0">
                    <a:latin typeface="Cambria" panose="02040503050406030204" pitchFamily="18" charset="0"/>
                    <a:ea typeface="Cambria" panose="02040503050406030204" pitchFamily="18" charset="0"/>
                  </a:rPr>
                  <a:t> </a:t>
                </a:r>
                <a:r>
                  <a:rPr lang="en-US" altLang="zh-TW" sz="1200" b="0" dirty="0">
                    <a:latin typeface="Cambria" panose="02040503050406030204" pitchFamily="18" charset="0"/>
                    <a:ea typeface="Cambria" panose="02040503050406030204" pitchFamily="18" charset="0"/>
                  </a:rPr>
                  <a:t>rates</a:t>
                </a:r>
                <a:r>
                  <a:rPr lang="zh-TW" altLang="en-US" sz="1200" b="0" dirty="0">
                    <a:latin typeface="Cambria" panose="02040503050406030204" pitchFamily="18" charset="0"/>
                    <a:ea typeface="Cambria" panose="02040503050406030204" pitchFamily="18" charset="0"/>
                  </a:rPr>
                  <a:t> ，就是最下面這</a:t>
                </a:r>
                <a:r>
                  <a:rPr lang="en-US" altLang="zh-TW" sz="1200" b="0" dirty="0">
                    <a:latin typeface="Cambria" panose="02040503050406030204" pitchFamily="18" charset="0"/>
                    <a:ea typeface="Cambria" panose="02040503050406030204" pitchFamily="18" charset="0"/>
                  </a:rPr>
                  <a:t>3</a:t>
                </a:r>
                <a:r>
                  <a:rPr lang="zh-TW" altLang="en-US" sz="1200" b="0" dirty="0">
                    <a:latin typeface="Cambria" panose="02040503050406030204" pitchFamily="18" charset="0"/>
                    <a:ea typeface="Cambria" panose="02040503050406030204" pitchFamily="18" charset="0"/>
                  </a:rPr>
                  <a:t>個公式。</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大</a:t>
                </a:r>
                <a:r>
                  <a:rPr lang="en-US" altLang="zh-TW" dirty="0"/>
                  <a:t>C</a:t>
                </a:r>
                <a:r>
                  <a:rPr lang="zh-TW" altLang="en-US" dirty="0"/>
                  <a:t>代表屬性的數量，</a:t>
                </a:r>
                <a:r>
                  <a:rPr lang="en-US" altLang="zh-TW" dirty="0"/>
                  <a:t>M</a:t>
                </a:r>
                <a:r>
                  <a:rPr lang="zh-TW" altLang="en-US" dirty="0"/>
                  <a:t>代表不確定區間的數量 </a:t>
                </a:r>
                <a:r>
                  <a:rPr lang="en-US" altLang="zh-TW" dirty="0"/>
                  <a:t>,Bm</a:t>
                </a:r>
                <a:r>
                  <a:rPr lang="zh-TW" altLang="en-US" dirty="0"/>
                  <a:t>代表區間內的樣本數量，使用文字說明</a:t>
                </a:r>
                <a:br>
                  <a:rPr lang="en-US" altLang="zh-TW" dirty="0"/>
                </a:br>
                <a:r>
                  <a:rPr lang="zh-TW" altLang="en-US" dirty="0"/>
                  <a:t>定義</a:t>
                </a:r>
                <a:r>
                  <a:rPr lang="en-US" altLang="zh-TW" i="0">
                    <a:latin typeface="Cambria Math" panose="02040503050406030204" pitchFamily="18" charset="0"/>
                  </a:rPr>
                  <a:t>𝑏𝑖𝑛_𝑢𝑛𝑐𝑒𝑟𝑡𝑎𝑖𝑛𝑡𝑦</a:t>
                </a:r>
                <a:r>
                  <a:rPr lang="en-US" altLang="zh-TW" b="0" i="0">
                    <a:latin typeface="Cambria Math" panose="02040503050406030204" pitchFamily="18" charset="0"/>
                  </a:rPr>
                  <a:t>_𝑙𝑜𝑤𝑒𝑟</a:t>
                </a:r>
                <a:endParaRPr lang="zh-TW" altLang="en-US" dirty="0"/>
              </a:p>
            </p:txBody>
          </p:sp>
        </mc:Fallback>
      </mc:AlternateContent>
    </p:spTree>
    <p:extLst>
      <p:ext uri="{BB962C8B-B14F-4D97-AF65-F5344CB8AC3E}">
        <p14:creationId xmlns:p14="http://schemas.microsoft.com/office/powerpoint/2010/main" val="7654253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這一頁我將介紹</a:t>
            </a:r>
            <a:r>
              <a:rPr lang="en-US" altLang="zh-TW" dirty="0"/>
              <a:t>SPE</a:t>
            </a:r>
            <a:r>
              <a:rPr lang="zh-TW" altLang="en-US" dirty="0"/>
              <a:t>中的</a:t>
            </a:r>
            <a:r>
              <a:rPr lang="en-US" altLang="zh-TW" dirty="0"/>
              <a:t>Uncertainty to Error Rates Mapping </a:t>
            </a:r>
            <a:r>
              <a:rPr lang="zh-TW" altLang="en-US" dirty="0"/>
              <a:t>關係圖</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在這張圖中，我們將所有訓練樣本的</a:t>
            </a:r>
            <a:r>
              <a:rPr lang="en-US" altLang="zh-TW" dirty="0"/>
              <a:t>Uncertainty</a:t>
            </a:r>
            <a:r>
              <a:rPr lang="zh-TW" altLang="en-US" dirty="0"/>
              <a:t>分為十個區間，並計算每個區間對應的</a:t>
            </a:r>
            <a:r>
              <a:rPr lang="en-US" altLang="zh-TW" dirty="0"/>
              <a:t>error rate</a:t>
            </a:r>
            <a:r>
              <a:rPr lang="zh-TW" altLang="en-US" dirty="0"/>
              <a:t>。</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 此</a:t>
            </a:r>
            <a:r>
              <a:rPr lang="en-US" altLang="zh-TW" dirty="0"/>
              <a:t>error rate</a:t>
            </a:r>
            <a:r>
              <a:rPr lang="zh-TW" altLang="en-US" dirty="0"/>
              <a:t>反映了模型在該</a:t>
            </a:r>
            <a:r>
              <a:rPr lang="en-US" altLang="zh-TW" dirty="0"/>
              <a:t>Uncertainty</a:t>
            </a:r>
            <a:r>
              <a:rPr lang="zh-TW" altLang="en-US" dirty="0"/>
              <a:t>範圍內的可靠性。</a:t>
            </a:r>
            <a:r>
              <a:rPr lang="en-US" altLang="zh-TW" dirty="0"/>
              <a:t>U </a:t>
            </a:r>
            <a:r>
              <a:rPr lang="zh-TW" altLang="en-US" dirty="0"/>
              <a:t>到 </a:t>
            </a:r>
            <a:r>
              <a:rPr lang="en-US" altLang="zh-TW" dirty="0"/>
              <a:t>E </a:t>
            </a:r>
            <a:r>
              <a:rPr lang="zh-TW" altLang="en-US" dirty="0"/>
              <a:t>映射可靠性圖將在推理階段使用。</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如果模型完全可靠，圖表將形成一條 </a:t>
            </a:r>
            <a:r>
              <a:rPr lang="en-US" altLang="zh-TW" dirty="0"/>
              <a:t>45 </a:t>
            </a:r>
            <a:r>
              <a:rPr lang="zh-TW" altLang="en-US" dirty="0"/>
              <a:t>度線，表示</a:t>
            </a:r>
            <a:r>
              <a:rPr lang="en-US" altLang="zh-TW" dirty="0"/>
              <a:t>Uncertainty</a:t>
            </a:r>
            <a:r>
              <a:rPr lang="zh-TW" altLang="en-US" dirty="0"/>
              <a:t>和</a:t>
            </a:r>
            <a:r>
              <a:rPr lang="en-US" altLang="zh-TW" dirty="0"/>
              <a:t>error rate</a:t>
            </a:r>
            <a:r>
              <a:rPr lang="zh-TW" altLang="en-US" dirty="0"/>
              <a:t>之間完美對齊。</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此圖使用顏色來表示樣本的數量。 黃色表示樣本數較多，藍色表示樣本數較少。</a:t>
            </a:r>
          </a:p>
        </p:txBody>
      </p:sp>
    </p:spTree>
    <p:extLst>
      <p:ext uri="{BB962C8B-B14F-4D97-AF65-F5344CB8AC3E}">
        <p14:creationId xmlns:p14="http://schemas.microsoft.com/office/powerpoint/2010/main" val="2265754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這一頁我們會解釋我們的</a:t>
                </a:r>
                <a:r>
                  <a:rPr lang="en-US" altLang="zh-TW" dirty="0"/>
                  <a:t>SPE</a:t>
                </a:r>
                <a:r>
                  <a:rPr lang="zh-TW" altLang="en-US" dirty="0"/>
                  <a:t>的離群估計</a:t>
                </a:r>
                <a:endParaRPr lang="en-US" altLang="zh-TW" dirty="0"/>
              </a:p>
              <a:p>
                <a:endParaRPr lang="en-US" altLang="zh-TW" dirty="0"/>
              </a:p>
              <a:p>
                <a:r>
                  <a:rPr lang="zh-TW" altLang="en-US" dirty="0"/>
                  <a:t>我們將三個</a:t>
                </a:r>
                <a:r>
                  <a:rPr lang="en-US" altLang="zh-TW" dirty="0"/>
                  <a:t>error rate</a:t>
                </a:r>
                <a:r>
                  <a:rPr lang="zh-TW" altLang="en-US" dirty="0"/>
                  <a:t>輸入這個</a:t>
                </a:r>
                <a:r>
                  <a:rPr lang="en-US" altLang="zh-TW" dirty="0"/>
                  <a:t>error rate</a:t>
                </a:r>
                <a:r>
                  <a:rPr lang="zh-TW" altLang="en-US" dirty="0"/>
                  <a:t> </a:t>
                </a:r>
                <a:r>
                  <a:rPr lang="en-US" altLang="zh-TW" sz="1200" b="0" i="0" dirty="0">
                    <a:solidFill>
                      <a:srgbClr val="0F0F0F"/>
                    </a:solidFill>
                    <a:effectLst/>
                    <a:latin typeface="Söhne"/>
                  </a:rPr>
                  <a:t>Outlier</a:t>
                </a:r>
                <a:r>
                  <a:rPr lang="zh-TW" altLang="en-US" sz="1200" b="0" i="0" dirty="0">
                    <a:solidFill>
                      <a:srgbClr val="0F0F0F"/>
                    </a:solidFill>
                    <a:effectLst/>
                    <a:latin typeface="Söhne"/>
                  </a:rPr>
                  <a:t>奧賴兒</a:t>
                </a:r>
                <a:r>
                  <a:rPr lang="en-US" altLang="zh-TW" sz="1200" b="0" i="0" dirty="0">
                    <a:solidFill>
                      <a:srgbClr val="0F0F0F"/>
                    </a:solidFill>
                    <a:effectLst/>
                    <a:latin typeface="Söhne"/>
                  </a:rPr>
                  <a:t> Estimation</a:t>
                </a:r>
                <a:r>
                  <a:rPr lang="zh-TW" altLang="en-US" dirty="0"/>
                  <a:t>，異常值將被排除。 根據剩餘的</a:t>
                </a:r>
                <a:r>
                  <a:rPr lang="en-US" altLang="zh-TW" dirty="0"/>
                  <a:t>error rate</a:t>
                </a:r>
                <a:r>
                  <a:rPr lang="zh-TW" altLang="en-US" dirty="0"/>
                  <a:t>數量，系統選擇最佳機率或平均機率。 最後，它輸出 </a:t>
                </a:r>
                <a14:m>
                  <m:oMath xmlns:m="http://schemas.openxmlformats.org/officeDocument/2006/math">
                    <m:r>
                      <a:rPr lang="en-US" altLang="zh-TW" sz="1200" b="1" i="1" smtClean="0">
                        <a:solidFill>
                          <a:schemeClr val="tx1"/>
                        </a:solidFill>
                        <a:latin typeface="Cambria Math" panose="02040503050406030204" pitchFamily="18" charset="0"/>
                      </a:rPr>
                      <m:t>{</m:t>
                    </m:r>
                    <m:sSubSup>
                      <m:sSubSupPr>
                        <m:ctrlPr>
                          <a:rPr lang="en-US" altLang="zh-TW" sz="1200" b="1" i="1" smtClean="0">
                            <a:solidFill>
                              <a:schemeClr val="tx1"/>
                            </a:solidFill>
                            <a:latin typeface="Cambria Math" panose="02040503050406030204" pitchFamily="18" charset="0"/>
                          </a:rPr>
                        </m:ctrlPr>
                      </m:sSubSupPr>
                      <m:e>
                        <m:acc>
                          <m:accPr>
                            <m:chr m:val="̃"/>
                            <m:ctrlPr>
                              <a:rPr lang="en-US" altLang="zh-TW" sz="1200" b="1" i="1">
                                <a:solidFill>
                                  <a:schemeClr val="tx1"/>
                                </a:solidFill>
                                <a:latin typeface="Cambria Math" panose="02040503050406030204" pitchFamily="18" charset="0"/>
                              </a:rPr>
                            </m:ctrlPr>
                          </m:accPr>
                          <m:e>
                            <m:r>
                              <a:rPr lang="en-US" altLang="zh-TW" sz="1200" b="1" i="1">
                                <a:solidFill>
                                  <a:schemeClr val="tx1"/>
                                </a:solidFill>
                                <a:latin typeface="Cambria Math" panose="02040503050406030204" pitchFamily="18" charset="0"/>
                              </a:rPr>
                              <m:t>𝒑</m:t>
                            </m:r>
                          </m:e>
                        </m:acc>
                      </m:e>
                      <m:sub>
                        <m:r>
                          <a:rPr lang="en-US" altLang="zh-TW" sz="1200" b="0" i="1" smtClean="0">
                            <a:solidFill>
                              <a:schemeClr val="tx1"/>
                            </a:solidFill>
                            <a:latin typeface="Cambria Math" panose="02040503050406030204" pitchFamily="18" charset="0"/>
                          </a:rPr>
                          <m:t>𝑎𝑡𝑡𝑟</m:t>
                        </m:r>
                      </m:sub>
                      <m:sup>
                        <m:r>
                          <a:rPr lang="en-US" altLang="zh-TW" sz="1200" b="0" i="1" smtClean="0">
                            <a:solidFill>
                              <a:schemeClr val="tx1"/>
                            </a:solidFill>
                            <a:latin typeface="Cambria Math" panose="02040503050406030204" pitchFamily="18" charset="0"/>
                          </a:rPr>
                          <m:t>𝑆𝑃𝐸</m:t>
                        </m:r>
                      </m:sup>
                    </m:sSubSup>
                    <m:r>
                      <a:rPr lang="en-US" altLang="zh-TW" sz="1200" b="1" i="1" smtClean="0">
                        <a:solidFill>
                          <a:schemeClr val="tx1"/>
                        </a:solidFill>
                        <a:latin typeface="Cambria Math" panose="02040503050406030204" pitchFamily="18" charset="0"/>
                      </a:rPr>
                      <m:t>}</m:t>
                    </m:r>
                  </m:oMath>
                </a14:m>
                <a:r>
                  <a:rPr lang="en-US" altLang="zh-TW" sz="1200" dirty="0">
                    <a:latin typeface="Cambria" panose="02040503050406030204" pitchFamily="18" charset="0"/>
                    <a:ea typeface="Cambria" panose="02040503050406030204" pitchFamily="18" charset="0"/>
                  </a:rPr>
                  <a:t>.</a:t>
                </a:r>
                <a:r>
                  <a:rPr lang="zh-TW" altLang="en-US" dirty="0"/>
                  <a:t>。</a:t>
                </a:r>
              </a:p>
            </p:txBody>
          </p:sp>
        </mc:Choice>
        <mc:Fallback xmlns="">
          <p:sp>
            <p:nvSpPr>
              <p:cNvPr id="3" name="備忘稿版面配置區 2"/>
              <p:cNvSpPr>
                <a:spLocks noGrp="1"/>
              </p:cNvSpPr>
              <p:nvPr>
                <p:ph type="body" idx="1"/>
              </p:nvPr>
            </p:nvSpPr>
            <p:spPr/>
            <p:txBody>
              <a:bodyPr/>
              <a:lstStyle/>
              <a:p>
                <a:r>
                  <a:rPr lang="zh-TW" altLang="en-US" dirty="0"/>
                  <a:t>這一頁我們會解釋我們的</a:t>
                </a:r>
                <a:r>
                  <a:rPr lang="en-US" altLang="zh-TW" dirty="0"/>
                  <a:t>SPE</a:t>
                </a:r>
                <a:r>
                  <a:rPr lang="zh-TW" altLang="en-US" dirty="0"/>
                  <a:t>的離群估計</a:t>
                </a:r>
                <a:endParaRPr lang="en-US" altLang="zh-TW" dirty="0"/>
              </a:p>
              <a:p>
                <a:endParaRPr lang="en-US" altLang="zh-TW" dirty="0"/>
              </a:p>
              <a:p>
                <a:r>
                  <a:rPr lang="zh-TW" altLang="en-US" dirty="0"/>
                  <a:t>我們將三個</a:t>
                </a:r>
                <a:r>
                  <a:rPr lang="en-US" altLang="zh-TW" dirty="0"/>
                  <a:t>error rate</a:t>
                </a:r>
                <a:r>
                  <a:rPr lang="zh-TW" altLang="en-US" dirty="0"/>
                  <a:t>輸入這個</a:t>
                </a:r>
                <a:r>
                  <a:rPr lang="en-US" altLang="zh-TW" dirty="0"/>
                  <a:t>error rate</a:t>
                </a:r>
                <a:r>
                  <a:rPr lang="zh-TW" altLang="en-US" dirty="0"/>
                  <a:t> </a:t>
                </a:r>
                <a:r>
                  <a:rPr lang="en-US" altLang="zh-TW" sz="1200" b="0" i="0" dirty="0">
                    <a:solidFill>
                      <a:srgbClr val="0F0F0F"/>
                    </a:solidFill>
                    <a:effectLst/>
                    <a:latin typeface="Söhne"/>
                  </a:rPr>
                  <a:t>Outlier</a:t>
                </a:r>
                <a:r>
                  <a:rPr lang="zh-TW" altLang="en-US" sz="1200" b="0" i="0" dirty="0">
                    <a:solidFill>
                      <a:srgbClr val="0F0F0F"/>
                    </a:solidFill>
                    <a:effectLst/>
                    <a:latin typeface="Söhne"/>
                  </a:rPr>
                  <a:t>奧賴兒</a:t>
                </a:r>
                <a:r>
                  <a:rPr lang="en-US" altLang="zh-TW" sz="1200" b="0" i="0" dirty="0">
                    <a:solidFill>
                      <a:srgbClr val="0F0F0F"/>
                    </a:solidFill>
                    <a:effectLst/>
                    <a:latin typeface="Söhne"/>
                  </a:rPr>
                  <a:t> Estimation</a:t>
                </a:r>
                <a:r>
                  <a:rPr lang="zh-TW" altLang="en-US" dirty="0"/>
                  <a:t>，異常值將被排除。 根據剩餘的</a:t>
                </a:r>
                <a:r>
                  <a:rPr lang="en-US" altLang="zh-TW" dirty="0"/>
                  <a:t>error rate</a:t>
                </a:r>
                <a:r>
                  <a:rPr lang="zh-TW" altLang="en-US" dirty="0"/>
                  <a:t>數量，系統選擇最佳機率或平均機率。 最後，它輸出 </a:t>
                </a:r>
                <a:r>
                  <a:rPr lang="en-US" altLang="zh-TW" sz="1200" b="1" i="0">
                    <a:solidFill>
                      <a:schemeClr val="tx1"/>
                    </a:solidFill>
                    <a:latin typeface="Cambria Math" panose="02040503050406030204" pitchFamily="18" charset="0"/>
                  </a:rPr>
                  <a:t>{𝒑 ̃_</a:t>
                </a:r>
                <a:r>
                  <a:rPr lang="en-US" altLang="zh-TW" sz="1200" b="0" i="0">
                    <a:solidFill>
                      <a:schemeClr val="tx1"/>
                    </a:solidFill>
                    <a:latin typeface="Cambria Math" panose="02040503050406030204" pitchFamily="18" charset="0"/>
                  </a:rPr>
                  <a:t>𝑎𝑡𝑡𝑟^</a:t>
                </a:r>
                <a:r>
                  <a:rPr lang="en-US" altLang="zh-TW" sz="1200" b="1" i="0">
                    <a:solidFill>
                      <a:schemeClr val="tx1"/>
                    </a:solidFill>
                    <a:latin typeface="Cambria Math" panose="02040503050406030204" pitchFamily="18" charset="0"/>
                  </a:rPr>
                  <a:t>(</a:t>
                </a:r>
                <a:r>
                  <a:rPr lang="en-US" altLang="zh-TW" sz="1200" b="0" i="0">
                    <a:solidFill>
                      <a:schemeClr val="tx1"/>
                    </a:solidFill>
                    <a:latin typeface="Cambria Math" panose="02040503050406030204" pitchFamily="18" charset="0"/>
                  </a:rPr>
                  <a:t>𝑆𝑃𝐸</a:t>
                </a:r>
                <a:r>
                  <a:rPr lang="en-US" altLang="zh-TW" sz="1200" i="0">
                    <a:solidFill>
                      <a:schemeClr val="tx1"/>
                    </a:solidFill>
                    <a:latin typeface="Cambria Math" panose="02040503050406030204" pitchFamily="18" charset="0"/>
                  </a:rPr>
                  <a:t>−OE</a:t>
                </a:r>
                <a:r>
                  <a:rPr lang="en-US" altLang="zh-TW" sz="1200" b="1" i="0">
                    <a:solidFill>
                      <a:schemeClr val="tx1"/>
                    </a:solidFill>
                    <a:latin typeface="Cambria Math" panose="02040503050406030204" pitchFamily="18" charset="0"/>
                  </a:rPr>
                  <a:t>)}</a:t>
                </a:r>
                <a:r>
                  <a:rPr lang="en-US" altLang="zh-TW" sz="1200" dirty="0">
                    <a:latin typeface="Cambria" panose="02040503050406030204" pitchFamily="18" charset="0"/>
                    <a:ea typeface="Cambria" panose="02040503050406030204" pitchFamily="18" charset="0"/>
                  </a:rPr>
                  <a:t>.</a:t>
                </a:r>
                <a:r>
                  <a:rPr lang="zh-TW" altLang="en-US" dirty="0"/>
                  <a:t>。</a:t>
                </a:r>
              </a:p>
            </p:txBody>
          </p:sp>
        </mc:Fallback>
      </mc:AlternateContent>
    </p:spTree>
    <p:extLst>
      <p:ext uri="{BB962C8B-B14F-4D97-AF65-F5344CB8AC3E}">
        <p14:creationId xmlns:p14="http://schemas.microsoft.com/office/powerpoint/2010/main" val="1036018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這一頁我們會詳細解釋我們的</a:t>
                </a:r>
                <a:r>
                  <a:rPr lang="en-US" altLang="zh-TW" dirty="0"/>
                  <a:t>SPE</a:t>
                </a:r>
                <a:r>
                  <a:rPr lang="zh-TW" altLang="en-US" dirty="0"/>
                  <a:t>的離群估計</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首先我們是怎麼識別異常值得呢</a:t>
                </a:r>
                <a:r>
                  <a:rPr lang="en-US" altLang="zh-TW" dirty="0"/>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我們將計算每個樣本的</a:t>
                </a:r>
                <a:r>
                  <a:rPr lang="en-US" altLang="zh-TW" dirty="0"/>
                  <a:t>error rate</a:t>
                </a:r>
                <a:r>
                  <a:rPr lang="zh-TW" altLang="en-US" dirty="0"/>
                  <a:t>與最小</a:t>
                </a:r>
                <a:r>
                  <a:rPr lang="en-US" altLang="zh-TW" dirty="0"/>
                  <a:t>error rate</a:t>
                </a:r>
                <a:r>
                  <a:rPr lang="zh-TW" altLang="en-US" dirty="0"/>
                  <a:t>之間的絕對差。 如果該差異小於定義的閾值 </a:t>
                </a:r>
                <a:r>
                  <a:rPr lang="en-US" altLang="zh-TW" dirty="0"/>
                  <a:t>θ</a:t>
                </a:r>
                <a:r>
                  <a:rPr lang="zh-TW" altLang="en-US" dirty="0"/>
                  <a:t>，則該樣本被識別為異常值。 這裡，</a:t>
                </a:r>
                <a:r>
                  <a:rPr lang="en-US" altLang="zh-TW" dirty="0"/>
                  <a:t>θ</a:t>
                </a:r>
                <a:r>
                  <a:rPr lang="zh-TW" altLang="en-US" dirty="0"/>
                  <a:t>表示用於識別異常值的閾值。</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對於第 </a:t>
                </a:r>
                <a:r>
                  <a:rPr lang="en-US" altLang="zh-TW" dirty="0" err="1"/>
                  <a:t>i</a:t>
                </a:r>
                <a:r>
                  <a:rPr lang="en-US" altLang="zh-TW" dirty="0"/>
                  <a:t> </a:t>
                </a:r>
                <a:r>
                  <a:rPr lang="zh-TW" altLang="en-US" dirty="0"/>
                  <a:t>個樣本，計算最小</a:t>
                </a:r>
                <a:r>
                  <a:rPr lang="en-US" altLang="zh-TW" dirty="0"/>
                  <a:t>error rate</a:t>
                </a:r>
                <a:r>
                  <a:rPr lang="zh-TW" altLang="en-US" dirty="0"/>
                  <a:t>：</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14:m>
                  <m:oMathPara xmlns:m="http://schemas.openxmlformats.org/officeDocument/2006/math">
                    <m:oMathParaPr>
                      <m:jc m:val="centerGroup"/>
                    </m:oMathParaPr>
                    <m:oMath xmlns:m="http://schemas.openxmlformats.org/officeDocument/2006/math">
                      <m:sSub>
                        <m:sSubPr>
                          <m:ctrlPr>
                            <a:rPr lang="en-US" altLang="zh-TW" i="1" smtClean="0">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𝑚𝑖𝑛</m:t>
                              </m:r>
                            </m:e>
                            <m:sub>
                              <m:r>
                                <a:rPr lang="en-US" altLang="zh-TW" i="1">
                                  <a:solidFill>
                                    <a:schemeClr val="tx1"/>
                                  </a:solidFill>
                                  <a:latin typeface="Cambria Math" panose="02040503050406030204" pitchFamily="18" charset="0"/>
                                </a:rPr>
                                <m:t>𝑖</m:t>
                              </m:r>
                            </m:sub>
                          </m:sSub>
                        </m:sub>
                      </m:sSub>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𝑚𝑖𝑛</m:t>
                      </m:r>
                      <m:sSub>
                        <m:sSubPr>
                          <m:ctrlPr>
                            <a:rPr lang="en-US" altLang="zh-TW"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m:t>
                          </m:r>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1</m:t>
                              </m:r>
                            </m:e>
                            <m:sub>
                              <m:r>
                                <a:rPr lang="en-US" altLang="zh-TW" i="1">
                                  <a:solidFill>
                                    <a:schemeClr val="tx1"/>
                                  </a:solidFill>
                                  <a:latin typeface="Cambria Math" panose="02040503050406030204" pitchFamily="18" charset="0"/>
                                </a:rPr>
                                <m:t>𝑖</m:t>
                              </m:r>
                            </m:sub>
                          </m:sSub>
                          <m:r>
                            <a:rPr lang="en-US" altLang="zh-TW" i="1">
                              <a:solidFill>
                                <a:schemeClr val="tx1"/>
                              </a:solidFill>
                              <a:latin typeface="Cambria Math" panose="02040503050406030204" pitchFamily="18" charset="0"/>
                            </a:rPr>
                            <m:t>,</m:t>
                          </m:r>
                        </m:sub>
                      </m:sSub>
                      <m:sSub>
                        <m:sSubPr>
                          <m:ctrlPr>
                            <a:rPr lang="en-US" altLang="zh-TW" i="1">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2</m:t>
                              </m:r>
                            </m:e>
                            <m:sub>
                              <m:r>
                                <a:rPr lang="en-US" altLang="zh-TW" i="1">
                                  <a:solidFill>
                                    <a:schemeClr val="tx1"/>
                                  </a:solidFill>
                                  <a:latin typeface="Cambria Math" panose="02040503050406030204" pitchFamily="18" charset="0"/>
                                </a:rPr>
                                <m:t>𝑖</m:t>
                              </m:r>
                            </m:sub>
                          </m:sSub>
                        </m:sub>
                      </m:sSub>
                      <m:r>
                        <a:rPr lang="en-US" altLang="zh-TW">
                          <a:solidFill>
                            <a:schemeClr val="tx1"/>
                          </a:solidFill>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3</m:t>
                              </m:r>
                            </m:e>
                            <m:sub>
                              <m:r>
                                <a:rPr lang="en-US" altLang="zh-TW" i="1">
                                  <a:solidFill>
                                    <a:schemeClr val="tx1"/>
                                  </a:solidFill>
                                  <a:latin typeface="Cambria Math" panose="02040503050406030204" pitchFamily="18" charset="0"/>
                                </a:rPr>
                                <m:t>𝑖</m:t>
                              </m:r>
                            </m:sub>
                          </m:sSub>
                        </m:sub>
                      </m:sSub>
                      <m:r>
                        <a:rPr lang="en-US" altLang="zh-TW" i="1">
                          <a:solidFill>
                            <a:schemeClr val="tx1"/>
                          </a:solidFill>
                          <a:latin typeface="Cambria Math" panose="02040503050406030204" pitchFamily="18" charset="0"/>
                        </a:rPr>
                        <m:t>)</m:t>
                      </m:r>
                    </m:oMath>
                  </m:oMathPara>
                </a14:m>
                <a:endParaRPr lang="en-US" altLang="zh-TW" dirty="0">
                  <a:latin typeface="Cambria" panose="02040503050406030204" pitchFamily="18" charset="0"/>
                  <a:ea typeface="Cambria" panose="02040503050406030204" pitchFamily="18" charset="0"/>
                </a:endParaRPr>
              </a:p>
              <a:p>
                <a:pPr marL="457200" marR="0" lvl="0" indent="-22860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latin typeface="Cambria" panose="02040503050406030204" pitchFamily="18" charset="0"/>
                    <a:ea typeface="Cambria" panose="02040503050406030204" pitchFamily="18" charset="0"/>
                  </a:rPr>
                  <a:t>以最小</a:t>
                </a:r>
                <a:r>
                  <a:rPr lang="en-US" altLang="zh-TW" dirty="0">
                    <a:latin typeface="Cambria" panose="02040503050406030204" pitchFamily="18" charset="0"/>
                    <a:ea typeface="Cambria" panose="02040503050406030204" pitchFamily="18" charset="0"/>
                  </a:rPr>
                  <a:t>error rate</a:t>
                </a:r>
                <a:r>
                  <a:rPr lang="zh-TW" altLang="en-US" dirty="0">
                    <a:latin typeface="Cambria" panose="02040503050406030204" pitchFamily="18" charset="0"/>
                    <a:ea typeface="Cambria" panose="02040503050406030204" pitchFamily="18" charset="0"/>
                  </a:rPr>
                  <a:t>計算絕對差值：對於每個樣本 </a:t>
                </a:r>
                <a:r>
                  <a:rPr lang="en-US" altLang="zh-TW" dirty="0" err="1">
                    <a:latin typeface="Cambria" panose="02040503050406030204" pitchFamily="18" charset="0"/>
                    <a:ea typeface="Cambria" panose="02040503050406030204" pitchFamily="18" charset="0"/>
                  </a:rPr>
                  <a:t>i</a:t>
                </a:r>
                <a:r>
                  <a:rPr lang="en-US" altLang="zh-TW" dirty="0">
                    <a:latin typeface="Cambria" panose="02040503050406030204" pitchFamily="18" charset="0"/>
                    <a:ea typeface="Cambria" panose="02040503050406030204" pitchFamily="18" charset="0"/>
                  </a:rPr>
                  <a:t> </a:t>
                </a:r>
                <a:r>
                  <a:rPr lang="zh-TW" altLang="en-US" dirty="0">
                    <a:latin typeface="Cambria" panose="02040503050406030204" pitchFamily="18" charset="0"/>
                    <a:ea typeface="Cambria" panose="02040503050406030204" pitchFamily="18" charset="0"/>
                  </a:rPr>
                  <a:t>和每個專家 </a:t>
                </a:r>
                <a:r>
                  <a:rPr lang="en-US" altLang="zh-TW" dirty="0">
                    <a:latin typeface="Cambria" panose="02040503050406030204" pitchFamily="18" charset="0"/>
                    <a:ea typeface="Cambria" panose="02040503050406030204" pitchFamily="18" charset="0"/>
                  </a:rPr>
                  <a:t>j (j = 1, 2, 3)</a:t>
                </a:r>
                <a:r>
                  <a:rPr lang="zh-TW" altLang="en-US" dirty="0">
                    <a:latin typeface="Cambria" panose="02040503050406030204" pitchFamily="18" charset="0"/>
                    <a:ea typeface="Cambria" panose="02040503050406030204" pitchFamily="18" charset="0"/>
                  </a:rPr>
                  <a:t>，計算：</a:t>
                </a:r>
                <a:endParaRPr lang="en-US" altLang="zh-TW" dirty="0">
                  <a:latin typeface="Cambria" panose="02040503050406030204" pitchFamily="18" charset="0"/>
                  <a:ea typeface="Cambria" panose="02040503050406030204" pitchFamily="18" charset="0"/>
                </a:endParaRPr>
              </a:p>
              <a:p>
                <a:pPr marL="457200" marR="0" lvl="0" indent="-22860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latin typeface="Cambria" panose="02040503050406030204" pitchFamily="18" charset="0"/>
                  <a:ea typeface="Cambria" panose="02040503050406030204" pitchFamily="18" charset="0"/>
                </a:endParaRPr>
              </a:p>
              <a:p>
                <a:pPr marL="457200" marR="0" lvl="0" indent="-228600" algn="ctr" defTabSz="914400" rtl="0" eaLnBrk="1" fontAlgn="auto" latinLnBrk="0" hangingPunct="1">
                  <a:lnSpc>
                    <a:spcPct val="100000"/>
                  </a:lnSpc>
                  <a:spcBef>
                    <a:spcPts val="0"/>
                  </a:spcBef>
                  <a:spcAft>
                    <a:spcPts val="0"/>
                  </a:spcAft>
                  <a:buClr>
                    <a:srgbClr val="000000"/>
                  </a:buClr>
                  <a:buSzPts val="1400"/>
                  <a:buFont typeface="Arial"/>
                  <a:buNone/>
                  <a:tabLst/>
                  <a:defRPr/>
                </a:pPr>
                <a14:m>
                  <m:oMath xmlns:m="http://schemas.openxmlformats.org/officeDocument/2006/math">
                    <m:sSub>
                      <m:sSubPr>
                        <m:ctrlPr>
                          <a:rPr lang="en-US" altLang="zh-TW" i="1" smtClean="0">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ea typeface="Cambria Math" panose="02040503050406030204" pitchFamily="18" charset="0"/>
                          </a:rPr>
                          <m:t>∆</m:t>
                        </m:r>
                        <m:r>
                          <a:rPr lang="zh-TW" altLang="en-US" b="1" i="1">
                            <a:solidFill>
                              <a:schemeClr val="tx1"/>
                            </a:solidFill>
                            <a:latin typeface="Cambria Math" panose="02040503050406030204" pitchFamily="18" charset="0"/>
                          </a:rPr>
                          <m:t>𝜺</m:t>
                        </m:r>
                      </m:e>
                      <m:sub>
                        <m:sSub>
                          <m:sSubPr>
                            <m:ctrlPr>
                              <a:rPr lang="en-US" altLang="zh-TW"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𝑗</m:t>
                            </m:r>
                          </m:e>
                          <m:sub>
                            <m:r>
                              <a:rPr lang="en-US" altLang="zh-TW" i="1">
                                <a:solidFill>
                                  <a:schemeClr val="tx1"/>
                                </a:solidFill>
                                <a:latin typeface="Cambria Math" panose="02040503050406030204" pitchFamily="18" charset="0"/>
                              </a:rPr>
                              <m:t>𝑖</m:t>
                            </m:r>
                          </m:sub>
                        </m:sSub>
                      </m:sub>
                    </m:sSub>
                    <m:r>
                      <a:rPr lang="en-US" altLang="zh-TW" b="0" i="1" smtClean="0">
                        <a:solidFill>
                          <a:schemeClr val="tx1"/>
                        </a:solidFill>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𝑗</m:t>
                            </m:r>
                          </m:e>
                          <m:sub>
                            <m:r>
                              <a:rPr lang="en-US" altLang="zh-TW" i="1">
                                <a:solidFill>
                                  <a:schemeClr val="tx1"/>
                                </a:solidFill>
                                <a:latin typeface="Cambria Math" panose="02040503050406030204" pitchFamily="18" charset="0"/>
                              </a:rPr>
                              <m:t>𝑖</m:t>
                            </m:r>
                          </m:sub>
                        </m:sSub>
                      </m:sub>
                    </m:sSub>
                    <m:r>
                      <a:rPr lang="en-US" altLang="zh-TW" b="0" i="1" smtClean="0">
                        <a:solidFill>
                          <a:schemeClr val="tx1"/>
                        </a:solidFill>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𝑚𝑖𝑛</m:t>
                            </m:r>
                          </m:e>
                          <m:sub>
                            <m:r>
                              <a:rPr lang="en-US" altLang="zh-TW" i="1">
                                <a:solidFill>
                                  <a:schemeClr val="tx1"/>
                                </a:solidFill>
                                <a:latin typeface="Cambria Math" panose="02040503050406030204" pitchFamily="18" charset="0"/>
                              </a:rPr>
                              <m:t>𝑖</m:t>
                            </m:r>
                          </m:sub>
                        </m:sSub>
                      </m:sub>
                    </m:sSub>
                  </m:oMath>
                </a14:m>
                <a:r>
                  <a:rPr lang="en-US" altLang="zh-TW" dirty="0">
                    <a:latin typeface="Cambria" panose="02040503050406030204" pitchFamily="18" charset="0"/>
                    <a:ea typeface="Cambria" panose="02040503050406030204" pitchFamily="18" charset="0"/>
                  </a:rPr>
                  <a:t>|</a:t>
                </a:r>
              </a:p>
              <a:p>
                <a:pPr marL="457200" marR="0" lvl="0" indent="-22860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latin typeface="Cambria" panose="02040503050406030204" pitchFamily="18" charset="0"/>
                  <a:ea typeface="Cambria" panose="020405030504060302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latin typeface="Cambria" panose="02040503050406030204" pitchFamily="18" charset="0"/>
                    <a:ea typeface="Cambria" panose="02040503050406030204" pitchFamily="18" charset="0"/>
                  </a:rPr>
                  <a:t>確定異常值條件：對於每個樣本 </a:t>
                </a:r>
                <a:r>
                  <a:rPr lang="en-US" altLang="zh-TW" dirty="0" err="1">
                    <a:latin typeface="Cambria" panose="02040503050406030204" pitchFamily="18" charset="0"/>
                    <a:ea typeface="Cambria" panose="02040503050406030204" pitchFamily="18" charset="0"/>
                  </a:rPr>
                  <a:t>i</a:t>
                </a:r>
                <a:r>
                  <a:rPr lang="en-US" altLang="zh-TW" dirty="0">
                    <a:latin typeface="Cambria" panose="02040503050406030204" pitchFamily="18" charset="0"/>
                    <a:ea typeface="Cambria" panose="02040503050406030204" pitchFamily="18" charset="0"/>
                  </a:rPr>
                  <a:t> </a:t>
                </a:r>
                <a:r>
                  <a:rPr lang="zh-TW" altLang="en-US" dirty="0">
                    <a:latin typeface="Cambria" panose="02040503050406030204" pitchFamily="18" charset="0"/>
                    <a:ea typeface="Cambria" panose="02040503050406030204" pitchFamily="18" charset="0"/>
                  </a:rPr>
                  <a:t>和每個專家 </a:t>
                </a:r>
                <a:r>
                  <a:rPr lang="en-US" altLang="zh-TW" dirty="0">
                    <a:latin typeface="Cambria" panose="02040503050406030204" pitchFamily="18" charset="0"/>
                    <a:ea typeface="Cambria" panose="02040503050406030204" pitchFamily="18" charset="0"/>
                  </a:rPr>
                  <a:t>j</a:t>
                </a:r>
                <a:r>
                  <a:rPr lang="zh-TW" altLang="en-US" dirty="0">
                    <a:latin typeface="Cambria" panose="02040503050406030204" pitchFamily="18" charset="0"/>
                    <a:ea typeface="Cambria" panose="02040503050406030204" pitchFamily="18" charset="0"/>
                  </a:rPr>
                  <a:t>，如果</a:t>
                </a:r>
                <a:r>
                  <a:rPr lang="en-US" altLang="zh-TW" dirty="0">
                    <a:latin typeface="Cambria" panose="02040503050406030204" pitchFamily="18" charset="0"/>
                    <a:ea typeface="Cambria" panose="02040503050406030204" pitchFamily="18" charset="0"/>
                  </a:rPr>
                  <a:t>(epsilon</a:t>
                </a:r>
                <a14:m>
                  <m:oMath xmlns:m="http://schemas.openxmlformats.org/officeDocument/2006/math">
                    <m:r>
                      <a:rPr lang="en-US" altLang="zh-TW" i="1" dirty="0" smtClean="0">
                        <a:solidFill>
                          <a:schemeClr val="tx1"/>
                        </a:solidFill>
                        <a:latin typeface="Cambria Math" panose="02040503050406030204" pitchFamily="18" charset="0"/>
                      </a:rPr>
                      <m:t>)</m:t>
                    </m:r>
                    <m:sSub>
                      <m:sSubPr>
                        <m:ctrlPr>
                          <a:rPr lang="en-US" altLang="zh-TW" i="1" smtClean="0">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ea typeface="Cambria Math" panose="02040503050406030204" pitchFamily="18" charset="0"/>
                          </a:rPr>
                          <m:t>∆</m:t>
                        </m:r>
                        <m:r>
                          <a:rPr lang="zh-TW" altLang="en-US" b="1" i="1">
                            <a:solidFill>
                              <a:schemeClr val="tx1"/>
                            </a:solidFill>
                            <a:latin typeface="Cambria Math" panose="02040503050406030204" pitchFamily="18" charset="0"/>
                          </a:rPr>
                          <m:t>𝜺</m:t>
                        </m:r>
                      </m:e>
                      <m:sub>
                        <m:sSub>
                          <m:sSubPr>
                            <m:ctrlPr>
                              <a:rPr lang="en-US" altLang="zh-TW"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𝑗</m:t>
                            </m:r>
                          </m:e>
                          <m:sub>
                            <m:r>
                              <a:rPr lang="en-US" altLang="zh-TW" i="1">
                                <a:solidFill>
                                  <a:schemeClr val="tx1"/>
                                </a:solidFill>
                                <a:latin typeface="Cambria Math" panose="02040503050406030204" pitchFamily="18" charset="0"/>
                              </a:rPr>
                              <m:t>𝑖</m:t>
                            </m:r>
                          </m:sub>
                        </m:sSub>
                      </m:sub>
                    </m:sSub>
                    <m:r>
                      <a:rPr lang="en-US" altLang="zh-TW" b="0" i="1" smtClean="0">
                        <a:solidFill>
                          <a:schemeClr val="tx1"/>
                        </a:solidFill>
                        <a:latin typeface="Cambria Math" panose="02040503050406030204" pitchFamily="18" charset="0"/>
                      </a:rPr>
                      <m:t>&lt;</m:t>
                    </m:r>
                    <m:r>
                      <m:rPr>
                        <m:nor/>
                      </m:rPr>
                      <a:rPr lang="en-US" altLang="zh-TW" dirty="0">
                        <a:latin typeface="Cambria" panose="02040503050406030204" pitchFamily="18" charset="0"/>
                        <a:ea typeface="Cambria" panose="02040503050406030204" pitchFamily="18" charset="0"/>
                      </a:rPr>
                      <m:t>θ</m:t>
                    </m:r>
                  </m:oMath>
                </a14:m>
                <a:r>
                  <a:rPr lang="zh-TW" altLang="en-US" sz="1400" dirty="0">
                    <a:latin typeface="Cambria" panose="02040503050406030204" pitchFamily="18" charset="0"/>
                    <a:ea typeface="Cambria" panose="02040503050406030204" pitchFamily="18" charset="0"/>
                  </a:rPr>
                  <a:t>然後確定該專家的該樣本的</a:t>
                </a:r>
                <a:r>
                  <a:rPr lang="en-US" altLang="zh-TW" sz="1400" dirty="0">
                    <a:latin typeface="Cambria" panose="02040503050406030204" pitchFamily="18" charset="0"/>
                    <a:ea typeface="Cambria" panose="02040503050406030204" pitchFamily="18" charset="0"/>
                  </a:rPr>
                  <a:t>error rate</a:t>
                </a:r>
                <a:r>
                  <a:rPr lang="zh-TW" altLang="en-US" sz="1400" dirty="0">
                    <a:latin typeface="Cambria" panose="02040503050406030204" pitchFamily="18" charset="0"/>
                    <a:ea typeface="Cambria" panose="02040503050406030204" pitchFamily="18" charset="0"/>
                  </a:rPr>
                  <a:t>是異常值。</a:t>
                </a:r>
                <a:endParaRPr lang="en-US" altLang="zh-TW" sz="1400" dirty="0">
                  <a:latin typeface="Cambria" panose="02040503050406030204" pitchFamily="18" charset="0"/>
                  <a:ea typeface="Cambria" panose="020405030504060302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latin typeface="Cambria" panose="02040503050406030204" pitchFamily="18" charset="0"/>
                  <a:ea typeface="Cambria" panose="020405030504060302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p:txBody>
          </p:sp>
        </mc:Choice>
        <mc:Fallback xmlns="">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這一頁我們會詳細解釋我們的</a:t>
                </a:r>
                <a:r>
                  <a:rPr lang="en-US" altLang="zh-TW" dirty="0"/>
                  <a:t>SPE</a:t>
                </a:r>
                <a:r>
                  <a:rPr lang="zh-TW" altLang="en-US" dirty="0"/>
                  <a:t>的離群估計</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首先我們是怎麼識別異常值得呢</a:t>
                </a:r>
                <a:r>
                  <a:rPr lang="en-US" altLang="zh-TW" dirty="0"/>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我們將計算每個樣本的</a:t>
                </a:r>
                <a:r>
                  <a:rPr lang="en-US" altLang="zh-TW" dirty="0"/>
                  <a:t>error rate</a:t>
                </a:r>
                <a:r>
                  <a:rPr lang="zh-TW" altLang="en-US" dirty="0"/>
                  <a:t>與最小</a:t>
                </a:r>
                <a:r>
                  <a:rPr lang="en-US" altLang="zh-TW" dirty="0"/>
                  <a:t>error rate</a:t>
                </a:r>
                <a:r>
                  <a:rPr lang="zh-TW" altLang="en-US" dirty="0"/>
                  <a:t>之間的絕對差。 如果該差異小於定義的閾值 </a:t>
                </a:r>
                <a:r>
                  <a:rPr lang="en-US" altLang="zh-TW" dirty="0"/>
                  <a:t>θ</a:t>
                </a:r>
                <a:r>
                  <a:rPr lang="zh-TW" altLang="en-US" dirty="0"/>
                  <a:t>，則該樣本被識別為異常值。 這裡，</a:t>
                </a:r>
                <a:r>
                  <a:rPr lang="en-US" altLang="zh-TW" dirty="0"/>
                  <a:t>θ</a:t>
                </a:r>
                <a:r>
                  <a:rPr lang="zh-TW" altLang="en-US" dirty="0"/>
                  <a:t>表示用於識別異常值的閾值。</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對於第 </a:t>
                </a:r>
                <a:r>
                  <a:rPr lang="en-US" altLang="zh-TW" dirty="0" err="1"/>
                  <a:t>i</a:t>
                </a:r>
                <a:r>
                  <a:rPr lang="en-US" altLang="zh-TW" dirty="0"/>
                  <a:t> </a:t>
                </a:r>
                <a:r>
                  <a:rPr lang="zh-TW" altLang="en-US" dirty="0"/>
                  <a:t>個樣本，計算最小</a:t>
                </a:r>
                <a:r>
                  <a:rPr lang="en-US" altLang="zh-TW" dirty="0"/>
                  <a:t>error rate</a:t>
                </a:r>
                <a:r>
                  <a:rPr lang="zh-TW" altLang="en-US" dirty="0"/>
                  <a:t>：</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1" i="0">
                    <a:solidFill>
                      <a:schemeClr val="tx1"/>
                    </a:solidFill>
                    <a:latin typeface="Cambria Math" panose="02040503050406030204" pitchFamily="18" charset="0"/>
                  </a:rPr>
                  <a:t>𝜺</a:t>
                </a:r>
                <a:r>
                  <a:rPr lang="en-US" altLang="zh-TW" b="1" i="0">
                    <a:solidFill>
                      <a:schemeClr val="tx1"/>
                    </a:solidFill>
                    <a:latin typeface="Cambria Math" panose="02040503050406030204" pitchFamily="18" charset="0"/>
                  </a:rPr>
                  <a:t>_(〖</a:t>
                </a:r>
                <a:r>
                  <a:rPr lang="en-US" altLang="zh-TW" i="0">
                    <a:solidFill>
                      <a:schemeClr val="tx1"/>
                    </a:solidFill>
                    <a:latin typeface="Cambria Math" panose="02040503050406030204" pitchFamily="18" charset="0"/>
                  </a:rPr>
                  <a:t>𝑚𝑖𝑛〗_𝑖 )=𝑚𝑖𝑛〖</a:t>
                </a:r>
                <a:r>
                  <a:rPr lang="en-US" altLang="zh-TW" b="1" i="0">
                    <a:solidFill>
                      <a:schemeClr val="tx1"/>
                    </a:solidFill>
                    <a:latin typeface="Cambria Math" panose="02040503050406030204" pitchFamily="18" charset="0"/>
                  </a:rPr>
                  <a:t>(</a:t>
                </a:r>
                <a:r>
                  <a:rPr lang="zh-TW" altLang="en-US" b="1" i="0">
                    <a:solidFill>
                      <a:schemeClr val="tx1"/>
                    </a:solidFill>
                    <a:latin typeface="Cambria Math" panose="02040503050406030204" pitchFamily="18" charset="0"/>
                  </a:rPr>
                  <a:t>𝜺</a:t>
                </a:r>
                <a:r>
                  <a:rPr lang="en-US" altLang="zh-TW" b="1" i="0">
                    <a:solidFill>
                      <a:schemeClr val="tx1"/>
                    </a:solidFill>
                    <a:latin typeface="Cambria Math" panose="02040503050406030204" pitchFamily="18" charset="0"/>
                  </a:rPr>
                  <a:t>〗_(</a:t>
                </a:r>
                <a:r>
                  <a:rPr lang="en-US" altLang="zh-TW" i="0">
                    <a:solidFill>
                      <a:schemeClr val="tx1"/>
                    </a:solidFill>
                    <a:latin typeface="Cambria Math" panose="02040503050406030204" pitchFamily="18" charset="0"/>
                  </a:rPr>
                  <a:t>1_𝑖,) </a:t>
                </a:r>
                <a:r>
                  <a:rPr lang="zh-TW" altLang="en-US" b="1" i="0">
                    <a:solidFill>
                      <a:schemeClr val="tx1"/>
                    </a:solidFill>
                    <a:latin typeface="Cambria Math" panose="02040503050406030204" pitchFamily="18" charset="0"/>
                  </a:rPr>
                  <a:t>𝜺</a:t>
                </a:r>
                <a:r>
                  <a:rPr lang="en-US" altLang="zh-TW" b="1" i="0">
                    <a:solidFill>
                      <a:schemeClr val="tx1"/>
                    </a:solidFill>
                    <a:latin typeface="Cambria Math" panose="02040503050406030204" pitchFamily="18" charset="0"/>
                  </a:rPr>
                  <a:t>_(</a:t>
                </a:r>
                <a:r>
                  <a:rPr lang="en-US" altLang="zh-TW" i="0">
                    <a:solidFill>
                      <a:schemeClr val="tx1"/>
                    </a:solidFill>
                    <a:latin typeface="Cambria Math" panose="02040503050406030204" pitchFamily="18" charset="0"/>
                  </a:rPr>
                  <a:t>2_𝑖 ),</a:t>
                </a:r>
                <a:r>
                  <a:rPr lang="zh-TW" altLang="en-US" b="1" i="0">
                    <a:solidFill>
                      <a:schemeClr val="tx1"/>
                    </a:solidFill>
                    <a:latin typeface="Cambria Math" panose="02040503050406030204" pitchFamily="18" charset="0"/>
                  </a:rPr>
                  <a:t>𝜺</a:t>
                </a:r>
                <a:r>
                  <a:rPr lang="en-US" altLang="zh-TW" b="1" i="0">
                    <a:solidFill>
                      <a:schemeClr val="tx1"/>
                    </a:solidFill>
                    <a:latin typeface="Cambria Math" panose="02040503050406030204" pitchFamily="18" charset="0"/>
                  </a:rPr>
                  <a:t>_(</a:t>
                </a:r>
                <a:r>
                  <a:rPr lang="en-US" altLang="zh-TW" i="0">
                    <a:solidFill>
                      <a:schemeClr val="tx1"/>
                    </a:solidFill>
                    <a:latin typeface="Cambria Math" panose="02040503050406030204" pitchFamily="18" charset="0"/>
                  </a:rPr>
                  <a:t>3_𝑖 ))</a:t>
                </a:r>
                <a:endParaRPr lang="en-US" altLang="zh-TW" dirty="0">
                  <a:latin typeface="Cambria" panose="02040503050406030204" pitchFamily="18" charset="0"/>
                  <a:ea typeface="Cambria" panose="02040503050406030204" pitchFamily="18" charset="0"/>
                </a:endParaRPr>
              </a:p>
              <a:p>
                <a:pPr marL="457200" marR="0" lvl="0" indent="-22860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latin typeface="Cambria" panose="02040503050406030204" pitchFamily="18" charset="0"/>
                    <a:ea typeface="Cambria" panose="02040503050406030204" pitchFamily="18" charset="0"/>
                  </a:rPr>
                  <a:t>以最小</a:t>
                </a:r>
                <a:r>
                  <a:rPr lang="en-US" altLang="zh-TW" dirty="0">
                    <a:latin typeface="Cambria" panose="02040503050406030204" pitchFamily="18" charset="0"/>
                    <a:ea typeface="Cambria" panose="02040503050406030204" pitchFamily="18" charset="0"/>
                  </a:rPr>
                  <a:t>error rate</a:t>
                </a:r>
                <a:r>
                  <a:rPr lang="zh-TW" altLang="en-US" dirty="0">
                    <a:latin typeface="Cambria" panose="02040503050406030204" pitchFamily="18" charset="0"/>
                    <a:ea typeface="Cambria" panose="02040503050406030204" pitchFamily="18" charset="0"/>
                  </a:rPr>
                  <a:t>計算絕對差值：對於每個樣本 </a:t>
                </a:r>
                <a:r>
                  <a:rPr lang="en-US" altLang="zh-TW" dirty="0" err="1">
                    <a:latin typeface="Cambria" panose="02040503050406030204" pitchFamily="18" charset="0"/>
                    <a:ea typeface="Cambria" panose="02040503050406030204" pitchFamily="18" charset="0"/>
                  </a:rPr>
                  <a:t>i</a:t>
                </a:r>
                <a:r>
                  <a:rPr lang="en-US" altLang="zh-TW" dirty="0">
                    <a:latin typeface="Cambria" panose="02040503050406030204" pitchFamily="18" charset="0"/>
                    <a:ea typeface="Cambria" panose="02040503050406030204" pitchFamily="18" charset="0"/>
                  </a:rPr>
                  <a:t> </a:t>
                </a:r>
                <a:r>
                  <a:rPr lang="zh-TW" altLang="en-US" dirty="0">
                    <a:latin typeface="Cambria" panose="02040503050406030204" pitchFamily="18" charset="0"/>
                    <a:ea typeface="Cambria" panose="02040503050406030204" pitchFamily="18" charset="0"/>
                  </a:rPr>
                  <a:t>和每個專家 </a:t>
                </a:r>
                <a:r>
                  <a:rPr lang="en-US" altLang="zh-TW" dirty="0">
                    <a:latin typeface="Cambria" panose="02040503050406030204" pitchFamily="18" charset="0"/>
                    <a:ea typeface="Cambria" panose="02040503050406030204" pitchFamily="18" charset="0"/>
                  </a:rPr>
                  <a:t>j (j = 1, 2, 3)</a:t>
                </a:r>
                <a:r>
                  <a:rPr lang="zh-TW" altLang="en-US" dirty="0">
                    <a:latin typeface="Cambria" panose="02040503050406030204" pitchFamily="18" charset="0"/>
                    <a:ea typeface="Cambria" panose="02040503050406030204" pitchFamily="18" charset="0"/>
                  </a:rPr>
                  <a:t>，計算：</a:t>
                </a:r>
                <a:endParaRPr lang="en-US" altLang="zh-TW" dirty="0">
                  <a:latin typeface="Cambria" panose="02040503050406030204" pitchFamily="18" charset="0"/>
                  <a:ea typeface="Cambria" panose="02040503050406030204" pitchFamily="18" charset="0"/>
                </a:endParaRPr>
              </a:p>
              <a:p>
                <a:pPr marL="457200" marR="0" lvl="0" indent="-22860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latin typeface="Cambria" panose="02040503050406030204" pitchFamily="18" charset="0"/>
                  <a:ea typeface="Cambria" panose="02040503050406030204" pitchFamily="18" charset="0"/>
                </a:endParaRPr>
              </a:p>
              <a:p>
                <a:pPr marL="457200" marR="0" lvl="0" indent="-228600" algn="ctr"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i="0">
                    <a:solidFill>
                      <a:schemeClr val="tx1"/>
                    </a:solidFill>
                    <a:latin typeface="Cambria Math" panose="02040503050406030204" pitchFamily="18" charset="0"/>
                  </a:rPr>
                  <a:t>〖</a:t>
                </a:r>
                <a:r>
                  <a:rPr lang="en-US" altLang="zh-TW" i="0">
                    <a:solidFill>
                      <a:schemeClr val="tx1"/>
                    </a:solidFill>
                    <a:latin typeface="Cambria Math" panose="02040503050406030204" pitchFamily="18" charset="0"/>
                    <a:ea typeface="Cambria Math" panose="02040503050406030204" pitchFamily="18" charset="0"/>
                  </a:rPr>
                  <a:t>∆</a:t>
                </a:r>
                <a:r>
                  <a:rPr lang="zh-TW" altLang="en-US" b="1" i="0">
                    <a:solidFill>
                      <a:schemeClr val="tx1"/>
                    </a:solidFill>
                    <a:latin typeface="Cambria Math" panose="02040503050406030204" pitchFamily="18" charset="0"/>
                  </a:rPr>
                  <a:t>𝜺</a:t>
                </a:r>
                <a:r>
                  <a:rPr lang="en-US" altLang="zh-TW" b="1" i="0">
                    <a:solidFill>
                      <a:schemeClr val="tx1"/>
                    </a:solidFill>
                    <a:latin typeface="Cambria Math" panose="02040503050406030204" pitchFamily="18" charset="0"/>
                  </a:rPr>
                  <a:t>〗_(</a:t>
                </a:r>
                <a:r>
                  <a:rPr lang="en-US" altLang="zh-TW" b="0" i="0">
                    <a:solidFill>
                      <a:schemeClr val="tx1"/>
                    </a:solidFill>
                    <a:latin typeface="Cambria Math" panose="02040503050406030204" pitchFamily="18" charset="0"/>
                  </a:rPr>
                  <a:t>𝑗_</a:t>
                </a:r>
                <a:r>
                  <a:rPr lang="en-US" altLang="zh-TW" i="0">
                    <a:solidFill>
                      <a:schemeClr val="tx1"/>
                    </a:solidFill>
                    <a:latin typeface="Cambria Math" panose="02040503050406030204" pitchFamily="18" charset="0"/>
                  </a:rPr>
                  <a:t>𝑖 )</a:t>
                </a:r>
                <a:r>
                  <a:rPr lang="en-US" altLang="zh-TW" b="0" i="0">
                    <a:solidFill>
                      <a:schemeClr val="tx1"/>
                    </a:solidFill>
                    <a:latin typeface="Cambria Math" panose="02040503050406030204" pitchFamily="18" charset="0"/>
                  </a:rPr>
                  <a:t>=|</a:t>
                </a:r>
                <a:r>
                  <a:rPr lang="zh-TW" altLang="en-US" b="1" i="0">
                    <a:solidFill>
                      <a:schemeClr val="tx1"/>
                    </a:solidFill>
                    <a:latin typeface="Cambria Math" panose="02040503050406030204" pitchFamily="18" charset="0"/>
                  </a:rPr>
                  <a:t>𝜺</a:t>
                </a:r>
                <a:r>
                  <a:rPr lang="en-US" altLang="zh-TW" b="1" i="0">
                    <a:solidFill>
                      <a:schemeClr val="tx1"/>
                    </a:solidFill>
                    <a:latin typeface="Cambria Math" panose="02040503050406030204" pitchFamily="18" charset="0"/>
                  </a:rPr>
                  <a:t>_(</a:t>
                </a:r>
                <a:r>
                  <a:rPr lang="en-US" altLang="zh-TW" i="0">
                    <a:solidFill>
                      <a:schemeClr val="tx1"/>
                    </a:solidFill>
                    <a:latin typeface="Cambria Math" panose="02040503050406030204" pitchFamily="18" charset="0"/>
                  </a:rPr>
                  <a:t>𝑗_𝑖 )</a:t>
                </a:r>
                <a:r>
                  <a:rPr lang="en-US" altLang="zh-TW" b="0" i="0">
                    <a:solidFill>
                      <a:schemeClr val="tx1"/>
                    </a:solidFill>
                    <a:latin typeface="Cambria Math" panose="02040503050406030204" pitchFamily="18" charset="0"/>
                  </a:rPr>
                  <a:t>−</a:t>
                </a:r>
                <a:r>
                  <a:rPr lang="zh-TW" altLang="en-US" b="1" i="0">
                    <a:solidFill>
                      <a:schemeClr val="tx1"/>
                    </a:solidFill>
                    <a:latin typeface="Cambria Math" panose="02040503050406030204" pitchFamily="18" charset="0"/>
                  </a:rPr>
                  <a:t>𝜺</a:t>
                </a:r>
                <a:r>
                  <a:rPr lang="en-US" altLang="zh-TW" b="1" i="0">
                    <a:solidFill>
                      <a:schemeClr val="tx1"/>
                    </a:solidFill>
                    <a:latin typeface="Cambria Math" panose="02040503050406030204" pitchFamily="18" charset="0"/>
                  </a:rPr>
                  <a:t>_(〖</a:t>
                </a:r>
                <a:r>
                  <a:rPr lang="en-US" altLang="zh-TW" i="0">
                    <a:solidFill>
                      <a:schemeClr val="tx1"/>
                    </a:solidFill>
                    <a:latin typeface="Cambria Math" panose="02040503050406030204" pitchFamily="18" charset="0"/>
                  </a:rPr>
                  <a:t>𝑚𝑖𝑛〗_𝑖 )</a:t>
                </a:r>
                <a:r>
                  <a:rPr lang="en-US" altLang="zh-TW" dirty="0">
                    <a:latin typeface="Cambria" panose="02040503050406030204" pitchFamily="18" charset="0"/>
                    <a:ea typeface="Cambria" panose="02040503050406030204" pitchFamily="18" charset="0"/>
                  </a:rPr>
                  <a:t>|</a:t>
                </a:r>
              </a:p>
              <a:p>
                <a:pPr marL="457200" marR="0" lvl="0" indent="-228600" algn="ctr"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latin typeface="Cambria" panose="02040503050406030204" pitchFamily="18" charset="0"/>
                  <a:ea typeface="Cambria" panose="020405030504060302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latin typeface="Cambria" panose="02040503050406030204" pitchFamily="18" charset="0"/>
                    <a:ea typeface="Cambria" panose="02040503050406030204" pitchFamily="18" charset="0"/>
                  </a:rPr>
                  <a:t>確定異常值條件：對於每個樣本 </a:t>
                </a:r>
                <a:r>
                  <a:rPr lang="en-US" altLang="zh-TW" dirty="0" err="1">
                    <a:latin typeface="Cambria" panose="02040503050406030204" pitchFamily="18" charset="0"/>
                    <a:ea typeface="Cambria" panose="02040503050406030204" pitchFamily="18" charset="0"/>
                  </a:rPr>
                  <a:t>i</a:t>
                </a:r>
                <a:r>
                  <a:rPr lang="en-US" altLang="zh-TW" dirty="0">
                    <a:latin typeface="Cambria" panose="02040503050406030204" pitchFamily="18" charset="0"/>
                    <a:ea typeface="Cambria" panose="02040503050406030204" pitchFamily="18" charset="0"/>
                  </a:rPr>
                  <a:t> </a:t>
                </a:r>
                <a:r>
                  <a:rPr lang="zh-TW" altLang="en-US" dirty="0">
                    <a:latin typeface="Cambria" panose="02040503050406030204" pitchFamily="18" charset="0"/>
                    <a:ea typeface="Cambria" panose="02040503050406030204" pitchFamily="18" charset="0"/>
                  </a:rPr>
                  <a:t>和每個專家 </a:t>
                </a:r>
                <a:r>
                  <a:rPr lang="en-US" altLang="zh-TW" dirty="0">
                    <a:latin typeface="Cambria" panose="02040503050406030204" pitchFamily="18" charset="0"/>
                    <a:ea typeface="Cambria" panose="02040503050406030204" pitchFamily="18" charset="0"/>
                  </a:rPr>
                  <a:t>j</a:t>
                </a:r>
                <a:r>
                  <a:rPr lang="zh-TW" altLang="en-US" dirty="0">
                    <a:latin typeface="Cambria" panose="02040503050406030204" pitchFamily="18" charset="0"/>
                    <a:ea typeface="Cambria" panose="02040503050406030204" pitchFamily="18" charset="0"/>
                  </a:rPr>
                  <a:t>，如果</a:t>
                </a:r>
                <a:r>
                  <a:rPr lang="en-US" altLang="zh-TW" i="0">
                    <a:solidFill>
                      <a:schemeClr val="tx1"/>
                    </a:solidFill>
                    <a:latin typeface="Cambria Math" panose="02040503050406030204" pitchFamily="18" charset="0"/>
                  </a:rPr>
                  <a:t>〖</a:t>
                </a:r>
                <a:r>
                  <a:rPr lang="en-US" altLang="zh-TW" i="0">
                    <a:solidFill>
                      <a:schemeClr val="tx1"/>
                    </a:solidFill>
                    <a:latin typeface="Cambria Math" panose="02040503050406030204" pitchFamily="18" charset="0"/>
                    <a:ea typeface="Cambria Math" panose="02040503050406030204" pitchFamily="18" charset="0"/>
                  </a:rPr>
                  <a:t>∆</a:t>
                </a:r>
                <a:r>
                  <a:rPr lang="zh-TW" altLang="en-US" b="1" i="0">
                    <a:solidFill>
                      <a:schemeClr val="tx1"/>
                    </a:solidFill>
                    <a:latin typeface="Cambria Math" panose="02040503050406030204" pitchFamily="18" charset="0"/>
                  </a:rPr>
                  <a:t>𝜺</a:t>
                </a:r>
                <a:r>
                  <a:rPr lang="en-US" altLang="zh-TW" b="1" i="0">
                    <a:solidFill>
                      <a:schemeClr val="tx1"/>
                    </a:solidFill>
                    <a:latin typeface="Cambria Math" panose="02040503050406030204" pitchFamily="18" charset="0"/>
                  </a:rPr>
                  <a:t>〗_(</a:t>
                </a:r>
                <a:r>
                  <a:rPr lang="en-US" altLang="zh-TW" b="0" i="0">
                    <a:solidFill>
                      <a:schemeClr val="tx1"/>
                    </a:solidFill>
                    <a:latin typeface="Cambria Math" panose="02040503050406030204" pitchFamily="18" charset="0"/>
                  </a:rPr>
                  <a:t>𝑗_</a:t>
                </a:r>
                <a:r>
                  <a:rPr lang="en-US" altLang="zh-TW" i="0">
                    <a:solidFill>
                      <a:schemeClr val="tx1"/>
                    </a:solidFill>
                    <a:latin typeface="Cambria Math" panose="02040503050406030204" pitchFamily="18" charset="0"/>
                  </a:rPr>
                  <a:t>𝑖 )</a:t>
                </a:r>
                <a:r>
                  <a:rPr lang="en-US" altLang="zh-TW" b="0" i="0">
                    <a:solidFill>
                      <a:schemeClr val="tx1"/>
                    </a:solidFill>
                    <a:latin typeface="Cambria Math" panose="02040503050406030204" pitchFamily="18" charset="0"/>
                  </a:rPr>
                  <a:t>&lt;</a:t>
                </a:r>
                <a:r>
                  <a:rPr lang="en-US" altLang="zh-TW" b="0" i="0" dirty="0">
                    <a:solidFill>
                      <a:schemeClr val="tx1"/>
                    </a:solidFill>
                    <a:latin typeface="Cambria Math" panose="02040503050406030204" pitchFamily="18" charset="0"/>
                  </a:rPr>
                  <a:t>"</a:t>
                </a:r>
                <a:r>
                  <a:rPr lang="en-US" altLang="zh-TW" i="0" dirty="0">
                    <a:latin typeface="Cambria Math" panose="02040503050406030204" pitchFamily="18" charset="0"/>
                    <a:ea typeface="Cambria" panose="02040503050406030204" pitchFamily="18" charset="0"/>
                  </a:rPr>
                  <a:t>θ</a:t>
                </a:r>
                <a:r>
                  <a:rPr lang="zh-TW" altLang="en-US" i="0" dirty="0">
                    <a:latin typeface="Cambria" panose="02040503050406030204" pitchFamily="18" charset="0"/>
                    <a:ea typeface="Cambria" panose="02040503050406030204" pitchFamily="18" charset="0"/>
                  </a:rPr>
                  <a:t>"</a:t>
                </a:r>
                <a:r>
                  <a:rPr lang="zh-TW" altLang="en-US" sz="1400" dirty="0">
                    <a:latin typeface="Cambria" panose="02040503050406030204" pitchFamily="18" charset="0"/>
                    <a:ea typeface="Cambria" panose="02040503050406030204" pitchFamily="18" charset="0"/>
                  </a:rPr>
                  <a:t>然後確定該專家的該樣本的</a:t>
                </a:r>
                <a:r>
                  <a:rPr lang="en-US" altLang="zh-TW" sz="1400" dirty="0">
                    <a:latin typeface="Cambria" panose="02040503050406030204" pitchFamily="18" charset="0"/>
                    <a:ea typeface="Cambria" panose="02040503050406030204" pitchFamily="18" charset="0"/>
                  </a:rPr>
                  <a:t>error rate</a:t>
                </a:r>
                <a:r>
                  <a:rPr lang="zh-TW" altLang="en-US" sz="1400" dirty="0">
                    <a:latin typeface="Cambria" panose="02040503050406030204" pitchFamily="18" charset="0"/>
                    <a:ea typeface="Cambria" panose="02040503050406030204" pitchFamily="18" charset="0"/>
                  </a:rPr>
                  <a:t>是異常值。</a:t>
                </a:r>
                <a:endParaRPr lang="en-US" altLang="zh-TW" sz="1400" dirty="0">
                  <a:latin typeface="Cambria" panose="02040503050406030204" pitchFamily="18" charset="0"/>
                  <a:ea typeface="Cambria" panose="020405030504060302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latin typeface="Cambria" panose="02040503050406030204" pitchFamily="18" charset="0"/>
                  <a:ea typeface="Cambria" panose="020405030504060302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p:txBody>
          </p:sp>
        </mc:Fallback>
      </mc:AlternateContent>
    </p:spTree>
    <p:extLst>
      <p:ext uri="{BB962C8B-B14F-4D97-AF65-F5344CB8AC3E}">
        <p14:creationId xmlns:p14="http://schemas.microsoft.com/office/powerpoint/2010/main" val="36476317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我將在這一頁中介紹如何設定閘值，以及找出異常值後我們如何整合這些預測</a:t>
            </a:r>
            <a:endParaRPr lang="en-US" altLang="zh-TW" dirty="0"/>
          </a:p>
          <a:p>
            <a:endParaRPr lang="en-US" altLang="zh-TW" dirty="0"/>
          </a:p>
          <a:p>
            <a:r>
              <a:rPr lang="zh-TW" altLang="en-US" dirty="0"/>
              <a:t>如何設定閘值呢</a:t>
            </a:r>
            <a:r>
              <a:rPr lang="en-US" altLang="zh-TW" dirty="0"/>
              <a:t>?</a:t>
            </a:r>
          </a:p>
          <a:p>
            <a:r>
              <a:rPr lang="zh-TW" altLang="en-US" dirty="0"/>
              <a:t>我們將在驗證資料集上嘗試不同的閾值組合，以找到最佳閾值。 然後，該最佳閾值將應用於測試資料集。</a:t>
            </a:r>
            <a:endParaRPr lang="en-US" altLang="zh-TW" dirty="0"/>
          </a:p>
          <a:p>
            <a:endParaRPr lang="en-US" altLang="zh-TW" dirty="0"/>
          </a:p>
          <a:p>
            <a:r>
              <a:rPr lang="zh-TW" altLang="en-US" dirty="0"/>
              <a:t>最後我們如何選擇專家機率呢</a:t>
            </a:r>
            <a:r>
              <a:rPr lang="en-US" altLang="zh-TW" dirty="0"/>
              <a:t>?</a:t>
            </a:r>
          </a:p>
          <a:p>
            <a:r>
              <a:rPr lang="zh-TW" altLang="en-US" dirty="0"/>
              <a:t>在沒有異常值的情況下，我們使用了</a:t>
            </a:r>
            <a:r>
              <a:rPr lang="en-US" altLang="zh-TW" dirty="0" err="1"/>
              <a:t>soe</a:t>
            </a:r>
            <a:r>
              <a:rPr lang="zh-TW" altLang="en-US" dirty="0"/>
              <a:t>來集成我們三個專家的機率</a:t>
            </a:r>
            <a:endParaRPr lang="en-US" altLang="zh-TW" dirty="0"/>
          </a:p>
          <a:p>
            <a:r>
              <a:rPr lang="zh-TW" altLang="en-US" dirty="0"/>
              <a:t>在有一個異常值的情況下我們也使用了</a:t>
            </a:r>
            <a:r>
              <a:rPr lang="en-US" altLang="zh-TW" dirty="0" err="1"/>
              <a:t>soe</a:t>
            </a:r>
            <a:r>
              <a:rPr lang="zh-TW" altLang="en-US" dirty="0"/>
              <a:t>來集成我們兩個專家的機率</a:t>
            </a:r>
            <a:endParaRPr lang="en-US" altLang="zh-TW" dirty="0"/>
          </a:p>
          <a:p>
            <a:r>
              <a:rPr lang="zh-TW" altLang="en-US" dirty="0"/>
              <a:t>在有</a:t>
            </a:r>
            <a:r>
              <a:rPr lang="en-US" altLang="zh-TW" dirty="0"/>
              <a:t>2</a:t>
            </a:r>
            <a:r>
              <a:rPr lang="zh-TW" altLang="en-US" dirty="0"/>
              <a:t>個異常值的情況，我們則使用剩下的那個機率。</a:t>
            </a:r>
          </a:p>
        </p:txBody>
      </p:sp>
    </p:spTree>
    <p:extLst>
      <p:ext uri="{BB962C8B-B14F-4D97-AF65-F5344CB8AC3E}">
        <p14:creationId xmlns:p14="http://schemas.microsoft.com/office/powerpoint/2010/main" val="262526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這一頁說明我們提出的方法</a:t>
                </a:r>
                <a:r>
                  <a:rPr lang="en-US" altLang="zh-TW" sz="1200" b="0" i="0" dirty="0">
                    <a:solidFill>
                      <a:srgbClr val="374151"/>
                    </a:solidFill>
                    <a:effectLst/>
                    <a:latin typeface="Söhne"/>
                  </a:rPr>
                  <a:t>Hierarchical  MOE</a:t>
                </a:r>
                <a:r>
                  <a:rPr lang="zh-TW" altLang="en-US" sz="1200" b="0" i="0" dirty="0">
                    <a:solidFill>
                      <a:srgbClr val="374151"/>
                    </a:solidFill>
                    <a:effectLst/>
                    <a:latin typeface="Söhne"/>
                  </a:rPr>
                  <a:t>的概述</a:t>
                </a:r>
                <a:endParaRPr lang="en-US" altLang="zh-TW" sz="1200" b="0" i="0" dirty="0">
                  <a:solidFill>
                    <a:srgbClr val="374151"/>
                  </a:solidFill>
                  <a:effectLst/>
                  <a:latin typeface="Söhne"/>
                </a:endParaRPr>
              </a:p>
              <a:p>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如圖所示，我們首先先使用第一層</a:t>
                </a:r>
                <a:r>
                  <a:rPr lang="en-US" altLang="zh-TW" dirty="0"/>
                  <a:t>MOE</a:t>
                </a:r>
                <a:r>
                  <a:rPr lang="zh-TW" altLang="en-US" dirty="0"/>
                  <a:t>分別使用</a:t>
                </a:r>
                <a:r>
                  <a:rPr lang="en-US" altLang="zh-TW" dirty="0"/>
                  <a:t>SPE,SOE,POE</a:t>
                </a:r>
                <a:r>
                  <a:rPr lang="zh-TW" altLang="en-US" dirty="0"/>
                  <a:t>方法計算，再來我們在使用第二層的</a:t>
                </a:r>
                <a:r>
                  <a:rPr lang="en-US" altLang="zh-TW" dirty="0"/>
                  <a:t>MOE</a:t>
                </a:r>
                <a:r>
                  <a:rPr lang="zh-TW" altLang="en-US" dirty="0"/>
                  <a:t>使用</a:t>
                </a:r>
                <a:r>
                  <a:rPr lang="en-US" altLang="zh-TW" dirty="0"/>
                  <a:t>SPE,SOE,POE</a:t>
                </a:r>
                <a:r>
                  <a:rPr lang="zh-TW" altLang="en-US" dirty="0"/>
                  <a:t>來計算機率，</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最後分別輸出</a:t>
                </a:r>
                <a14:m>
                  <m:oMath xmlns:m="http://schemas.openxmlformats.org/officeDocument/2006/math">
                    <m:sSubSup>
                      <m:sSubSupPr>
                        <m:ctrlPr>
                          <a:rPr lang="en-US" altLang="zh-TW" b="1" i="1" smtClean="0">
                            <a:solidFill>
                              <a:schemeClr val="tx1"/>
                            </a:solidFill>
                            <a:latin typeface="Cambria Math" panose="02040503050406030204" pitchFamily="18" charset="0"/>
                          </a:rPr>
                        </m:ctrlPr>
                      </m:sSubSupPr>
                      <m:e>
                        <m:r>
                          <a:rPr lang="en-US" altLang="zh-TW" b="1" i="1" smtClean="0">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HMOE</m:t>
                        </m:r>
                        <m:r>
                          <a:rPr lang="en-US" altLang="zh-TW" i="1">
                            <a:solidFill>
                              <a:schemeClr val="tx1"/>
                            </a:solidFill>
                            <a:latin typeface="Cambria Math" panose="02040503050406030204" pitchFamily="18" charset="0"/>
                          </a:rPr>
                          <m:t>−</m:t>
                        </m:r>
                        <m:r>
                          <a:rPr lang="en-US" altLang="zh-TW" i="1" smtClean="0">
                            <a:solidFill>
                              <a:schemeClr val="tx1"/>
                            </a:solidFill>
                            <a:latin typeface="Cambria Math" panose="02040503050406030204" pitchFamily="18" charset="0"/>
                          </a:rPr>
                          <m:t>𝑆</m:t>
                        </m:r>
                        <m:r>
                          <a:rPr lang="en-US" altLang="zh-TW" b="0" i="1" smtClean="0">
                            <a:solidFill>
                              <a:schemeClr val="tx1"/>
                            </a:solidFill>
                            <a:latin typeface="Cambria Math" panose="02040503050406030204" pitchFamily="18" charset="0"/>
                          </a:rPr>
                          <m:t>𝑃𝐸</m:t>
                        </m:r>
                      </m:sup>
                    </m:sSubSup>
                  </m:oMath>
                </a14:m>
                <a:r>
                  <a:rPr lang="en-US" altLang="zh-TW" sz="1200" dirty="0"/>
                  <a:t>,</a:t>
                </a:r>
                <a:r>
                  <a:rPr lang="en-US" altLang="zh-TW" b="1" dirty="0">
                    <a:solidFill>
                      <a:schemeClr val="tx1"/>
                    </a:solidFill>
                  </a:rPr>
                  <a:t> </a:t>
                </a:r>
                <a14:m>
                  <m:oMath xmlns:m="http://schemas.openxmlformats.org/officeDocument/2006/math">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smtClean="0">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HMOE</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𝑆𝑂𝐸</m:t>
                        </m:r>
                      </m:sup>
                    </m:sSubSup>
                  </m:oMath>
                </a14:m>
                <a:r>
                  <a:rPr lang="en-US" altLang="zh-TW" sz="1200" dirty="0"/>
                  <a:t>,</a:t>
                </a:r>
                <a:r>
                  <a:rPr lang="en-US" altLang="zh-TW" b="1" dirty="0">
                    <a:solidFill>
                      <a:schemeClr val="tx1"/>
                    </a:solidFill>
                  </a:rPr>
                  <a:t> </a:t>
                </a:r>
                <a14:m>
                  <m:oMath xmlns:m="http://schemas.openxmlformats.org/officeDocument/2006/math">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smtClean="0">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HMOE</m:t>
                        </m:r>
                        <m:r>
                          <a:rPr lang="en-US" altLang="zh-TW" i="1">
                            <a:solidFill>
                              <a:schemeClr val="tx1"/>
                            </a:solidFill>
                            <a:latin typeface="Cambria Math" panose="02040503050406030204" pitchFamily="18" charset="0"/>
                          </a:rPr>
                          <m:t>−</m:t>
                        </m:r>
                        <m:r>
                          <m:rPr>
                            <m:sty m:val="p"/>
                          </m:rPr>
                          <a:rPr lang="en-US" altLang="zh-TW" i="1">
                            <a:solidFill>
                              <a:schemeClr val="tx1"/>
                            </a:solidFill>
                            <a:latin typeface="Cambria Math" panose="02040503050406030204" pitchFamily="18" charset="0"/>
                          </a:rPr>
                          <m:t>P</m:t>
                        </m:r>
                        <m:r>
                          <a:rPr lang="en-US" altLang="zh-TW" i="1">
                            <a:solidFill>
                              <a:schemeClr val="tx1"/>
                            </a:solidFill>
                            <a:latin typeface="Cambria Math" panose="02040503050406030204" pitchFamily="18" charset="0"/>
                          </a:rPr>
                          <m:t>𝑂𝐸</m:t>
                        </m:r>
                      </m:sup>
                    </m:sSubSup>
                  </m:oMath>
                </a14:m>
                <a:endParaRPr lang="zh-TW" altLang="en-US" sz="1200" dirty="0"/>
              </a:p>
            </p:txBody>
          </p:sp>
        </mc:Choice>
        <mc:Fallback xmlns="">
          <p:sp>
            <p:nvSpPr>
              <p:cNvPr id="3" name="備忘稿版面配置區 2"/>
              <p:cNvSpPr>
                <a:spLocks noGrp="1"/>
              </p:cNvSpPr>
              <p:nvPr>
                <p:ph type="body" idx="1"/>
              </p:nvPr>
            </p:nvSpPr>
            <p:spPr/>
            <p:txBody>
              <a:bodyPr/>
              <a:lstStyle/>
              <a:p>
                <a:r>
                  <a:rPr lang="zh-TW" altLang="en-US" dirty="0"/>
                  <a:t>這一頁說明我們提出的方法</a:t>
                </a:r>
                <a:r>
                  <a:rPr lang="en-US" altLang="zh-TW" sz="1200" b="0" i="0" dirty="0">
                    <a:solidFill>
                      <a:srgbClr val="374151"/>
                    </a:solidFill>
                    <a:effectLst/>
                    <a:latin typeface="Söhne"/>
                  </a:rPr>
                  <a:t>Hierarchical  MOE</a:t>
                </a:r>
                <a:r>
                  <a:rPr lang="zh-TW" altLang="en-US" sz="1200" b="0" i="0" dirty="0">
                    <a:solidFill>
                      <a:srgbClr val="374151"/>
                    </a:solidFill>
                    <a:effectLst/>
                    <a:latin typeface="Söhne"/>
                  </a:rPr>
                  <a:t>的概述</a:t>
                </a:r>
                <a:endParaRPr lang="en-US" altLang="zh-TW" sz="1200" b="0" i="0" dirty="0">
                  <a:solidFill>
                    <a:srgbClr val="374151"/>
                  </a:solidFill>
                  <a:effectLst/>
                  <a:latin typeface="Söhne"/>
                </a:endParaRPr>
              </a:p>
              <a:p>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如圖所示，我們首先先使用第一層</a:t>
                </a:r>
                <a:r>
                  <a:rPr lang="en-US" altLang="zh-TW" dirty="0"/>
                  <a:t>MOE</a:t>
                </a:r>
                <a:r>
                  <a:rPr lang="zh-TW" altLang="en-US" dirty="0"/>
                  <a:t>分別使用</a:t>
                </a:r>
                <a:r>
                  <a:rPr lang="en-US" altLang="zh-TW" dirty="0"/>
                  <a:t>SPE,SOE,POE</a:t>
                </a:r>
                <a:r>
                  <a:rPr lang="zh-TW" altLang="en-US" dirty="0"/>
                  <a:t>方法計算，再來我們在使用第二次的</a:t>
                </a:r>
                <a:r>
                  <a:rPr lang="en-US" altLang="zh-TW" dirty="0"/>
                  <a:t>MOE</a:t>
                </a:r>
                <a:r>
                  <a:rPr lang="zh-TW" altLang="en-US" dirty="0"/>
                  <a:t>一樣是使用</a:t>
                </a:r>
                <a:r>
                  <a:rPr lang="en-US" altLang="zh-TW" dirty="0"/>
                  <a:t>SPE,SOE,POE</a:t>
                </a:r>
                <a:r>
                  <a:rPr lang="zh-TW" altLang="en-US" dirty="0"/>
                  <a:t>來計算機率，</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最後分別輸出</a:t>
                </a:r>
                <a:r>
                  <a:rPr lang="en-US" altLang="zh-TW" b="1" i="0">
                    <a:solidFill>
                      <a:schemeClr val="tx1"/>
                    </a:solidFill>
                    <a:latin typeface="Cambria Math" panose="02040503050406030204" pitchFamily="18" charset="0"/>
                  </a:rPr>
                  <a:t>𝒑_</a:t>
                </a:r>
                <a:r>
                  <a:rPr lang="en-US" altLang="zh-TW" i="0">
                    <a:solidFill>
                      <a:schemeClr val="tx1"/>
                    </a:solidFill>
                    <a:latin typeface="Cambria Math" panose="02040503050406030204" pitchFamily="18" charset="0"/>
                  </a:rPr>
                  <a:t>𝑎𝑡𝑡𝑟^</a:t>
                </a:r>
                <a:r>
                  <a:rPr lang="en-US" altLang="zh-TW" b="1" i="0">
                    <a:solidFill>
                      <a:schemeClr val="tx1"/>
                    </a:solidFill>
                    <a:latin typeface="Cambria Math" panose="02040503050406030204" pitchFamily="18" charset="0"/>
                  </a:rPr>
                  <a:t>(</a:t>
                </a:r>
                <a:r>
                  <a:rPr lang="en-US" altLang="zh-TW" i="0">
                    <a:solidFill>
                      <a:schemeClr val="tx1"/>
                    </a:solidFill>
                    <a:latin typeface="Cambria Math" panose="02040503050406030204" pitchFamily="18" charset="0"/>
                  </a:rPr>
                  <a:t>HMOE−𝑆</a:t>
                </a:r>
                <a:r>
                  <a:rPr lang="en-US" altLang="zh-TW" b="0" i="0">
                    <a:solidFill>
                      <a:schemeClr val="tx1"/>
                    </a:solidFill>
                    <a:latin typeface="Cambria Math" panose="02040503050406030204" pitchFamily="18" charset="0"/>
                  </a:rPr>
                  <a:t>𝑃𝐸</a:t>
                </a:r>
                <a:r>
                  <a:rPr lang="en-US" altLang="zh-TW" b="1" i="0">
                    <a:solidFill>
                      <a:schemeClr val="tx1"/>
                    </a:solidFill>
                    <a:latin typeface="Cambria Math" panose="02040503050406030204" pitchFamily="18" charset="0"/>
                  </a:rPr>
                  <a:t>)</a:t>
                </a:r>
                <a:r>
                  <a:rPr lang="en-US" altLang="zh-TW" sz="1200" dirty="0"/>
                  <a:t>,</a:t>
                </a:r>
                <a:r>
                  <a:rPr lang="en-US" altLang="zh-TW" b="1" dirty="0">
                    <a:solidFill>
                      <a:schemeClr val="tx1"/>
                    </a:solidFill>
                  </a:rPr>
                  <a:t> </a:t>
                </a:r>
                <a:r>
                  <a:rPr lang="en-US" altLang="zh-TW" b="1" i="0">
                    <a:solidFill>
                      <a:schemeClr val="tx1"/>
                    </a:solidFill>
                    <a:latin typeface="Cambria Math" panose="02040503050406030204" pitchFamily="18" charset="0"/>
                  </a:rPr>
                  <a:t>〖 𝒑〗_</a:t>
                </a:r>
                <a:r>
                  <a:rPr lang="en-US" altLang="zh-TW" i="0">
                    <a:solidFill>
                      <a:schemeClr val="tx1"/>
                    </a:solidFill>
                    <a:latin typeface="Cambria Math" panose="02040503050406030204" pitchFamily="18" charset="0"/>
                  </a:rPr>
                  <a:t>𝑎𝑡𝑡𝑟^</a:t>
                </a:r>
                <a:r>
                  <a:rPr lang="en-US" altLang="zh-TW" b="1" i="0">
                    <a:solidFill>
                      <a:schemeClr val="tx1"/>
                    </a:solidFill>
                    <a:latin typeface="Cambria Math" panose="02040503050406030204" pitchFamily="18" charset="0"/>
                  </a:rPr>
                  <a:t>(</a:t>
                </a:r>
                <a:r>
                  <a:rPr lang="en-US" altLang="zh-TW" i="0">
                    <a:solidFill>
                      <a:schemeClr val="tx1"/>
                    </a:solidFill>
                    <a:latin typeface="Cambria Math" panose="02040503050406030204" pitchFamily="18" charset="0"/>
                  </a:rPr>
                  <a:t>HMOE−𝑆𝑂𝐸</a:t>
                </a:r>
                <a:r>
                  <a:rPr lang="en-US" altLang="zh-TW" b="1" i="0">
                    <a:solidFill>
                      <a:schemeClr val="tx1"/>
                    </a:solidFill>
                    <a:latin typeface="Cambria Math" panose="02040503050406030204" pitchFamily="18" charset="0"/>
                  </a:rPr>
                  <a:t>)</a:t>
                </a:r>
                <a:r>
                  <a:rPr lang="en-US" altLang="zh-TW" sz="1200" dirty="0"/>
                  <a:t>,</a:t>
                </a:r>
                <a:r>
                  <a:rPr lang="en-US" altLang="zh-TW" b="1" dirty="0">
                    <a:solidFill>
                      <a:schemeClr val="tx1"/>
                    </a:solidFill>
                  </a:rPr>
                  <a:t> </a:t>
                </a:r>
                <a:r>
                  <a:rPr lang="en-US" altLang="zh-TW" b="1" i="0">
                    <a:solidFill>
                      <a:schemeClr val="tx1"/>
                    </a:solidFill>
                    <a:latin typeface="Cambria Math" panose="02040503050406030204" pitchFamily="18" charset="0"/>
                  </a:rPr>
                  <a:t>〖 𝒑〗_</a:t>
                </a:r>
                <a:r>
                  <a:rPr lang="en-US" altLang="zh-TW" i="0">
                    <a:solidFill>
                      <a:schemeClr val="tx1"/>
                    </a:solidFill>
                    <a:latin typeface="Cambria Math" panose="02040503050406030204" pitchFamily="18" charset="0"/>
                  </a:rPr>
                  <a:t>𝑎𝑡𝑡𝑟^</a:t>
                </a:r>
                <a:r>
                  <a:rPr lang="en-US" altLang="zh-TW" b="1" i="0">
                    <a:solidFill>
                      <a:schemeClr val="tx1"/>
                    </a:solidFill>
                    <a:latin typeface="Cambria Math" panose="02040503050406030204" pitchFamily="18" charset="0"/>
                  </a:rPr>
                  <a:t>(</a:t>
                </a:r>
                <a:r>
                  <a:rPr lang="en-US" altLang="zh-TW" i="0">
                    <a:solidFill>
                      <a:schemeClr val="tx1"/>
                    </a:solidFill>
                    <a:latin typeface="Cambria Math" panose="02040503050406030204" pitchFamily="18" charset="0"/>
                  </a:rPr>
                  <a:t>HMOE−P𝑂𝐸</a:t>
                </a:r>
                <a:r>
                  <a:rPr lang="en-US" altLang="zh-TW" b="1" i="0">
                    <a:solidFill>
                      <a:schemeClr val="tx1"/>
                    </a:solidFill>
                    <a:latin typeface="Cambria Math" panose="02040503050406030204" pitchFamily="18" charset="0"/>
                  </a:rPr>
                  <a:t>)</a:t>
                </a:r>
                <a:endParaRPr lang="zh-TW" altLang="en-US" sz="1200" dirty="0"/>
              </a:p>
            </p:txBody>
          </p:sp>
        </mc:Fallback>
      </mc:AlternateContent>
    </p:spTree>
    <p:extLst>
      <p:ext uri="{BB962C8B-B14F-4D97-AF65-F5344CB8AC3E}">
        <p14:creationId xmlns:p14="http://schemas.microsoft.com/office/powerpoint/2010/main" val="2841540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b="0" i="0" dirty="0">
                    <a:solidFill>
                      <a:srgbClr val="343541"/>
                    </a:solidFill>
                    <a:effectLst/>
                    <a:latin typeface="Söhne"/>
                  </a:rPr>
                  <a:t>在這一頁投影片中我將說明如何評估</a:t>
                </a:r>
                <a:r>
                  <a:rPr lang="en-US" altLang="zh-TW" b="0" i="0" dirty="0">
                    <a:solidFill>
                      <a:srgbClr val="343541"/>
                    </a:solidFill>
                    <a:effectLst/>
                    <a:latin typeface="Söhne"/>
                  </a:rPr>
                  <a:t>error rate</a:t>
                </a:r>
                <a:r>
                  <a:rPr lang="zh-TW" altLang="en-US" b="0" i="0" dirty="0">
                    <a:solidFill>
                      <a:srgbClr val="343541"/>
                    </a:solidFill>
                    <a:effectLst/>
                    <a:latin typeface="Söhne"/>
                  </a:rPr>
                  <a:t>的</a:t>
                </a:r>
                <a:r>
                  <a:rPr lang="en-US" altLang="zh-TW" b="0" i="0" dirty="0">
                    <a:solidFill>
                      <a:srgbClr val="343541"/>
                    </a:solidFill>
                    <a:effectLst/>
                    <a:latin typeface="Söhne"/>
                  </a:rPr>
                  <a:t>Variance</a:t>
                </a:r>
              </a:p>
              <a:p>
                <a:endParaRPr lang="en-US" altLang="zh-TW" b="0" i="0" dirty="0">
                  <a:solidFill>
                    <a:srgbClr val="343541"/>
                  </a:solidFill>
                  <a:effectLst/>
                  <a:latin typeface="Söhne"/>
                </a:endParaRPr>
              </a:p>
              <a:p>
                <a:r>
                  <a:rPr lang="zh-TW" altLang="en-US" b="0" i="0" dirty="0">
                    <a:solidFill>
                      <a:srgbClr val="343541"/>
                    </a:solidFill>
                    <a:effectLst/>
                    <a:latin typeface="Söhne"/>
                  </a:rPr>
                  <a:t>我們將</a:t>
                </a:r>
                <a:r>
                  <a:rPr lang="en-US" altLang="zh-TW" b="0" i="0" dirty="0">
                    <a:solidFill>
                      <a:srgbClr val="343541"/>
                    </a:solidFill>
                    <a:effectLst/>
                    <a:latin typeface="Söhne"/>
                  </a:rPr>
                  <a:t>3</a:t>
                </a:r>
                <a:r>
                  <a:rPr lang="zh-TW" altLang="en-US" b="0" i="0" dirty="0">
                    <a:solidFill>
                      <a:srgbClr val="343541"/>
                    </a:solidFill>
                    <a:effectLst/>
                    <a:latin typeface="Söhne"/>
                  </a:rPr>
                  <a:t>個專家的</a:t>
                </a:r>
                <a:r>
                  <a:rPr lang="en-US" altLang="zh-TW" b="0" i="0" dirty="0">
                    <a:solidFill>
                      <a:srgbClr val="343541"/>
                    </a:solidFill>
                    <a:effectLst/>
                    <a:latin typeface="Söhne"/>
                  </a:rPr>
                  <a:t>error rate</a:t>
                </a:r>
                <a:r>
                  <a:rPr lang="zh-TW" altLang="en-US" b="0" i="0" dirty="0">
                    <a:solidFill>
                      <a:srgbClr val="343541"/>
                    </a:solidFill>
                    <a:effectLst/>
                    <a:latin typeface="Söhne"/>
                  </a:rPr>
                  <a:t>分別計算</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Variance</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，得出</a:t>
                </a:r>
                <a14:m>
                  <m:oMath xmlns:m="http://schemas.openxmlformats.org/officeDocument/2006/math">
                    <m:sSubSup>
                      <m:sSubSupPr>
                        <m:ctrlPr>
                          <a:rPr lang="en-US" altLang="zh-TW" i="1" smtClean="0">
                            <a:latin typeface="Cambria Math" panose="02040503050406030204" pitchFamily="18" charset="0"/>
                          </a:rPr>
                        </m:ctrlPr>
                      </m:sSubSupPr>
                      <m:e>
                        <m:r>
                          <m:rPr>
                            <m:nor/>
                          </m:rPr>
                          <a:rPr lang="el-GR" altLang="zh-TW" b="1" i="1">
                            <a:latin typeface="Cambria" panose="02040503050406030204" pitchFamily="18" charset="0"/>
                            <a:ea typeface="Cambria" panose="02040503050406030204" pitchFamily="18" charset="0"/>
                          </a:rPr>
                          <m:t>σ</m:t>
                        </m:r>
                      </m:e>
                      <m:sub>
                        <m:r>
                          <a:rPr lang="en-US" altLang="zh-TW" i="1">
                            <a:latin typeface="Cambria Math" panose="02040503050406030204" pitchFamily="18" charset="0"/>
                          </a:rPr>
                          <m:t>𝑖</m:t>
                        </m:r>
                      </m:sub>
                      <m:sup>
                        <m:r>
                          <a:rPr lang="en-US" altLang="zh-TW" i="1">
                            <a:latin typeface="Cambria Math" panose="02040503050406030204" pitchFamily="18" charset="0"/>
                          </a:rPr>
                          <m:t>2</m:t>
                        </m:r>
                      </m:sup>
                    </m:sSubSup>
                  </m:oMath>
                </a14:m>
                <a:r>
                  <a:rPr lang="zh-TW" altLang="en-US" b="0" i="0" dirty="0">
                    <a:solidFill>
                      <a:srgbClr val="343541"/>
                    </a:solidFill>
                    <a:effectLst/>
                    <a:latin typeface="Söhne"/>
                  </a:rPr>
                  <a:t> </a:t>
                </a:r>
                <a:r>
                  <a:rPr lang="en-US" altLang="zh-TW" sz="1200" b="0" i="0" u="none" strike="noStrike" cap="none" dirty="0">
                    <a:solidFill>
                      <a:schemeClr val="dk1"/>
                    </a:solidFill>
                    <a:effectLst/>
                    <a:latin typeface="Calibri"/>
                    <a:ea typeface="Calibri"/>
                    <a:cs typeface="Calibri"/>
                    <a:sym typeface="Calibri"/>
                  </a:rPr>
                  <a:t>Sigma</a:t>
                </a:r>
                <a:endParaRPr lang="en-US" altLang="zh-TW" b="0" i="0" dirty="0">
                  <a:solidFill>
                    <a:srgbClr val="343541"/>
                  </a:solidFill>
                  <a:effectLst/>
                  <a:latin typeface="Söhne"/>
                </a:endParaRPr>
              </a:p>
              <a:p>
                <a:endParaRPr lang="en-US" altLang="zh-TW" b="0" i="0" dirty="0">
                  <a:solidFill>
                    <a:srgbClr val="343541"/>
                  </a:solidFill>
                  <a:effectLst/>
                  <a:latin typeface="Söhne"/>
                </a:endParaRPr>
              </a:p>
              <a:p>
                <a:r>
                  <a:rPr lang="zh-TW" altLang="en-US" b="0" i="0" dirty="0">
                    <a:solidFill>
                      <a:srgbClr val="343541"/>
                    </a:solidFill>
                    <a:effectLst/>
                    <a:latin typeface="Söhne"/>
                  </a:rPr>
                  <a:t>我們將計算每個樣本的平均</a:t>
                </a:r>
                <a:r>
                  <a:rPr lang="en-US" altLang="zh-TW" b="0" i="0" dirty="0">
                    <a:solidFill>
                      <a:srgbClr val="343541"/>
                    </a:solidFill>
                    <a:effectLst/>
                    <a:latin typeface="Söhne"/>
                  </a:rPr>
                  <a:t>Variance</a:t>
                </a:r>
                <a:r>
                  <a:rPr lang="zh-TW" altLang="en-US" b="0" i="0" dirty="0">
                    <a:solidFill>
                      <a:srgbClr val="343541"/>
                    </a:solidFill>
                    <a:effectLst/>
                    <a:latin typeface="Söhne"/>
                  </a:rPr>
                  <a:t> </a:t>
                </a:r>
                <a14:m>
                  <m:oMath xmlns:m="http://schemas.openxmlformats.org/officeDocument/2006/math">
                    <m:sSubSup>
                      <m:sSubSupPr>
                        <m:ctrlPr>
                          <a:rPr lang="en-US" altLang="zh-TW" i="1" smtClean="0">
                            <a:latin typeface="Cambria Math" panose="02040503050406030204" pitchFamily="18" charset="0"/>
                          </a:rPr>
                        </m:ctrlPr>
                      </m:sSubSupPr>
                      <m:e>
                        <m:r>
                          <m:rPr>
                            <m:nor/>
                          </m:rPr>
                          <a:rPr lang="el-GR" altLang="zh-TW" b="1" i="1">
                            <a:latin typeface="Cambria" panose="02040503050406030204" pitchFamily="18" charset="0"/>
                            <a:ea typeface="Cambria" panose="02040503050406030204" pitchFamily="18" charset="0"/>
                          </a:rPr>
                          <m:t>σ</m:t>
                        </m:r>
                      </m:e>
                      <m:sub>
                        <m:r>
                          <a:rPr lang="en-US" altLang="zh-TW" b="0" i="1" smtClean="0">
                            <a:latin typeface="Cambria Math" panose="02040503050406030204" pitchFamily="18" charset="0"/>
                            <a:ea typeface="Cambria" panose="02040503050406030204" pitchFamily="18" charset="0"/>
                          </a:rPr>
                          <m:t>𝑎𝑣𝑔</m:t>
                        </m:r>
                      </m:sub>
                      <m:sup>
                        <m:r>
                          <a:rPr lang="en-US" altLang="zh-TW" i="1">
                            <a:latin typeface="Cambria Math" panose="02040503050406030204" pitchFamily="18" charset="0"/>
                          </a:rPr>
                          <m:t>2</m:t>
                        </m:r>
                      </m:sup>
                    </m:sSubSup>
                  </m:oMath>
                </a14:m>
                <a:r>
                  <a:rPr lang="zh-TW" altLang="en-US" b="0" i="0" dirty="0">
                    <a:solidFill>
                      <a:srgbClr val="343541"/>
                    </a:solidFill>
                    <a:effectLst/>
                    <a:latin typeface="Söhne"/>
                  </a:rPr>
                  <a:t> </a:t>
                </a:r>
                <a:r>
                  <a:rPr lang="en-US" altLang="zh-TW" sz="1200" b="0" i="0" u="none" strike="noStrike" cap="none" dirty="0">
                    <a:solidFill>
                      <a:schemeClr val="dk1"/>
                    </a:solidFill>
                    <a:effectLst/>
                    <a:latin typeface="Calibri"/>
                    <a:ea typeface="Calibri"/>
                    <a:cs typeface="Calibri"/>
                    <a:sym typeface="Calibri"/>
                  </a:rPr>
                  <a:t>Sigma</a:t>
                </a:r>
                <a:endParaRPr lang="en-US" altLang="zh-TW" b="0" i="0" dirty="0">
                  <a:solidFill>
                    <a:srgbClr val="343541"/>
                  </a:solidFill>
                  <a:effectLst/>
                  <a:latin typeface="Söhne"/>
                </a:endParaRPr>
              </a:p>
              <a:p>
                <a:r>
                  <a:rPr lang="zh-TW" altLang="en-US" b="0" i="0" dirty="0">
                    <a:solidFill>
                      <a:srgbClr val="343541"/>
                    </a:solidFill>
                    <a:effectLst/>
                    <a:latin typeface="Söhne"/>
                  </a:rPr>
                  <a:t>在每一個樣本上計算</a:t>
                </a:r>
                <a:r>
                  <a:rPr lang="en-US" altLang="zh-TW" b="0" i="0" dirty="0">
                    <a:solidFill>
                      <a:srgbClr val="343541"/>
                    </a:solidFill>
                    <a:effectLst/>
                    <a:latin typeface="Söhne"/>
                  </a:rPr>
                  <a:t>error rate</a:t>
                </a:r>
                <a:r>
                  <a:rPr lang="zh-TW" altLang="en-US" b="0" i="0" dirty="0">
                    <a:solidFill>
                      <a:srgbClr val="343541"/>
                    </a:solidFill>
                    <a:effectLst/>
                    <a:latin typeface="Söhne"/>
                  </a:rPr>
                  <a:t>，最後將每個樣本的</a:t>
                </a:r>
                <a:r>
                  <a:rPr lang="en-US" altLang="zh-TW" b="0" i="0" dirty="0">
                    <a:solidFill>
                      <a:srgbClr val="343541"/>
                    </a:solidFill>
                    <a:effectLst/>
                    <a:latin typeface="Söhne"/>
                  </a:rPr>
                  <a:t>error rate</a:t>
                </a:r>
                <a:r>
                  <a:rPr lang="zh-TW" altLang="en-US" b="0" i="0" dirty="0">
                    <a:solidFill>
                      <a:srgbClr val="343541"/>
                    </a:solidFill>
                    <a:effectLst/>
                    <a:latin typeface="Söhne"/>
                  </a:rPr>
                  <a:t> 的</a:t>
                </a:r>
                <a:r>
                  <a:rPr lang="en-US" altLang="zh-TW" b="0" i="0" dirty="0">
                    <a:solidFill>
                      <a:srgbClr val="343541"/>
                    </a:solidFill>
                    <a:effectLst/>
                    <a:latin typeface="Söhne"/>
                  </a:rPr>
                  <a:t>Variance</a:t>
                </a:r>
                <a:r>
                  <a:rPr lang="zh-TW" altLang="en-US" b="0" i="0" dirty="0">
                    <a:solidFill>
                      <a:srgbClr val="343541"/>
                    </a:solidFill>
                    <a:effectLst/>
                    <a:latin typeface="Söhne"/>
                  </a:rPr>
                  <a:t>平均。</a:t>
                </a:r>
                <a:endParaRPr lang="zh-TW" altLang="en-US" dirty="0"/>
              </a:p>
            </p:txBody>
          </p:sp>
        </mc:Choice>
        <mc:Fallback xmlns="">
          <p:sp>
            <p:nvSpPr>
              <p:cNvPr id="3" name="備忘稿版面配置區 2"/>
              <p:cNvSpPr>
                <a:spLocks noGrp="1"/>
              </p:cNvSpPr>
              <p:nvPr>
                <p:ph type="body" idx="1"/>
              </p:nvPr>
            </p:nvSpPr>
            <p:spPr/>
            <p:txBody>
              <a:bodyPr/>
              <a:lstStyle/>
              <a:p>
                <a:r>
                  <a:rPr lang="zh-TW" altLang="en-US" b="0" i="0" dirty="0">
                    <a:solidFill>
                      <a:srgbClr val="343541"/>
                    </a:solidFill>
                    <a:effectLst/>
                    <a:latin typeface="Söhne"/>
                  </a:rPr>
                  <a:t>在這一頁投影片中我將說明如何評估</a:t>
                </a:r>
                <a:r>
                  <a:rPr lang="en-US" altLang="zh-TW" b="0" i="0" dirty="0">
                    <a:solidFill>
                      <a:srgbClr val="343541"/>
                    </a:solidFill>
                    <a:effectLst/>
                    <a:latin typeface="Söhne"/>
                  </a:rPr>
                  <a:t>error rate</a:t>
                </a:r>
                <a:r>
                  <a:rPr lang="zh-TW" altLang="en-US" b="0" i="0" dirty="0">
                    <a:solidFill>
                      <a:srgbClr val="343541"/>
                    </a:solidFill>
                    <a:effectLst/>
                    <a:latin typeface="Söhne"/>
                  </a:rPr>
                  <a:t>的</a:t>
                </a:r>
                <a:r>
                  <a:rPr lang="en-US" altLang="zh-TW" b="0" i="0" dirty="0">
                    <a:solidFill>
                      <a:srgbClr val="343541"/>
                    </a:solidFill>
                    <a:effectLst/>
                    <a:latin typeface="Söhne"/>
                  </a:rPr>
                  <a:t>Variance</a:t>
                </a:r>
              </a:p>
              <a:p>
                <a:endParaRPr lang="en-US" altLang="zh-TW" b="0" i="0" dirty="0">
                  <a:solidFill>
                    <a:srgbClr val="343541"/>
                  </a:solidFill>
                  <a:effectLst/>
                  <a:latin typeface="Söhne"/>
                </a:endParaRPr>
              </a:p>
              <a:p>
                <a:r>
                  <a:rPr lang="zh-TW" altLang="en-US" b="0" i="0" dirty="0">
                    <a:solidFill>
                      <a:srgbClr val="343541"/>
                    </a:solidFill>
                    <a:effectLst/>
                    <a:latin typeface="Söhne"/>
                  </a:rPr>
                  <a:t>我們將</a:t>
                </a:r>
                <a:r>
                  <a:rPr lang="en-US" altLang="zh-TW" b="0" i="0" dirty="0">
                    <a:solidFill>
                      <a:srgbClr val="343541"/>
                    </a:solidFill>
                    <a:effectLst/>
                    <a:latin typeface="Söhne"/>
                  </a:rPr>
                  <a:t>3</a:t>
                </a:r>
                <a:r>
                  <a:rPr lang="zh-TW" altLang="en-US" b="0" i="0" dirty="0">
                    <a:solidFill>
                      <a:srgbClr val="343541"/>
                    </a:solidFill>
                    <a:effectLst/>
                    <a:latin typeface="Söhne"/>
                  </a:rPr>
                  <a:t>個專家的</a:t>
                </a:r>
                <a:r>
                  <a:rPr lang="en-US" altLang="zh-TW" b="0" i="0" dirty="0">
                    <a:solidFill>
                      <a:srgbClr val="343541"/>
                    </a:solidFill>
                    <a:effectLst/>
                    <a:latin typeface="Söhne"/>
                  </a:rPr>
                  <a:t>error rate</a:t>
                </a:r>
                <a:r>
                  <a:rPr lang="zh-TW" altLang="en-US" b="0" i="0" dirty="0">
                    <a:solidFill>
                      <a:srgbClr val="343541"/>
                    </a:solidFill>
                    <a:effectLst/>
                    <a:latin typeface="Söhne"/>
                  </a:rPr>
                  <a:t>分別計算</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Variance</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，得出</a:t>
                </a:r>
                <a:r>
                  <a:rPr lang="el-GR" altLang="zh-TW" b="1" i="0">
                    <a:latin typeface="Cambria" panose="02040503050406030204" pitchFamily="18" charset="0"/>
                    <a:ea typeface="Cambria" panose="02040503050406030204" pitchFamily="18" charset="0"/>
                  </a:rPr>
                  <a:t>"σ</a:t>
                </a:r>
                <a:r>
                  <a:rPr lang="el-GR" altLang="zh-TW" b="1" i="0">
                    <a:latin typeface="Cambria Math" panose="02040503050406030204" pitchFamily="18" charset="0"/>
                    <a:ea typeface="Cambria" panose="02040503050406030204" pitchFamily="18" charset="0"/>
                  </a:rPr>
                  <a:t>" </a:t>
                </a:r>
                <a:r>
                  <a:rPr lang="en-US" altLang="zh-TW" b="1" i="0">
                    <a:latin typeface="Cambria Math" panose="02040503050406030204" pitchFamily="18" charset="0"/>
                    <a:ea typeface="Cambria" panose="02040503050406030204" pitchFamily="18" charset="0"/>
                  </a:rPr>
                  <a:t>_</a:t>
                </a:r>
                <a:r>
                  <a:rPr lang="en-US" altLang="zh-TW" i="0">
                    <a:latin typeface="Cambria Math" panose="02040503050406030204" pitchFamily="18" charset="0"/>
                  </a:rPr>
                  <a:t>𝑖^2</a:t>
                </a:r>
                <a:r>
                  <a:rPr lang="zh-TW" altLang="en-US" b="0" i="0" dirty="0">
                    <a:solidFill>
                      <a:srgbClr val="343541"/>
                    </a:solidFill>
                    <a:effectLst/>
                    <a:latin typeface="Söhne"/>
                  </a:rPr>
                  <a:t> </a:t>
                </a:r>
                <a:r>
                  <a:rPr lang="en-US" altLang="zh-TW" sz="1200" b="0" i="0" u="none" strike="noStrike" cap="none" dirty="0">
                    <a:solidFill>
                      <a:schemeClr val="dk1"/>
                    </a:solidFill>
                    <a:effectLst/>
                    <a:latin typeface="Calibri"/>
                    <a:ea typeface="Calibri"/>
                    <a:cs typeface="Calibri"/>
                    <a:sym typeface="Calibri"/>
                  </a:rPr>
                  <a:t>Sigma</a:t>
                </a:r>
                <a:endParaRPr lang="en-US" altLang="zh-TW" b="0" i="0" dirty="0">
                  <a:solidFill>
                    <a:srgbClr val="343541"/>
                  </a:solidFill>
                  <a:effectLst/>
                  <a:latin typeface="Söhne"/>
                </a:endParaRPr>
              </a:p>
              <a:p>
                <a:endParaRPr lang="en-US" altLang="zh-TW" b="0" i="0" dirty="0">
                  <a:solidFill>
                    <a:srgbClr val="343541"/>
                  </a:solidFill>
                  <a:effectLst/>
                  <a:latin typeface="Söhne"/>
                </a:endParaRPr>
              </a:p>
              <a:p>
                <a:r>
                  <a:rPr lang="zh-TW" altLang="en-US" b="0" i="0" dirty="0">
                    <a:solidFill>
                      <a:srgbClr val="343541"/>
                    </a:solidFill>
                    <a:effectLst/>
                    <a:latin typeface="Söhne"/>
                  </a:rPr>
                  <a:t>我們將計算每個樣本的平均</a:t>
                </a:r>
                <a:r>
                  <a:rPr lang="en-US" altLang="zh-TW" b="0" i="0" dirty="0">
                    <a:solidFill>
                      <a:srgbClr val="343541"/>
                    </a:solidFill>
                    <a:effectLst/>
                    <a:latin typeface="Söhne"/>
                  </a:rPr>
                  <a:t>Variance</a:t>
                </a:r>
                <a:r>
                  <a:rPr lang="zh-TW" altLang="en-US" b="0" i="0" dirty="0">
                    <a:solidFill>
                      <a:srgbClr val="343541"/>
                    </a:solidFill>
                    <a:effectLst/>
                    <a:latin typeface="Söhne"/>
                  </a:rPr>
                  <a:t> </a:t>
                </a:r>
                <a:r>
                  <a:rPr lang="el-GR" altLang="zh-TW" b="1" i="0">
                    <a:latin typeface="Cambria" panose="02040503050406030204" pitchFamily="18" charset="0"/>
                    <a:ea typeface="Cambria" panose="02040503050406030204" pitchFamily="18" charset="0"/>
                  </a:rPr>
                  <a:t>"σ</a:t>
                </a:r>
                <a:r>
                  <a:rPr lang="el-GR" altLang="zh-TW" b="1" i="0">
                    <a:latin typeface="Cambria Math" panose="02040503050406030204" pitchFamily="18" charset="0"/>
                    <a:ea typeface="Cambria" panose="02040503050406030204" pitchFamily="18" charset="0"/>
                  </a:rPr>
                  <a:t>" </a:t>
                </a:r>
                <a:r>
                  <a:rPr lang="en-US" altLang="zh-TW" b="1" i="0">
                    <a:latin typeface="Cambria Math" panose="02040503050406030204" pitchFamily="18" charset="0"/>
                    <a:ea typeface="Cambria" panose="02040503050406030204" pitchFamily="18" charset="0"/>
                  </a:rPr>
                  <a:t>_</a:t>
                </a:r>
                <a:r>
                  <a:rPr lang="en-US" altLang="zh-TW" b="0" i="0">
                    <a:latin typeface="Cambria Math" panose="02040503050406030204" pitchFamily="18" charset="0"/>
                    <a:ea typeface="Cambria" panose="02040503050406030204" pitchFamily="18" charset="0"/>
                  </a:rPr>
                  <a:t>𝑎𝑣𝑔^</a:t>
                </a:r>
                <a:r>
                  <a:rPr lang="en-US" altLang="zh-TW" i="0">
                    <a:latin typeface="Cambria Math" panose="02040503050406030204" pitchFamily="18" charset="0"/>
                  </a:rPr>
                  <a:t>2</a:t>
                </a:r>
                <a:r>
                  <a:rPr lang="zh-TW" altLang="en-US" b="0" i="0" dirty="0">
                    <a:solidFill>
                      <a:srgbClr val="343541"/>
                    </a:solidFill>
                    <a:effectLst/>
                    <a:latin typeface="Söhne"/>
                  </a:rPr>
                  <a:t> </a:t>
                </a:r>
                <a:r>
                  <a:rPr lang="en-US" altLang="zh-TW" sz="1200" b="0" i="0" u="none" strike="noStrike" cap="none" dirty="0">
                    <a:solidFill>
                      <a:schemeClr val="dk1"/>
                    </a:solidFill>
                    <a:effectLst/>
                    <a:latin typeface="Calibri"/>
                    <a:ea typeface="Calibri"/>
                    <a:cs typeface="Calibri"/>
                    <a:sym typeface="Calibri"/>
                  </a:rPr>
                  <a:t>Sigma</a:t>
                </a:r>
                <a:endParaRPr lang="en-US" altLang="zh-TW" b="0" i="0" dirty="0">
                  <a:solidFill>
                    <a:srgbClr val="343541"/>
                  </a:solidFill>
                  <a:effectLst/>
                  <a:latin typeface="Söhne"/>
                </a:endParaRPr>
              </a:p>
              <a:p>
                <a:r>
                  <a:rPr lang="zh-TW" altLang="en-US" b="0" i="0" dirty="0">
                    <a:solidFill>
                      <a:srgbClr val="343541"/>
                    </a:solidFill>
                    <a:effectLst/>
                    <a:latin typeface="Söhne"/>
                  </a:rPr>
                  <a:t>在每一個樣本上計算</a:t>
                </a:r>
                <a:r>
                  <a:rPr lang="en-US" altLang="zh-TW" b="0" i="0" dirty="0">
                    <a:solidFill>
                      <a:srgbClr val="343541"/>
                    </a:solidFill>
                    <a:effectLst/>
                    <a:latin typeface="Söhne"/>
                  </a:rPr>
                  <a:t>error rate</a:t>
                </a:r>
                <a:r>
                  <a:rPr lang="zh-TW" altLang="en-US" b="0" i="0" dirty="0">
                    <a:solidFill>
                      <a:srgbClr val="343541"/>
                    </a:solidFill>
                    <a:effectLst/>
                    <a:latin typeface="Söhne"/>
                  </a:rPr>
                  <a:t>，最後將每個樣本的</a:t>
                </a:r>
                <a:r>
                  <a:rPr lang="en-US" altLang="zh-TW" b="0" i="0" dirty="0">
                    <a:solidFill>
                      <a:srgbClr val="343541"/>
                    </a:solidFill>
                    <a:effectLst/>
                    <a:latin typeface="Söhne"/>
                  </a:rPr>
                  <a:t>error rate</a:t>
                </a:r>
                <a:r>
                  <a:rPr lang="zh-TW" altLang="en-US" b="0" i="0" dirty="0">
                    <a:solidFill>
                      <a:srgbClr val="343541"/>
                    </a:solidFill>
                    <a:effectLst/>
                    <a:latin typeface="Söhne"/>
                  </a:rPr>
                  <a:t> 的</a:t>
                </a:r>
                <a:r>
                  <a:rPr lang="en-US" altLang="zh-TW" b="0" i="0" dirty="0">
                    <a:solidFill>
                      <a:srgbClr val="343541"/>
                    </a:solidFill>
                    <a:effectLst/>
                    <a:latin typeface="Söhne"/>
                  </a:rPr>
                  <a:t>Variance</a:t>
                </a:r>
                <a:r>
                  <a:rPr lang="zh-TW" altLang="en-US" b="0" i="0" dirty="0">
                    <a:solidFill>
                      <a:srgbClr val="343541"/>
                    </a:solidFill>
                    <a:effectLst/>
                    <a:latin typeface="Söhne"/>
                  </a:rPr>
                  <a:t>平均。</a:t>
                </a:r>
                <a:endParaRPr lang="zh-TW" altLang="en-US" dirty="0"/>
              </a:p>
            </p:txBody>
          </p:sp>
        </mc:Fallback>
      </mc:AlternateContent>
    </p:spTree>
    <p:extLst>
      <p:ext uri="{BB962C8B-B14F-4D97-AF65-F5344CB8AC3E}">
        <p14:creationId xmlns:p14="http://schemas.microsoft.com/office/powerpoint/2010/main" val="18226948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這個是我們的</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Logit Estimation Model Architecture</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的訓練架構圖，參考了</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DFSP</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這篇論文。</a:t>
            </a:r>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不用念</a:t>
            </a:r>
            <a:r>
              <a:rPr lang="en-US" altLang="zh-TW" dirty="0"/>
              <a:t>:</a:t>
            </a:r>
            <a:r>
              <a:rPr lang="zh-TW" altLang="en-US" dirty="0"/>
              <a:t>哪些神經網路會經過訓練</a:t>
            </a:r>
            <a:r>
              <a:rPr lang="en-US" altLang="zh-TW" dirty="0"/>
              <a:t>?</a:t>
            </a:r>
            <a:r>
              <a:rPr lang="zh-TW" altLang="en-US" dirty="0"/>
              <a:t>  </a:t>
            </a:r>
            <a:r>
              <a:rPr lang="en-US" altLang="zh-TW" dirty="0" err="1"/>
              <a:t>spm</a:t>
            </a:r>
            <a:r>
              <a:rPr lang="zh-TW" altLang="en-US" dirty="0"/>
              <a:t>的部分會學習的有</a:t>
            </a:r>
            <a:r>
              <a:rPr lang="en-US" altLang="zh-TW" b="0" i="0" dirty="0" err="1">
                <a:solidFill>
                  <a:srgbClr val="111827"/>
                </a:solidFill>
                <a:effectLst/>
                <a:latin typeface="Söhne Mono"/>
              </a:rPr>
              <a:t>soft_att_obj</a:t>
            </a:r>
            <a:r>
              <a:rPr lang="zh-TW" altLang="en-US" b="0" i="0" dirty="0">
                <a:solidFill>
                  <a:srgbClr val="111827"/>
                </a:solidFill>
                <a:effectLst/>
                <a:latin typeface="Söhne Mono"/>
              </a:rPr>
              <a:t> 和</a:t>
            </a:r>
            <a:r>
              <a:rPr lang="en-US" altLang="zh-TW" b="0" i="0" dirty="0" err="1">
                <a:solidFill>
                  <a:srgbClr val="111827"/>
                </a:solidFill>
                <a:effectLst/>
                <a:latin typeface="Söhne Mono"/>
              </a:rPr>
              <a:t>soft_prompt</a:t>
            </a:r>
            <a:r>
              <a:rPr lang="zh-TW" altLang="en-US" b="0" i="0" dirty="0">
                <a:solidFill>
                  <a:srgbClr val="111827"/>
                </a:solidFill>
                <a:effectLst/>
                <a:latin typeface="Söhne Mono"/>
              </a:rPr>
              <a:t>，</a:t>
            </a:r>
            <a:endParaRPr lang="en-US" altLang="zh-TW" b="0" i="0" dirty="0">
              <a:solidFill>
                <a:srgbClr val="111827"/>
              </a:solidFill>
              <a:effectLst/>
              <a:latin typeface="Söhne Mono"/>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b="0" i="0" dirty="0" err="1">
                <a:solidFill>
                  <a:srgbClr val="111827"/>
                </a:solidFill>
                <a:effectLst/>
                <a:latin typeface="Söhne Mono"/>
              </a:rPr>
              <a:t>soft_att_obj</a:t>
            </a:r>
            <a:r>
              <a:rPr lang="zh-TW" altLang="en-US" b="0" i="0" dirty="0">
                <a:solidFill>
                  <a:srgbClr val="111827"/>
                </a:solidFill>
                <a:effectLst/>
                <a:latin typeface="Söhne Mono"/>
              </a:rPr>
              <a:t> 主要是學習</a:t>
            </a:r>
            <a:r>
              <a:rPr lang="en-US" altLang="zh-TW" b="0" i="0" dirty="0" err="1">
                <a:solidFill>
                  <a:srgbClr val="111827"/>
                </a:solidFill>
                <a:effectLst/>
                <a:latin typeface="Söhne Mono"/>
              </a:rPr>
              <a:t>spm</a:t>
            </a:r>
            <a:r>
              <a:rPr lang="zh-TW" altLang="en-US" b="0" i="0" dirty="0">
                <a:solidFill>
                  <a:srgbClr val="111827"/>
                </a:solidFill>
                <a:effectLst/>
                <a:latin typeface="Söhne Mono"/>
              </a:rPr>
              <a:t>中對</a:t>
            </a:r>
            <a:r>
              <a:rPr lang="en-US" altLang="zh-TW" b="0" i="0" dirty="0" err="1">
                <a:solidFill>
                  <a:srgbClr val="111827"/>
                </a:solidFill>
                <a:effectLst/>
                <a:latin typeface="Söhne Mono"/>
              </a:rPr>
              <a:t>att</a:t>
            </a:r>
            <a:r>
              <a:rPr lang="zh-TW" altLang="en-US" b="0" i="0" dirty="0">
                <a:solidFill>
                  <a:srgbClr val="111827"/>
                </a:solidFill>
                <a:effectLst/>
                <a:latin typeface="Söhne Mono"/>
              </a:rPr>
              <a:t>的</a:t>
            </a:r>
            <a:r>
              <a:rPr lang="en-US" altLang="zh-TW" b="0" i="0" dirty="0" err="1">
                <a:solidFill>
                  <a:srgbClr val="111827"/>
                </a:solidFill>
                <a:effectLst/>
                <a:latin typeface="Söhne Mono"/>
              </a:rPr>
              <a:t>emb</a:t>
            </a:r>
            <a:r>
              <a:rPr lang="zh-TW" altLang="en-US" b="0" i="0" dirty="0">
                <a:solidFill>
                  <a:srgbClr val="111827"/>
                </a:solidFill>
                <a:effectLst/>
                <a:latin typeface="Söhne Mono"/>
              </a:rPr>
              <a:t>的</a:t>
            </a:r>
            <a:r>
              <a:rPr lang="en-US" altLang="zh-TW" b="0" i="0" dirty="0">
                <a:solidFill>
                  <a:srgbClr val="111827"/>
                </a:solidFill>
                <a:effectLst/>
                <a:latin typeface="Söhne Mono"/>
              </a:rPr>
              <a:t>dropout</a:t>
            </a:r>
            <a:r>
              <a:rPr lang="zh-TW" altLang="en-US" b="0" i="0" dirty="0">
                <a:solidFill>
                  <a:srgbClr val="111827"/>
                </a:solidFill>
                <a:effectLst/>
                <a:latin typeface="Söhne Mono"/>
              </a:rPr>
              <a:t>值，</a:t>
            </a:r>
            <a:r>
              <a:rPr lang="en-US" altLang="zh-TW" b="0" i="0" dirty="0" err="1">
                <a:solidFill>
                  <a:srgbClr val="111827"/>
                </a:solidFill>
                <a:effectLst/>
                <a:latin typeface="Söhne Mono"/>
              </a:rPr>
              <a:t>soft_prompt</a:t>
            </a:r>
            <a:r>
              <a:rPr lang="zh-TW" altLang="en-US" b="0" i="0" dirty="0">
                <a:solidFill>
                  <a:srgbClr val="111827"/>
                </a:solidFill>
                <a:effectLst/>
                <a:latin typeface="Söhne Mono"/>
              </a:rPr>
              <a:t>，他可以讓模型更好的學習</a:t>
            </a:r>
            <a:r>
              <a:rPr lang="zh-TW" altLang="en-US" b="0" i="0" dirty="0">
                <a:solidFill>
                  <a:srgbClr val="374151"/>
                </a:solidFill>
                <a:effectLst/>
                <a:latin typeface="Söhne"/>
              </a:rPr>
              <a:t>圖像和文本信息之間的關係。</a:t>
            </a: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實際上</a:t>
            </a:r>
            <a:r>
              <a:rPr lang="en-US" altLang="zh-TW" b="0" i="0" dirty="0" err="1">
                <a:solidFill>
                  <a:srgbClr val="111827"/>
                </a:solidFill>
                <a:effectLst/>
                <a:latin typeface="Söhne Mono"/>
              </a:rPr>
              <a:t>soft_prompt</a:t>
            </a:r>
            <a:r>
              <a:rPr lang="zh-TW" altLang="en-US" b="0" i="0" dirty="0">
                <a:solidFill>
                  <a:srgbClr val="111827"/>
                </a:solidFill>
                <a:effectLst/>
                <a:latin typeface="Söhne Mono"/>
              </a:rPr>
              <a:t>會更改</a:t>
            </a:r>
            <a:r>
              <a:rPr lang="en-US" altLang="zh-TW" b="0" i="0" dirty="0">
                <a:solidFill>
                  <a:srgbClr val="111827"/>
                </a:solidFill>
                <a:effectLst/>
                <a:latin typeface="Söhne Mono"/>
              </a:rPr>
              <a:t>clip</a:t>
            </a:r>
            <a:r>
              <a:rPr lang="zh-TW" altLang="en-US" b="0" i="0" dirty="0">
                <a:solidFill>
                  <a:srgbClr val="111827"/>
                </a:solidFill>
                <a:effectLst/>
                <a:latin typeface="Söhne Mono"/>
              </a:rPr>
              <a:t> </a:t>
            </a:r>
            <a:r>
              <a:rPr lang="en-US" altLang="zh-TW" b="0" i="0" dirty="0" err="1">
                <a:solidFill>
                  <a:srgbClr val="111827"/>
                </a:solidFill>
                <a:effectLst/>
                <a:latin typeface="Söhne Mono"/>
              </a:rPr>
              <a:t>emb</a:t>
            </a:r>
            <a:r>
              <a:rPr lang="en-US" altLang="zh-TW" b="0" i="0" dirty="0">
                <a:solidFill>
                  <a:srgbClr val="111827"/>
                </a:solidFill>
                <a:effectLst/>
                <a:latin typeface="Söhne Mono"/>
              </a:rPr>
              <a:t> </a:t>
            </a:r>
            <a:r>
              <a:rPr lang="zh-TW" altLang="en-US" b="0" i="0" dirty="0">
                <a:solidFill>
                  <a:srgbClr val="111827"/>
                </a:solidFill>
                <a:effectLst/>
                <a:latin typeface="Söhne Mono"/>
              </a:rPr>
              <a:t>的固定的</a:t>
            </a:r>
            <a:r>
              <a:rPr lang="en-US" altLang="zh-TW" b="0" i="0" dirty="0">
                <a:solidFill>
                  <a:srgbClr val="111827"/>
                </a:solidFill>
                <a:effectLst/>
                <a:latin typeface="Söhne Mono"/>
              </a:rPr>
              <a:t>token </a:t>
            </a:r>
            <a:r>
              <a:rPr lang="en-US" altLang="zh-TW" b="0" i="0" dirty="0">
                <a:solidFill>
                  <a:srgbClr val="343541"/>
                </a:solidFill>
                <a:effectLst/>
                <a:latin typeface="Söhne"/>
              </a:rPr>
              <a:t>embeddings</a:t>
            </a:r>
            <a:r>
              <a:rPr lang="zh-TW" altLang="en-US" b="0" i="0" dirty="0">
                <a:solidFill>
                  <a:srgbClr val="343541"/>
                </a:solidFill>
                <a:effectLst/>
                <a:latin typeface="Söhne"/>
              </a:rPr>
              <a:t>。使其變得可以學習</a:t>
            </a:r>
            <a:endParaRPr lang="en-US" altLang="zh-TW" b="0" i="0" dirty="0">
              <a:solidFill>
                <a:srgbClr val="34354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b="0" i="0" dirty="0">
              <a:solidFill>
                <a:srgbClr val="343541"/>
              </a:solidFill>
              <a:effectLst/>
              <a:latin typeface="Söhne"/>
            </a:endParaRPr>
          </a:p>
        </p:txBody>
      </p:sp>
    </p:spTree>
    <p:extLst>
      <p:ext uri="{BB962C8B-B14F-4D97-AF65-F5344CB8AC3E}">
        <p14:creationId xmlns:p14="http://schemas.microsoft.com/office/powerpoint/2010/main" val="6686107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接下來來到我們的第四部份，實驗結果</a:t>
            </a: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首先是我的</a:t>
            </a:r>
            <a:r>
              <a:rPr lang="en-US" altLang="zh-CN" sz="12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Introduction</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effectLst/>
                <a:latin typeface="Courier New" panose="02070309020205020404" pitchFamily="49" charset="0"/>
              </a:rPr>
              <a:t>我們使用了在</a:t>
            </a:r>
            <a:r>
              <a:rPr lang="en-US" altLang="zh-TW" b="0" i="0" dirty="0">
                <a:effectLst/>
                <a:latin typeface="Courier New" panose="02070309020205020404" pitchFamily="49" charset="0"/>
              </a:rPr>
              <a:t>LAION-400M</a:t>
            </a:r>
            <a:r>
              <a:rPr lang="zh-TW" altLang="en-US" b="0" i="0" dirty="0">
                <a:effectLst/>
                <a:latin typeface="Courier New" panose="02070309020205020404" pitchFamily="49" charset="0"/>
              </a:rPr>
              <a:t>資料集上預訓練的</a:t>
            </a:r>
            <a:r>
              <a:rPr lang="en-US" altLang="zh-TW" b="0" i="0" dirty="0">
                <a:effectLst/>
                <a:latin typeface="Courier New" panose="02070309020205020404" pitchFamily="49" charset="0"/>
              </a:rPr>
              <a:t>CLIP</a:t>
            </a:r>
            <a:r>
              <a:rPr lang="zh-TW" altLang="en-US" b="0" i="0" dirty="0">
                <a:effectLst/>
                <a:latin typeface="Courier New" panose="02070309020205020404" pitchFamily="49" charset="0"/>
              </a:rPr>
              <a:t>模型，並使用</a:t>
            </a:r>
            <a:r>
              <a:rPr lang="en-US" altLang="zh-TW" b="0" i="0" dirty="0" err="1">
                <a:effectLst/>
                <a:latin typeface="Courier New" panose="02070309020205020404" pitchFamily="49" charset="0"/>
              </a:rPr>
              <a:t>PyTorch</a:t>
            </a:r>
            <a:r>
              <a:rPr lang="zh-TW" altLang="en-US" b="0" i="0" dirty="0">
                <a:effectLst/>
                <a:latin typeface="Courier New" panose="02070309020205020404" pitchFamily="49" charset="0"/>
              </a:rPr>
              <a:t>框架。輸入圖像的尺寸為</a:t>
            </a:r>
            <a:r>
              <a:rPr lang="en-US" altLang="zh-TW" b="0" i="0" dirty="0">
                <a:effectLst/>
                <a:latin typeface="Courier New" panose="02070309020205020404" pitchFamily="49" charset="0"/>
              </a:rPr>
              <a:t>3</a:t>
            </a:r>
            <a:r>
              <a:rPr lang="zh-TW" altLang="en-US" b="0" i="0" dirty="0">
                <a:effectLst/>
                <a:latin typeface="Courier New" panose="02070309020205020404" pitchFamily="49" charset="0"/>
              </a:rPr>
              <a:t>*</a:t>
            </a:r>
            <a:r>
              <a:rPr lang="en-US" altLang="zh-TW" b="0" i="0" dirty="0">
                <a:effectLst/>
                <a:latin typeface="Courier New" panose="02070309020205020404" pitchFamily="49" charset="0"/>
              </a:rPr>
              <a:t>224</a:t>
            </a:r>
            <a:r>
              <a:rPr lang="zh-TW" altLang="en-US" b="0" i="0" dirty="0">
                <a:effectLst/>
                <a:latin typeface="Courier New" panose="02070309020205020404" pitchFamily="49" charset="0"/>
              </a:rPr>
              <a:t>*</a:t>
            </a:r>
            <a:r>
              <a:rPr lang="en-US" altLang="zh-TW" b="0" i="0" dirty="0">
                <a:effectLst/>
                <a:latin typeface="Courier New" panose="02070309020205020404" pitchFamily="49" charset="0"/>
              </a:rPr>
              <a:t>224</a:t>
            </a:r>
            <a:r>
              <a:rPr lang="zh-TW" altLang="en-US" b="0" i="0" dirty="0">
                <a:effectLst/>
                <a:latin typeface="Courier New" panose="02070309020205020404" pitchFamily="49" charset="0"/>
              </a:rPr>
              <a:t>的對於訓練過程，我們設定了</a:t>
            </a:r>
            <a:r>
              <a:rPr lang="en-US" altLang="zh-TW" b="0" i="0" dirty="0">
                <a:effectLst/>
                <a:latin typeface="Courier New" panose="02070309020205020404" pitchFamily="49" charset="0"/>
              </a:rPr>
              <a:t>20</a:t>
            </a:r>
            <a:r>
              <a:rPr lang="zh-TW" altLang="en-US" b="0" i="0" dirty="0">
                <a:effectLst/>
                <a:latin typeface="Courier New" panose="02070309020205020404" pitchFamily="49" charset="0"/>
              </a:rPr>
              <a:t>個</a:t>
            </a:r>
            <a:r>
              <a:rPr lang="en-US" altLang="zh-TW" b="0" i="0" dirty="0">
                <a:effectLst/>
                <a:latin typeface="Courier New" panose="02070309020205020404" pitchFamily="49" charset="0"/>
              </a:rPr>
              <a:t>epoch</a:t>
            </a:r>
            <a:r>
              <a:rPr lang="zh-TW" altLang="en-US" b="0" i="0" dirty="0">
                <a:effectLst/>
                <a:latin typeface="Courier New" panose="02070309020205020404" pitchFamily="49" charset="0"/>
              </a:rPr>
              <a:t> ，</a:t>
            </a:r>
            <a:r>
              <a:rPr lang="en-US" altLang="zh-TW" sz="1200" kern="100" dirty="0"/>
              <a:t>Batch size</a:t>
            </a:r>
            <a:r>
              <a:rPr lang="zh-TW" altLang="en-US" sz="1200" kern="100" dirty="0"/>
              <a:t>大小為</a:t>
            </a:r>
            <a:r>
              <a:rPr lang="en-US" altLang="zh-TW" b="0" i="0" dirty="0">
                <a:effectLst/>
                <a:latin typeface="Courier New" panose="02070309020205020404" pitchFamily="49" charset="0"/>
              </a:rPr>
              <a:t>128</a:t>
            </a:r>
            <a:r>
              <a:rPr lang="zh-TW" altLang="en-US" b="0" i="0" dirty="0">
                <a:effectLst/>
                <a:latin typeface="Courier New" panose="02070309020205020404" pitchFamily="49" charset="0"/>
              </a:rPr>
              <a:t>。</a:t>
            </a:r>
            <a:r>
              <a:rPr lang="en-US" altLang="zh-TW" sz="1200" kern="100" dirty="0"/>
              <a:t>Learning rate</a:t>
            </a:r>
            <a:r>
              <a:rPr lang="zh-TW" altLang="en-US" b="0" i="0" dirty="0">
                <a:effectLst/>
                <a:latin typeface="Courier New" panose="02070309020205020404" pitchFamily="49" charset="0"/>
              </a:rPr>
              <a:t>為</a:t>
            </a:r>
            <a:r>
              <a:rPr lang="en-US" altLang="zh-TW" b="0" i="0" dirty="0">
                <a:effectLst/>
                <a:latin typeface="Courier New" panose="02070309020205020404" pitchFamily="49" charset="0"/>
              </a:rPr>
              <a:t>0.0005</a:t>
            </a:r>
            <a:r>
              <a:rPr lang="zh-TW" altLang="en-US" b="0" i="0" dirty="0">
                <a:effectLst/>
                <a:latin typeface="Courier New" panose="02070309020205020404" pitchFamily="49" charset="0"/>
              </a:rPr>
              <a:t>。此外，優化器設定為應用</a:t>
            </a:r>
            <a:r>
              <a:rPr lang="en-US" altLang="zh-TW" sz="1400" b="0" i="0" u="none" strike="noStrike" cap="none" dirty="0">
                <a:solidFill>
                  <a:schemeClr val="dk1"/>
                </a:solidFill>
                <a:effectLst/>
                <a:latin typeface="+mn-lt"/>
                <a:ea typeface="+mn-ea"/>
                <a:cs typeface="+mn-cs"/>
                <a:sym typeface="Arial"/>
              </a:rPr>
              <a:t>Adam</a:t>
            </a:r>
            <a:r>
              <a:rPr lang="en-US" altLang="zh-TW" sz="1200" b="0" i="0" u="none" strike="noStrike" cap="none" baseline="0" dirty="0">
                <a:solidFill>
                  <a:schemeClr val="dk1"/>
                </a:solidFill>
                <a:effectLst/>
                <a:latin typeface="+mn-lt"/>
                <a:ea typeface="+mn-ea"/>
                <a:cs typeface="+mn-cs"/>
                <a:sym typeface="Arial"/>
              </a:rPr>
              <a:t> </a:t>
            </a:r>
            <a:r>
              <a:rPr lang="en-US" altLang="zh-TW" sz="1200" kern="100" dirty="0"/>
              <a:t>Optimizer</a:t>
            </a:r>
            <a:r>
              <a:rPr lang="zh-TW" altLang="en-US" b="0" i="0" dirty="0">
                <a:effectLst/>
                <a:latin typeface="Courier New" panose="02070309020205020404" pitchFamily="49" charset="0"/>
              </a:rPr>
              <a:t>。最後，我們所有的實驗都是在一個</a:t>
            </a:r>
            <a:r>
              <a:rPr lang="en-US" altLang="zh-TW" b="0" i="0" dirty="0">
                <a:effectLst/>
                <a:latin typeface="Courier New" panose="02070309020205020404" pitchFamily="49" charset="0"/>
              </a:rPr>
              <a:t>NVIDIA Tesla V100 GPU</a:t>
            </a:r>
            <a:r>
              <a:rPr lang="zh-TW" altLang="en-US" b="0" i="0" dirty="0">
                <a:effectLst/>
                <a:latin typeface="Courier New" panose="02070309020205020404" pitchFamily="49" charset="0"/>
              </a:rPr>
              <a:t>上運行的。</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296689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0">
                  <a:buNone/>
                </a:pPr>
                <a:r>
                  <a:rPr lang="zh-TW" altLang="en-US" dirty="0"/>
                  <a:t>這一頁說明了我們的評估標準，主要會用到的是</a:t>
                </a:r>
                <a14:m>
                  <m:oMath xmlns:m="http://schemas.openxmlformats.org/officeDocument/2006/math">
                    <m:r>
                      <m:rPr>
                        <m:sty m:val="p"/>
                      </m:rPr>
                      <a:rPr lang="en-US" altLang="zh-TW" b="0" i="0" dirty="0" smtClean="0">
                        <a:latin typeface="Cambria Math" panose="02040503050406030204" pitchFamily="18" charset="0"/>
                      </a:rPr>
                      <m:t>F</m:t>
                    </m:r>
                    <m:r>
                      <a:rPr lang="en-US" altLang="zh-TW" b="0" i="0" dirty="0" smtClean="0">
                        <a:latin typeface="Cambria Math" panose="02040503050406030204" pitchFamily="18" charset="0"/>
                      </a:rPr>
                      <m:t>1 </m:t>
                    </m:r>
                    <m:r>
                      <m:rPr>
                        <m:sty m:val="p"/>
                      </m:rPr>
                      <a:rPr lang="en-US" altLang="zh-TW" b="0" i="0" dirty="0" smtClean="0">
                        <a:latin typeface="Cambria Math" panose="02040503050406030204" pitchFamily="18" charset="0"/>
                      </a:rPr>
                      <m:t>Score</m:t>
                    </m:r>
                  </m:oMath>
                </a14:m>
                <a:r>
                  <a:rPr lang="zh-TW" altLang="en-US" dirty="0"/>
                  <a:t>和</a:t>
                </a:r>
                <a:r>
                  <a:rPr lang="en-US" altLang="zh-TW" dirty="0"/>
                  <a:t>Acc</a:t>
                </a:r>
                <a:br>
                  <a:rPr lang="en-US" altLang="zh-TW" dirty="0"/>
                </a:br>
                <a:br>
                  <a:rPr lang="en-US" altLang="zh-TW" dirty="0"/>
                </a:br>
                <a:r>
                  <a:rPr lang="zh-TW" altLang="en-US" dirty="0"/>
                  <a:t>改</a:t>
                </a:r>
                <a:r>
                  <a:rPr lang="en-US" altLang="zh-TW" dirty="0"/>
                  <a:t>f1-score </a:t>
                </a:r>
                <a:r>
                  <a:rPr lang="en-US" altLang="zh-TW" dirty="0" err="1"/>
                  <a:t>mitoco</a:t>
                </a: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7398099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這一頁顯示了在訓練階段在</a:t>
            </a:r>
            <a:r>
              <a:rPr lang="en-US" altLang="zh-TW" dirty="0"/>
              <a:t>MIT-States</a:t>
            </a:r>
            <a:r>
              <a:rPr lang="zh-TW" altLang="en-US" dirty="0"/>
              <a:t>資料集上我們的</a:t>
            </a:r>
            <a:r>
              <a:rPr lang="en-US" altLang="zh-TW" dirty="0"/>
              <a:t>Uncertainty to Error Rates Mapping </a:t>
            </a:r>
            <a:r>
              <a:rPr lang="zh-TW" altLang="en-US" dirty="0"/>
              <a:t>關係圖，從這幾張圖可以發現我的</a:t>
            </a:r>
            <a:r>
              <a:rPr lang="en-US" altLang="zh-TW" dirty="0"/>
              <a:t>3</a:t>
            </a:r>
            <a:r>
              <a:rPr lang="zh-TW" altLang="en-US" dirty="0"/>
              <a:t>位專家普遍存在過度自信的問題。</a:t>
            </a:r>
            <a:endParaRPr lang="en-US" altLang="zh-TW" dirty="0"/>
          </a:p>
        </p:txBody>
      </p:sp>
    </p:spTree>
    <p:extLst>
      <p:ext uri="{BB962C8B-B14F-4D97-AF65-F5344CB8AC3E}">
        <p14:creationId xmlns:p14="http://schemas.microsoft.com/office/powerpoint/2010/main" val="20798617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這一頁顯示了在訓練階段在</a:t>
            </a:r>
            <a:r>
              <a:rPr lang="en-US" altLang="zh-TW" sz="1200" dirty="0">
                <a:effectLst/>
              </a:rPr>
              <a:t>UT-Zappos</a:t>
            </a:r>
            <a:r>
              <a:rPr lang="zh-TW" altLang="en-US" dirty="0"/>
              <a:t>資料集上我們的</a:t>
            </a:r>
            <a:r>
              <a:rPr lang="en-US" altLang="zh-TW" dirty="0"/>
              <a:t>Uncertainty to Error Rates Mapping </a:t>
            </a:r>
            <a:r>
              <a:rPr lang="zh-TW" altLang="en-US" dirty="0"/>
              <a:t>關係圖，從這幾張圖可以發現和在</a:t>
            </a:r>
            <a:r>
              <a:rPr lang="en-US" altLang="zh-TW" dirty="0"/>
              <a:t>MIT-States</a:t>
            </a:r>
            <a:r>
              <a:rPr lang="zh-TW" altLang="en-US" dirty="0"/>
              <a:t>一致，我的</a:t>
            </a:r>
            <a:r>
              <a:rPr lang="en-US" altLang="zh-TW" dirty="0"/>
              <a:t>3</a:t>
            </a:r>
            <a:r>
              <a:rPr lang="zh-TW" altLang="en-US" dirty="0"/>
              <a:t>位專家普遍存在過度自信的問題</a:t>
            </a:r>
            <a:endParaRPr lang="en-US" altLang="zh-TW" dirty="0"/>
          </a:p>
          <a:p>
            <a:pPr algn="l"/>
            <a:endParaRPr lang="en-US" altLang="zh-TW" dirty="0"/>
          </a:p>
        </p:txBody>
      </p:sp>
    </p:spTree>
    <p:extLst>
      <p:ext uri="{BB962C8B-B14F-4D97-AF65-F5344CB8AC3E}">
        <p14:creationId xmlns:p14="http://schemas.microsoft.com/office/powerpoint/2010/main" val="701926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在來我們進入我的第一個實驗</a:t>
            </a:r>
            <a:endParaRPr lang="en-US" altLang="zh-TW" dirty="0"/>
          </a:p>
          <a:p>
            <a:pPr algn="l">
              <a:buFontTx/>
              <a:buChar char="-"/>
            </a:pPr>
            <a:r>
              <a:rPr lang="zh-TW" altLang="en-US" dirty="0"/>
              <a:t>具有動態閾值的 </a:t>
            </a:r>
            <a:r>
              <a:rPr lang="en-US" altLang="zh-TW" dirty="0"/>
              <a:t>SPE</a:t>
            </a:r>
          </a:p>
          <a:p>
            <a:pPr algn="l">
              <a:buFontTx/>
              <a:buChar char="-"/>
            </a:pPr>
            <a:r>
              <a:rPr lang="zh-TW" altLang="en-US" dirty="0"/>
              <a:t>主要目標是根據</a:t>
            </a:r>
            <a:r>
              <a:rPr lang="en-US" altLang="zh-TW" dirty="0"/>
              <a:t>error rate</a:t>
            </a:r>
            <a:r>
              <a:rPr lang="zh-TW" altLang="en-US" dirty="0"/>
              <a:t>選擇閾值來排除異常值，以研究 </a:t>
            </a:r>
            <a:r>
              <a:rPr lang="en-US" altLang="zh-TW" dirty="0"/>
              <a:t>SPE </a:t>
            </a:r>
            <a:r>
              <a:rPr lang="zh-TW" altLang="en-US" dirty="0"/>
              <a:t>異常值方法在不同閾值條件下的變化。</a:t>
            </a:r>
            <a:endParaRPr lang="en-US" altLang="zh-TW" dirty="0"/>
          </a:p>
        </p:txBody>
      </p:sp>
    </p:spTree>
    <p:extLst>
      <p:ext uri="{BB962C8B-B14F-4D97-AF65-F5344CB8AC3E}">
        <p14:creationId xmlns:p14="http://schemas.microsoft.com/office/powerpoint/2010/main" val="6457867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0">
              <a:buNone/>
            </a:pPr>
            <a:r>
              <a:rPr lang="zh-TW" altLang="en-US" dirty="0"/>
              <a:t>可以看到在</a:t>
            </a:r>
            <a:r>
              <a:rPr lang="en-US" altLang="zh-TW" sz="1200" dirty="0">
                <a:effectLst/>
              </a:rPr>
              <a:t>UT-Zappos</a:t>
            </a:r>
            <a:r>
              <a:rPr lang="zh-TW" altLang="en-US" sz="1200" dirty="0">
                <a:effectLst/>
              </a:rPr>
              <a:t>資料及上，</a:t>
            </a:r>
            <a:r>
              <a:rPr lang="zh-TW" altLang="en-US" dirty="0"/>
              <a:t>不同的閘值設定下我們</a:t>
            </a:r>
            <a:r>
              <a:rPr lang="en-US" altLang="zh-TW" dirty="0"/>
              <a:t>SPE</a:t>
            </a:r>
            <a:r>
              <a:rPr lang="zh-TW" altLang="en-US" dirty="0"/>
              <a:t>有不同的性能表現，在</a:t>
            </a:r>
            <a:r>
              <a:rPr lang="en-US" altLang="zh-TW" dirty="0"/>
              <a:t>0.01</a:t>
            </a:r>
            <a:r>
              <a:rPr lang="zh-TW" altLang="en-US" dirty="0"/>
              <a:t>時獲得了最佳的性能，並且比其他的方法都好。</a:t>
            </a:r>
            <a:endParaRPr lang="en-US" altLang="zh-TW" dirty="0"/>
          </a:p>
        </p:txBody>
      </p:sp>
    </p:spTree>
    <p:extLst>
      <p:ext uri="{BB962C8B-B14F-4D97-AF65-F5344CB8AC3E}">
        <p14:creationId xmlns:p14="http://schemas.microsoft.com/office/powerpoint/2010/main" val="11937420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0">
              <a:buNone/>
            </a:pPr>
            <a:r>
              <a:rPr lang="zh-TW" altLang="en-US" dirty="0"/>
              <a:t>可以看到在</a:t>
            </a:r>
            <a:r>
              <a:rPr lang="en-US" altLang="zh-TW" dirty="0"/>
              <a:t>MIT-States</a:t>
            </a:r>
            <a:r>
              <a:rPr lang="zh-TW" altLang="en-US" sz="1200" dirty="0">
                <a:effectLst/>
              </a:rPr>
              <a:t>資料及上，</a:t>
            </a:r>
            <a:r>
              <a:rPr lang="zh-TW" altLang="en-US" dirty="0"/>
              <a:t>不同的閘值設定下我們</a:t>
            </a:r>
            <a:r>
              <a:rPr lang="en-US" altLang="zh-TW" dirty="0"/>
              <a:t>SPE</a:t>
            </a:r>
            <a:r>
              <a:rPr lang="zh-TW" altLang="en-US" dirty="0"/>
              <a:t>有不同的性能表現，在</a:t>
            </a:r>
            <a:r>
              <a:rPr lang="en-US" altLang="zh-TW" dirty="0"/>
              <a:t>0.05</a:t>
            </a:r>
            <a:r>
              <a:rPr lang="zh-TW" altLang="en-US" dirty="0"/>
              <a:t>時獲得了最佳的性能，延續</a:t>
            </a:r>
            <a:r>
              <a:rPr lang="en-US" altLang="zh-TW" sz="1200" dirty="0">
                <a:effectLst/>
              </a:rPr>
              <a:t>UT-Zappos</a:t>
            </a:r>
            <a:r>
              <a:rPr lang="zh-TW" altLang="en-US" sz="1200" dirty="0">
                <a:effectLst/>
              </a:rPr>
              <a:t>上的良好表現，</a:t>
            </a:r>
            <a:r>
              <a:rPr lang="zh-TW" altLang="en-US" dirty="0"/>
              <a:t>比其他的集成學習方法都好。</a:t>
            </a:r>
            <a:endParaRPr lang="en-US" altLang="zh-TW" dirty="0"/>
          </a:p>
        </p:txBody>
      </p:sp>
    </p:spTree>
    <p:extLst>
      <p:ext uri="{BB962C8B-B14F-4D97-AF65-F5344CB8AC3E}">
        <p14:creationId xmlns:p14="http://schemas.microsoft.com/office/powerpoint/2010/main" val="3368987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基於這些結果，可以觀察到，在 </a:t>
            </a:r>
            <a:r>
              <a:rPr lang="en-US" altLang="zh-TW" dirty="0"/>
              <a:t>UT-Zappos </a:t>
            </a:r>
            <a:r>
              <a:rPr lang="zh-TW" altLang="en-US" dirty="0"/>
              <a:t>和 </a:t>
            </a:r>
            <a:r>
              <a:rPr lang="en-US" altLang="zh-TW" dirty="0"/>
              <a:t>MIT-States </a:t>
            </a:r>
            <a:r>
              <a:rPr lang="zh-TW" altLang="en-US" dirty="0"/>
              <a:t>資料集上，</a:t>
            </a:r>
            <a:r>
              <a:rPr lang="en-US" altLang="zh-TW" dirty="0"/>
              <a:t>SPE </a:t>
            </a:r>
            <a:r>
              <a:rPr lang="zh-TW" altLang="en-US" dirty="0"/>
              <a:t>優於 </a:t>
            </a:r>
            <a:r>
              <a:rPr lang="en-US" altLang="zh-TW" dirty="0"/>
              <a:t>HMOE-SOE</a:t>
            </a:r>
            <a:r>
              <a:rPr lang="zh-TW" altLang="en-US" dirty="0"/>
              <a:t>，達到最佳效能。</a:t>
            </a:r>
            <a:endParaRPr lang="en-US" altLang="zh-TW" dirty="0"/>
          </a:p>
        </p:txBody>
      </p:sp>
    </p:spTree>
    <p:extLst>
      <p:ext uri="{BB962C8B-B14F-4D97-AF65-F5344CB8AC3E}">
        <p14:creationId xmlns:p14="http://schemas.microsoft.com/office/powerpoint/2010/main" val="3441137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接下來進入我們第二個實驗</a:t>
            </a:r>
            <a:r>
              <a:rPr lang="en-US" altLang="zh-TW" dirty="0"/>
              <a:t>-</a:t>
            </a:r>
            <a:r>
              <a:rPr lang="zh-TW" altLang="en-US" dirty="0"/>
              <a:t>和其他的集成學習方法比較</a:t>
            </a:r>
            <a:br>
              <a:rPr lang="en-US" altLang="zh-TW" dirty="0"/>
            </a:br>
            <a:endParaRPr lang="en-US" altLang="zh-TW" dirty="0"/>
          </a:p>
          <a:p>
            <a:pPr algn="l"/>
            <a:r>
              <a:rPr lang="zh-TW" altLang="en-US" dirty="0"/>
              <a:t>為了進行預測，我們將使用 </a:t>
            </a:r>
            <a:r>
              <a:rPr lang="en-US" altLang="zh-TW" dirty="0"/>
              <a:t>Logit </a:t>
            </a:r>
            <a:r>
              <a:rPr lang="zh-TW" altLang="en-US" dirty="0"/>
              <a:t>估計模型並測試我們的方法。 這種比較將幫助我們確定我們的方法與先前傳統集成學習方法之間的差異。</a:t>
            </a:r>
            <a:endParaRPr lang="en-US" altLang="zh-TW" dirty="0"/>
          </a:p>
        </p:txBody>
      </p:sp>
    </p:spTree>
    <p:extLst>
      <p:ext uri="{BB962C8B-B14F-4D97-AF65-F5344CB8AC3E}">
        <p14:creationId xmlns:p14="http://schemas.microsoft.com/office/powerpoint/2010/main" val="30671907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algn="l"/>
                <a:r>
                  <a:rPr lang="zh-TW" altLang="en-US" dirty="0"/>
                  <a:t>在</a:t>
                </a:r>
                <a:r>
                  <a:rPr lang="en-US" altLang="zh-TW" sz="1200" dirty="0">
                    <a:effectLst/>
                  </a:rPr>
                  <a:t>UT-Zappos</a:t>
                </a:r>
                <a:r>
                  <a:rPr lang="zh-TW" altLang="en-US" sz="1200" dirty="0">
                    <a:effectLst/>
                  </a:rPr>
                  <a:t>資料集上，使用準確度做為評估標準時，可以看到</a:t>
                </a:r>
                <a:r>
                  <a:rPr lang="en-US" altLang="zh-TW" sz="1200" dirty="0">
                    <a:effectLst/>
                  </a:rPr>
                  <a:t>SPE</a:t>
                </a:r>
                <a:r>
                  <a:rPr lang="zh-TW" altLang="en-US" sz="1200" dirty="0">
                    <a:effectLst/>
                  </a:rPr>
                  <a:t>和</a:t>
                </a:r>
                <a:r>
                  <a:rPr lang="en-US" altLang="zh-TW" sz="1200" dirty="0">
                    <a:effectLst/>
                  </a:rPr>
                  <a:t>HMOE-SOE</a:t>
                </a:r>
                <a:r>
                  <a:rPr lang="zh-TW" altLang="en-US" sz="1200" dirty="0">
                    <a:effectLst/>
                  </a:rPr>
                  <a:t>的性能優於其他的傳統集成學習方法，</a:t>
                </a:r>
                <a:r>
                  <a:rPr lang="en-US" altLang="zh-TW" sz="1200" dirty="0">
                    <a:effectLst/>
                  </a:rPr>
                  <a:t>SPE</a:t>
                </a:r>
                <a:r>
                  <a:rPr lang="zh-TW" altLang="en-US" sz="1200" dirty="0">
                    <a:effectLst/>
                  </a:rPr>
                  <a:t>和</a:t>
                </a:r>
                <a:r>
                  <a:rPr lang="en-US" altLang="zh-TW" sz="1200" dirty="0">
                    <a:effectLst/>
                  </a:rPr>
                  <a:t>HMOE-SOE</a:t>
                </a:r>
                <a:r>
                  <a:rPr lang="zh-TW" altLang="en-US" sz="1200" dirty="0">
                    <a:effectLst/>
                  </a:rPr>
                  <a:t>兩者比較的話則是在</a:t>
                </a:r>
                <a:r>
                  <a:rPr lang="en-US" altLang="zh-TW" sz="1200" dirty="0">
                    <a:effectLst/>
                  </a:rPr>
                  <a:t>expert12</a:t>
                </a:r>
                <a:r>
                  <a:rPr lang="zh-TW" altLang="en-US" sz="1200" dirty="0">
                    <a:effectLst/>
                  </a:rPr>
                  <a:t>時</a:t>
                </a:r>
                <a:r>
                  <a:rPr lang="en-US" altLang="zh-TW" sz="1200" dirty="0">
                    <a:effectLst/>
                  </a:rPr>
                  <a:t>HMOE-SOE</a:t>
                </a:r>
                <a:r>
                  <a:rPr lang="zh-TW" altLang="en-US" sz="1200" dirty="0">
                    <a:effectLst/>
                  </a:rPr>
                  <a:t>有優勢，其他是</a:t>
                </a:r>
                <a:r>
                  <a:rPr lang="en-US" altLang="zh-TW" sz="1200" dirty="0">
                    <a:effectLst/>
                  </a:rPr>
                  <a:t>SPE</a:t>
                </a:r>
                <a:r>
                  <a:rPr lang="zh-TW" altLang="en-US" sz="1200" dirty="0">
                    <a:effectLst/>
                  </a:rPr>
                  <a:t>性能較好。</a:t>
                </a:r>
                <a:endParaRPr lang="en-US" altLang="zh-TW" sz="1200" dirty="0">
                  <a:effectLst/>
                </a:endParaRPr>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2747153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這一頁投影片是在介紹我的任務</a:t>
            </a:r>
            <a:endParaRPr lang="en-US" altLang="zh-TW" dirty="0"/>
          </a:p>
          <a:p>
            <a:r>
              <a:rPr lang="zh-TW" altLang="en-US" dirty="0"/>
              <a:t>首先我的目標是在</a:t>
            </a:r>
            <a:r>
              <a:rPr lang="en-US" altLang="zh-TW" dirty="0"/>
              <a:t>Compositional Zero-Shot Learning</a:t>
            </a:r>
            <a:r>
              <a:rPr lang="zh-TW" altLang="en-US" dirty="0"/>
              <a:t>中，僅預測屬性的部分。  </a:t>
            </a:r>
            <a:endParaRPr lang="en-US" altLang="zh-TW" dirty="0"/>
          </a:p>
          <a:p>
            <a:r>
              <a:rPr lang="zh-TW" altLang="en-US" dirty="0"/>
              <a:t>這個題目的挑戰是如何在有效的整合多位專家</a:t>
            </a:r>
            <a:r>
              <a:rPr lang="en-US" altLang="zh-TW" dirty="0"/>
              <a:t> </a:t>
            </a:r>
          </a:p>
          <a:p>
            <a:r>
              <a:rPr lang="zh-TW" altLang="en-US" dirty="0"/>
              <a:t>我的解決方法是定義一個新的專家，它叫做</a:t>
            </a:r>
            <a:r>
              <a:rPr lang="en-US" altLang="zh-TW" dirty="0">
                <a:solidFill>
                  <a:srgbClr val="374151"/>
                </a:solidFill>
                <a:latin typeface="Arial (本文)"/>
              </a:rPr>
              <a:t>Selected Prime Expert</a:t>
            </a:r>
            <a:r>
              <a:rPr lang="zh-TW" altLang="en-US" dirty="0">
                <a:solidFill>
                  <a:srgbClr val="374151"/>
                </a:solidFill>
                <a:latin typeface="Arial (本文)"/>
              </a:rPr>
              <a:t>，之後會用</a:t>
            </a:r>
            <a:r>
              <a:rPr lang="en-US" altLang="zh-TW" dirty="0">
                <a:solidFill>
                  <a:srgbClr val="374151"/>
                </a:solidFill>
                <a:latin typeface="Arial (本文)"/>
              </a:rPr>
              <a:t>SPE</a:t>
            </a:r>
            <a:r>
              <a:rPr lang="zh-TW" altLang="en-US" dirty="0">
                <a:solidFill>
                  <a:srgbClr val="374151"/>
                </a:solidFill>
                <a:latin typeface="Arial (本文)"/>
              </a:rPr>
              <a:t>來替代，他基於</a:t>
            </a:r>
            <a:r>
              <a:rPr lang="en-US" altLang="zh-TW" dirty="0">
                <a:solidFill>
                  <a:srgbClr val="374151"/>
                </a:solidFill>
                <a:latin typeface="Arial (本文)"/>
              </a:rPr>
              <a:t>Uncertainty</a:t>
            </a:r>
            <a:r>
              <a:rPr lang="zh-TW" altLang="en-US" dirty="0">
                <a:solidFill>
                  <a:srgbClr val="374151"/>
                </a:solidFill>
                <a:latin typeface="Arial (本文)"/>
              </a:rPr>
              <a:t>到</a:t>
            </a:r>
            <a:r>
              <a:rPr lang="en-US" altLang="zh-TW" dirty="0">
                <a:solidFill>
                  <a:srgbClr val="374151"/>
                </a:solidFill>
                <a:latin typeface="Arial (本文)"/>
              </a:rPr>
              <a:t>error rate</a:t>
            </a:r>
            <a:r>
              <a:rPr lang="zh-TW" altLang="en-US" dirty="0">
                <a:solidFill>
                  <a:srgbClr val="374151"/>
                </a:solidFill>
                <a:latin typeface="Arial (本文)"/>
              </a:rPr>
              <a:t>的映射。</a:t>
            </a:r>
            <a:endParaRPr lang="en-US" altLang="zh-TW" dirty="0">
              <a:solidFill>
                <a:srgbClr val="374151"/>
              </a:solidFill>
              <a:latin typeface="Arial (本文)"/>
            </a:endParaRPr>
          </a:p>
          <a:p>
            <a:r>
              <a:rPr lang="zh-TW" altLang="en-US" dirty="0">
                <a:solidFill>
                  <a:srgbClr val="374151"/>
                </a:solidFill>
                <a:latin typeface="Arial (本文)"/>
              </a:rPr>
              <a:t>然後我們還會使用一種方法，稱為</a:t>
            </a:r>
            <a:r>
              <a:rPr lang="en-US" altLang="zh-TW" dirty="0">
                <a:solidFill>
                  <a:srgbClr val="374151"/>
                </a:solidFill>
                <a:latin typeface="Arial (本文)"/>
              </a:rPr>
              <a:t>Hierarchical mixture of experts </a:t>
            </a:r>
            <a:r>
              <a:rPr lang="zh-TW" altLang="en-US" dirty="0">
                <a:solidFill>
                  <a:srgbClr val="374151"/>
                </a:solidFill>
                <a:latin typeface="Arial (本文)"/>
              </a:rPr>
              <a:t>之後稱為</a:t>
            </a:r>
            <a:r>
              <a:rPr lang="en-US" altLang="zh-TW" dirty="0">
                <a:solidFill>
                  <a:srgbClr val="374151"/>
                </a:solidFill>
                <a:latin typeface="Arial (本文)"/>
              </a:rPr>
              <a:t>(HMOE)</a:t>
            </a:r>
            <a:r>
              <a:rPr lang="zh-TW" altLang="en-US" dirty="0">
                <a:solidFill>
                  <a:srgbClr val="374151"/>
                </a:solidFill>
                <a:latin typeface="Arial (本文)"/>
              </a:rPr>
              <a:t>，他會將</a:t>
            </a:r>
            <a:r>
              <a:rPr lang="en-US" altLang="zh-TW" dirty="0">
                <a:solidFill>
                  <a:srgbClr val="374151"/>
                </a:solidFill>
                <a:latin typeface="Arial (本文)"/>
              </a:rPr>
              <a:t>SPE</a:t>
            </a:r>
            <a:r>
              <a:rPr lang="zh-TW" altLang="en-US" dirty="0">
                <a:solidFill>
                  <a:srgbClr val="374151"/>
                </a:solidFill>
                <a:latin typeface="Arial (本文)"/>
              </a:rPr>
              <a:t>和</a:t>
            </a:r>
            <a:r>
              <a:rPr lang="en-US" altLang="zh-TW" dirty="0">
                <a:solidFill>
                  <a:srgbClr val="374151"/>
                </a:solidFill>
                <a:latin typeface="Arial (本文)"/>
              </a:rPr>
              <a:t>sum of experts</a:t>
            </a:r>
            <a:r>
              <a:rPr lang="zh-TW" altLang="en-US" dirty="0">
                <a:solidFill>
                  <a:srgbClr val="374151"/>
                </a:solidFill>
                <a:latin typeface="Arial (本文)"/>
              </a:rPr>
              <a:t>和</a:t>
            </a:r>
            <a:r>
              <a:rPr lang="en-US" altLang="zh-TW" dirty="0">
                <a:solidFill>
                  <a:srgbClr val="374151"/>
                </a:solidFill>
                <a:latin typeface="Arial (本文)"/>
              </a:rPr>
              <a:t>products of experts</a:t>
            </a:r>
            <a:r>
              <a:rPr lang="zh-TW" altLang="en-US" dirty="0">
                <a:solidFill>
                  <a:srgbClr val="374151"/>
                </a:solidFill>
                <a:latin typeface="Arial (本文)"/>
              </a:rPr>
              <a:t>的結果集成。</a:t>
            </a:r>
            <a:endParaRPr lang="en-US" altLang="zh-TW"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在</a:t>
                </a:r>
                <a:r>
                  <a:rPr lang="en-US" altLang="zh-TW" sz="1200" dirty="0">
                    <a:effectLst/>
                  </a:rPr>
                  <a:t>UT-Zappos</a:t>
                </a:r>
                <a:r>
                  <a:rPr lang="zh-TW" altLang="en-US" sz="1200" dirty="0">
                    <a:effectLst/>
                  </a:rPr>
                  <a:t>資料集上，使用</a:t>
                </a:r>
                <a:r>
                  <a:rPr lang="en-US" altLang="zh-TW" sz="1200" dirty="0">
                    <a:effectLst/>
                  </a:rPr>
                  <a:t>F1 score</a:t>
                </a:r>
                <a:r>
                  <a:rPr lang="zh-TW" altLang="en-US" sz="1200" dirty="0">
                    <a:effectLst/>
                  </a:rPr>
                  <a:t>做為評估標準時，可以看到和在</a:t>
                </a:r>
                <a:r>
                  <a:rPr lang="en-US" altLang="zh-TW" sz="1200" dirty="0" err="1">
                    <a:effectLst/>
                  </a:rPr>
                  <a:t>mit</a:t>
                </a:r>
                <a:r>
                  <a:rPr lang="en-US" altLang="zh-TW" sz="1200" dirty="0">
                    <a:effectLst/>
                  </a:rPr>
                  <a:t>-states</a:t>
                </a:r>
                <a:r>
                  <a:rPr lang="zh-TW" altLang="en-US" sz="1200" dirty="0">
                    <a:effectLst/>
                  </a:rPr>
                  <a:t>資料集上類似。</a:t>
                </a:r>
                <a:endParaRPr lang="en-US" altLang="zh-TW" sz="1200"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sz="1200" dirty="0">
                    <a:effectLst/>
                  </a:rPr>
                  <a:t>SPE</a:t>
                </a:r>
                <a:r>
                  <a:rPr lang="zh-TW" altLang="en-US" sz="1200" dirty="0">
                    <a:effectLst/>
                  </a:rPr>
                  <a:t>和</a:t>
                </a:r>
                <a:r>
                  <a:rPr lang="en-US" altLang="zh-TW" sz="1200" dirty="0">
                    <a:effectLst/>
                  </a:rPr>
                  <a:t>HMOE-SOE</a:t>
                </a:r>
                <a:r>
                  <a:rPr lang="zh-TW" altLang="en-US" sz="1200" dirty="0">
                    <a:effectLst/>
                  </a:rPr>
                  <a:t>的性能優於其他的傳統集成學習方法，不一樣的點則是，</a:t>
                </a:r>
                <a:r>
                  <a:rPr lang="en-US" altLang="zh-TW" sz="1200" dirty="0">
                    <a:effectLst/>
                  </a:rPr>
                  <a:t>HMOE-SOE</a:t>
                </a:r>
                <a:r>
                  <a:rPr lang="zh-TW" altLang="en-US" sz="1200" dirty="0">
                    <a:effectLst/>
                  </a:rPr>
                  <a:t>在</a:t>
                </a:r>
                <a:r>
                  <a:rPr lang="en-US" altLang="zh-TW" sz="1200" dirty="0">
                    <a:effectLst/>
                  </a:rPr>
                  <a:t>expert12</a:t>
                </a:r>
                <a:r>
                  <a:rPr lang="zh-TW" altLang="en-US" sz="1200" dirty="0">
                    <a:effectLst/>
                  </a:rPr>
                  <a:t>和</a:t>
                </a:r>
                <a:r>
                  <a:rPr lang="en-US" altLang="zh-TW" sz="1200" dirty="0">
                    <a:effectLst/>
                  </a:rPr>
                  <a:t>23</a:t>
                </a:r>
                <a:r>
                  <a:rPr lang="zh-TW" altLang="en-US" sz="1200" dirty="0">
                    <a:effectLst/>
                  </a:rPr>
                  <a:t>時有優勢，其他是</a:t>
                </a:r>
                <a:r>
                  <a:rPr lang="en-US" altLang="zh-TW" sz="1200" dirty="0">
                    <a:effectLst/>
                  </a:rPr>
                  <a:t>SPE</a:t>
                </a:r>
                <a:r>
                  <a:rPr lang="zh-TW" altLang="en-US" sz="1200" dirty="0">
                    <a:effectLst/>
                  </a:rPr>
                  <a:t>性能較好。</a:t>
                </a:r>
                <a:endParaRPr lang="en-US" altLang="zh-TW" sz="1200" dirty="0">
                  <a:effectLst/>
                </a:endParaRPr>
              </a:p>
              <a:p>
                <a:pPr algn="l"/>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18344377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algn="l"/>
                <a:r>
                  <a:rPr lang="zh-TW" altLang="en-US" dirty="0"/>
                  <a:t>使用準確度做為評估標準時，在</a:t>
                </a:r>
                <a:r>
                  <a:rPr lang="en-US" altLang="zh-TW" dirty="0"/>
                  <a:t>MIT-States</a:t>
                </a:r>
                <a:r>
                  <a:rPr lang="zh-TW" altLang="en-US" dirty="0"/>
                  <a:t>的狀況是，</a:t>
                </a:r>
                <a:r>
                  <a:rPr lang="en-US" altLang="zh-TW" dirty="0"/>
                  <a:t>SPE</a:t>
                </a:r>
                <a:r>
                  <a:rPr lang="zh-TW" altLang="en-US" dirty="0"/>
                  <a:t>和</a:t>
                </a:r>
                <a:r>
                  <a:rPr lang="en-US" altLang="zh-TW" sz="1200" dirty="0">
                    <a:effectLst/>
                  </a:rPr>
                  <a:t>HMOE-SOE</a:t>
                </a:r>
                <a:r>
                  <a:rPr lang="zh-TW" altLang="en-US" dirty="0"/>
                  <a:t>的性能一樣優於其他方法，並且在這個設置下</a:t>
                </a:r>
                <a:r>
                  <a:rPr lang="en-US" altLang="zh-TW" dirty="0"/>
                  <a:t>SPE</a:t>
                </a:r>
                <a:r>
                  <a:rPr lang="zh-TW" altLang="en-US" dirty="0"/>
                  <a:t>優於</a:t>
                </a:r>
                <a:r>
                  <a:rPr lang="en-US" altLang="zh-TW" dirty="0"/>
                  <a:t>HMOE-SOE</a:t>
                </a:r>
                <a:r>
                  <a:rPr lang="zh-TW" altLang="en-US" dirty="0"/>
                  <a:t>。</a:t>
                </a: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34019065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使用</a:t>
                </a:r>
                <a:r>
                  <a:rPr lang="en-US" altLang="zh-TW" sz="1200" dirty="0">
                    <a:effectLst/>
                  </a:rPr>
                  <a:t>F1 score</a:t>
                </a:r>
                <a:r>
                  <a:rPr lang="zh-TW" altLang="en-US" dirty="0"/>
                  <a:t>做為評估標準時，在</a:t>
                </a:r>
                <a:r>
                  <a:rPr lang="en-US" altLang="zh-TW" dirty="0"/>
                  <a:t>MIT-States</a:t>
                </a:r>
                <a:r>
                  <a:rPr lang="zh-TW" altLang="en-US" dirty="0"/>
                  <a:t>的狀況是，和準確度幾乎一致，</a:t>
                </a:r>
                <a:r>
                  <a:rPr lang="en-US" altLang="zh-TW" dirty="0"/>
                  <a:t>SPE</a:t>
                </a:r>
                <a:r>
                  <a:rPr lang="zh-TW" altLang="en-US" dirty="0"/>
                  <a:t>是最好的方法。</a:t>
                </a:r>
                <a:endParaRPr lang="en-US" altLang="zh-TW" dirty="0"/>
              </a:p>
              <a:p>
                <a:pPr algn="l"/>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676106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algn="l"/>
                <a:r>
                  <a:rPr lang="zh-TW" altLang="en-US" dirty="0"/>
                  <a:t>最後是實驗結果。</a:t>
                </a:r>
                <a:br>
                  <a:rPr lang="en-US" altLang="zh-TW" dirty="0"/>
                </a:br>
                <a:r>
                  <a:rPr lang="zh-TW" altLang="en-US" dirty="0"/>
                  <a:t>基於這些實驗結果，可以看出，</a:t>
                </a:r>
                <a:r>
                  <a:rPr lang="en-US" altLang="zh-TW" dirty="0"/>
                  <a:t>SPE </a:t>
                </a:r>
                <a:r>
                  <a:rPr lang="zh-TW" altLang="en-US" dirty="0"/>
                  <a:t>在效能方面普遍優於其他方法，而 </a:t>
                </a:r>
                <a:r>
                  <a:rPr lang="en-US" altLang="zh-TW" dirty="0"/>
                  <a:t>HMOE-SOE </a:t>
                </a:r>
                <a:r>
                  <a:rPr lang="zh-TW" altLang="en-US" dirty="0"/>
                  <a:t>在 </a:t>
                </a:r>
                <a:r>
                  <a:rPr lang="en-US" altLang="zh-TW" dirty="0"/>
                  <a:t>UT-Zappos </a:t>
                </a:r>
                <a:r>
                  <a:rPr lang="zh-TW" altLang="en-US" dirty="0"/>
                  <a:t>資料集中比專家 </a:t>
                </a:r>
                <a:r>
                  <a:rPr lang="en-US" altLang="zh-TW" dirty="0"/>
                  <a:t>12 </a:t>
                </a:r>
                <a:r>
                  <a:rPr lang="zh-TW" altLang="en-US" dirty="0"/>
                  <a:t>和 </a:t>
                </a:r>
                <a:r>
                  <a:rPr lang="en-US" altLang="zh-TW" dirty="0"/>
                  <a:t>13 </a:t>
                </a:r>
                <a:r>
                  <a:rPr lang="zh-TW" altLang="en-US" dirty="0"/>
                  <a:t>具有優勢。</a:t>
                </a: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2916920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再來進入第三個實驗</a:t>
            </a:r>
            <a:r>
              <a:rPr lang="en-US" altLang="zh-TW" dirty="0"/>
              <a:t>-SPE</a:t>
            </a:r>
            <a:r>
              <a:rPr lang="zh-TW" altLang="en-US" dirty="0"/>
              <a:t>性能分析</a:t>
            </a:r>
            <a:endParaRPr lang="en-US" altLang="zh-TW" dirty="0"/>
          </a:p>
          <a:p>
            <a:pPr algn="l"/>
            <a:r>
              <a:rPr lang="zh-TW" altLang="en-US" dirty="0"/>
              <a:t>我們將透過平均</a:t>
            </a:r>
            <a:r>
              <a:rPr lang="en-US" altLang="zh-TW" dirty="0"/>
              <a:t>error rate</a:t>
            </a:r>
            <a:r>
              <a:rPr lang="zh-TW" altLang="en-US" dirty="0"/>
              <a:t>變異來研究</a:t>
            </a:r>
            <a:r>
              <a:rPr lang="en-US" altLang="zh-TW" dirty="0"/>
              <a:t>SPE</a:t>
            </a:r>
            <a:r>
              <a:rPr lang="zh-TW" altLang="en-US" dirty="0"/>
              <a:t>的優勢，觀察</a:t>
            </a:r>
            <a:r>
              <a:rPr lang="en-US" altLang="zh-TW" dirty="0"/>
              <a:t>SPE</a:t>
            </a:r>
            <a:r>
              <a:rPr lang="zh-TW" altLang="en-US" dirty="0"/>
              <a:t>在什麼情況下表現得更好。</a:t>
            </a:r>
            <a:endParaRPr lang="en-US" altLang="zh-TW" dirty="0"/>
          </a:p>
        </p:txBody>
      </p:sp>
    </p:spTree>
    <p:extLst>
      <p:ext uri="{BB962C8B-B14F-4D97-AF65-F5344CB8AC3E}">
        <p14:creationId xmlns:p14="http://schemas.microsoft.com/office/powerpoint/2010/main" val="396682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343541"/>
                </a:solidFill>
                <a:effectLst/>
                <a:latin typeface="Söhne"/>
              </a:rPr>
              <a:t>在先前的研究中，我們發現</a:t>
            </a:r>
            <a:r>
              <a:rPr lang="en-US" altLang="zh-TW" b="0" i="0" dirty="0">
                <a:solidFill>
                  <a:srgbClr val="343541"/>
                </a:solidFill>
                <a:effectLst/>
                <a:latin typeface="Söhne"/>
              </a:rPr>
              <a:t>SPE</a:t>
            </a:r>
            <a:r>
              <a:rPr lang="zh-TW" altLang="en-US" b="0" i="0" dirty="0">
                <a:solidFill>
                  <a:srgbClr val="343541"/>
                </a:solidFill>
                <a:effectLst/>
                <a:latin typeface="Söhne"/>
              </a:rPr>
              <a:t>的預測正確樣本的平均</a:t>
            </a:r>
            <a:r>
              <a:rPr lang="en-US" altLang="zh-TW" b="0" i="0" dirty="0">
                <a:solidFill>
                  <a:srgbClr val="343541"/>
                </a:solidFill>
                <a:effectLst/>
                <a:latin typeface="Söhne"/>
              </a:rPr>
              <a:t>error rate</a:t>
            </a:r>
            <a:r>
              <a:rPr lang="zh-TW" altLang="en-US" b="0" i="0" dirty="0">
                <a:solidFill>
                  <a:srgbClr val="343541"/>
                </a:solidFill>
                <a:effectLst/>
                <a:latin typeface="Söhne"/>
              </a:rPr>
              <a:t> </a:t>
            </a:r>
            <a:r>
              <a:rPr lang="en-US" altLang="zh-TW" b="0" i="0" dirty="0">
                <a:solidFill>
                  <a:srgbClr val="343541"/>
                </a:solidFill>
                <a:effectLst/>
                <a:latin typeface="Söhne"/>
              </a:rPr>
              <a:t>Variance</a:t>
            </a:r>
            <a:r>
              <a:rPr lang="zh-TW" altLang="en-US" b="0" i="0" dirty="0">
                <a:solidFill>
                  <a:srgbClr val="343541"/>
                </a:solidFill>
                <a:effectLst/>
                <a:latin typeface="Söhne"/>
              </a:rPr>
              <a:t>通常來說會比較高，這代表著預測</a:t>
            </a:r>
            <a:r>
              <a:rPr lang="en-US" altLang="zh-TW" b="0" i="0" dirty="0">
                <a:solidFill>
                  <a:srgbClr val="343541"/>
                </a:solidFill>
                <a:effectLst/>
                <a:latin typeface="Söhne"/>
              </a:rPr>
              <a:t>error rate</a:t>
            </a:r>
            <a:r>
              <a:rPr lang="zh-TW" altLang="en-US" b="0" i="0" dirty="0">
                <a:solidFill>
                  <a:srgbClr val="343541"/>
                </a:solidFill>
                <a:effectLst/>
                <a:latin typeface="Söhne"/>
              </a:rPr>
              <a:t>上下波動高時，我們的</a:t>
            </a:r>
            <a:r>
              <a:rPr lang="en-US" altLang="zh-TW" b="0" i="0" dirty="0">
                <a:solidFill>
                  <a:srgbClr val="343541"/>
                </a:solidFill>
                <a:effectLst/>
                <a:latin typeface="Söhne"/>
              </a:rPr>
              <a:t>SPE</a:t>
            </a:r>
            <a:r>
              <a:rPr lang="zh-TW" altLang="en-US" b="0" i="0" dirty="0">
                <a:solidFill>
                  <a:srgbClr val="343541"/>
                </a:solidFill>
                <a:effectLst/>
                <a:latin typeface="Söhne"/>
              </a:rPr>
              <a:t>方法可以較好的去預測出正確的結果。</a:t>
            </a:r>
            <a:endParaRPr lang="en-US" altLang="zh-TW" b="0" i="0" dirty="0">
              <a:solidFill>
                <a:srgbClr val="343541"/>
              </a:solidFill>
              <a:effectLst/>
              <a:latin typeface="Söhne"/>
            </a:endParaRPr>
          </a:p>
          <a:p>
            <a:pPr algn="l"/>
            <a:endParaRPr lang="en-US" altLang="zh-TW" b="0" i="0" dirty="0">
              <a:solidFill>
                <a:srgbClr val="343541"/>
              </a:solidFill>
              <a:effectLst/>
              <a:latin typeface="Söhne"/>
            </a:endParaRPr>
          </a:p>
          <a:p>
            <a:pPr algn="l"/>
            <a:r>
              <a:rPr lang="zh-TW" altLang="en-US" b="0" i="0" dirty="0">
                <a:solidFill>
                  <a:srgbClr val="343541"/>
                </a:solidFill>
                <a:effectLst/>
                <a:latin typeface="Söhne"/>
              </a:rPr>
              <a:t>如圖所示 可以發現當</a:t>
            </a:r>
            <a:r>
              <a:rPr lang="en-US" altLang="zh-TW" b="0" i="0" dirty="0">
                <a:solidFill>
                  <a:srgbClr val="343541"/>
                </a:solidFill>
                <a:effectLst/>
                <a:latin typeface="Söhne"/>
              </a:rPr>
              <a:t>error rate</a:t>
            </a:r>
            <a:r>
              <a:rPr lang="zh-TW" altLang="en-US" b="0" i="0" dirty="0">
                <a:solidFill>
                  <a:srgbClr val="343541"/>
                </a:solidFill>
                <a:effectLst/>
                <a:latin typeface="Söhne"/>
              </a:rPr>
              <a:t>上下差異較大時，</a:t>
            </a:r>
            <a:r>
              <a:rPr lang="en-US" altLang="zh-TW" b="0" i="0" dirty="0">
                <a:solidFill>
                  <a:srgbClr val="343541"/>
                </a:solidFill>
                <a:effectLst/>
                <a:latin typeface="Söhne"/>
              </a:rPr>
              <a:t>SPE</a:t>
            </a:r>
            <a:r>
              <a:rPr lang="zh-TW" altLang="en-US" b="0" i="0" dirty="0">
                <a:solidFill>
                  <a:srgbClr val="343541"/>
                </a:solidFill>
                <a:effectLst/>
                <a:latin typeface="Söhne"/>
              </a:rPr>
              <a:t>給出的答案可信度會比較高</a:t>
            </a:r>
            <a:endParaRPr lang="en-US" altLang="zh-TW" dirty="0"/>
          </a:p>
        </p:txBody>
      </p:sp>
    </p:spTree>
    <p:extLst>
      <p:ext uri="{BB962C8B-B14F-4D97-AF65-F5344CB8AC3E}">
        <p14:creationId xmlns:p14="http://schemas.microsoft.com/office/powerpoint/2010/main" val="28341504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這一頁則是顯示</a:t>
            </a:r>
            <a:r>
              <a:rPr lang="en-US" altLang="zh-TW" dirty="0"/>
              <a:t>SPE</a:t>
            </a:r>
            <a:r>
              <a:rPr lang="zh-TW" altLang="en-US" dirty="0"/>
              <a:t>預測錯誤時，</a:t>
            </a:r>
            <a:r>
              <a:rPr lang="en-US" altLang="zh-TW" dirty="0"/>
              <a:t>error rate</a:t>
            </a:r>
            <a:r>
              <a:rPr lang="zh-TW" altLang="en-US" dirty="0"/>
              <a:t>差據通常較小。</a:t>
            </a:r>
            <a:endParaRPr lang="en-US" altLang="zh-TW" dirty="0"/>
          </a:p>
        </p:txBody>
      </p:sp>
    </p:spTree>
    <p:extLst>
      <p:ext uri="{BB962C8B-B14F-4D97-AF65-F5344CB8AC3E}">
        <p14:creationId xmlns:p14="http://schemas.microsoft.com/office/powerpoint/2010/main" val="37941291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i="0" dirty="0">
                <a:solidFill>
                  <a:srgbClr val="343541"/>
                </a:solidFill>
                <a:effectLst/>
                <a:latin typeface="Söhne"/>
              </a:rPr>
              <a:t>之前的假設是在</a:t>
            </a:r>
            <a:r>
              <a:rPr lang="en-US" altLang="zh-TW" sz="1200" dirty="0"/>
              <a:t>variance</a:t>
            </a:r>
            <a:r>
              <a:rPr lang="zh-TW" altLang="en-US" sz="1200" dirty="0"/>
              <a:t>比較大的時候能夠展現出</a:t>
            </a:r>
            <a:r>
              <a:rPr lang="en-US" altLang="zh-TW" sz="1200" dirty="0">
                <a:effectLst/>
              </a:rPr>
              <a:t>SPE</a:t>
            </a:r>
            <a:r>
              <a:rPr lang="zh-TW" altLang="en-US" sz="1200" dirty="0"/>
              <a:t>的優勢，原因是因為在</a:t>
            </a:r>
            <a:r>
              <a:rPr lang="en-US" altLang="zh-TW" sz="1200" dirty="0"/>
              <a:t>variance</a:t>
            </a:r>
            <a:r>
              <a:rPr lang="zh-TW" altLang="en-US" sz="1200" dirty="0"/>
              <a:t>較低的情況下， </a:t>
            </a:r>
            <a:r>
              <a:rPr lang="en-US" altLang="zh-TW" sz="1200" dirty="0"/>
              <a:t>SPE</a:t>
            </a:r>
            <a:r>
              <a:rPr lang="zh-TW" altLang="en-US" sz="1200" dirty="0"/>
              <a:t>沒有辦法挑選出最好的預測，這邊將會驗證這個假設。</a:t>
            </a:r>
            <a:endParaRPr lang="en-US" altLang="zh-TW" sz="12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43541"/>
                </a:solidFill>
                <a:effectLst/>
                <a:latin typeface="Söhne"/>
              </a:rPr>
              <a:t>我們計算了</a:t>
            </a:r>
            <a:r>
              <a:rPr lang="en-US" altLang="zh-TW" sz="1200" dirty="0"/>
              <a:t>Variance of average error rate of SPE</a:t>
            </a:r>
            <a:r>
              <a:rPr lang="zh-TW" altLang="en-US" sz="1200" dirty="0"/>
              <a:t>在正確預測樣本和錯誤預測樣本的數據，可以發現和我們的想法一致，</a:t>
            </a:r>
            <a:r>
              <a:rPr lang="zh-TW" altLang="en-US" b="0" i="0" dirty="0">
                <a:solidFill>
                  <a:srgbClr val="343541"/>
                </a:solidFill>
                <a:effectLst/>
                <a:latin typeface="Söhne"/>
              </a:rPr>
              <a:t>預測</a:t>
            </a:r>
            <a:r>
              <a:rPr lang="en-US" altLang="zh-TW" b="0" i="0" dirty="0">
                <a:solidFill>
                  <a:srgbClr val="343541"/>
                </a:solidFill>
                <a:effectLst/>
                <a:latin typeface="Söhne"/>
              </a:rPr>
              <a:t>error rate</a:t>
            </a:r>
            <a:r>
              <a:rPr lang="zh-TW" altLang="en-US" b="0" i="0" dirty="0">
                <a:solidFill>
                  <a:srgbClr val="343541"/>
                </a:solidFill>
                <a:effectLst/>
                <a:latin typeface="Söhne"/>
              </a:rPr>
              <a:t>上下波動高時，我們的</a:t>
            </a:r>
            <a:r>
              <a:rPr lang="en-US" altLang="zh-TW" b="0" i="0" dirty="0">
                <a:solidFill>
                  <a:srgbClr val="343541"/>
                </a:solidFill>
                <a:effectLst/>
                <a:latin typeface="Söhne"/>
              </a:rPr>
              <a:t>SPE</a:t>
            </a:r>
            <a:r>
              <a:rPr lang="zh-TW" altLang="en-US" b="0" i="0" dirty="0">
                <a:solidFill>
                  <a:srgbClr val="343541"/>
                </a:solidFill>
                <a:effectLst/>
                <a:latin typeface="Söhne"/>
              </a:rPr>
              <a:t>方法可以較好的去預測出正確的結果。</a:t>
            </a:r>
            <a:endParaRPr lang="en-US" altLang="zh-TW" b="0" i="0" dirty="0">
              <a:solidFill>
                <a:srgbClr val="343541"/>
              </a:solidFill>
              <a:effectLst/>
              <a:latin typeface="Söhne"/>
            </a:endParaRPr>
          </a:p>
          <a:p>
            <a:pPr algn="l"/>
            <a:endParaRPr lang="en-US" altLang="zh-TW" dirty="0"/>
          </a:p>
        </p:txBody>
      </p:sp>
    </p:spTree>
    <p:extLst>
      <p:ext uri="{BB962C8B-B14F-4D97-AF65-F5344CB8AC3E}">
        <p14:creationId xmlns:p14="http://schemas.microsoft.com/office/powerpoint/2010/main" val="19829840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這邊是我設計的第一個消融實驗，我們將</a:t>
                </a:r>
                <a:r>
                  <a:rPr lang="en-US" altLang="zh-TW" dirty="0"/>
                  <a:t>SPE</a:t>
                </a:r>
                <a:r>
                  <a:rPr lang="zh-TW" altLang="en-US" dirty="0"/>
                  <a:t>的演算法進行改進，和原本的</a:t>
                </a:r>
                <a:r>
                  <a:rPr lang="en-US" altLang="zh-TW" dirty="0"/>
                  <a:t>SPE</a:t>
                </a:r>
                <a:r>
                  <a:rPr lang="zh-TW" altLang="en-US" dirty="0"/>
                  <a:t>相比，我們將最後集成機率的方法都改成</a:t>
                </a:r>
                <a:r>
                  <a:rPr lang="en-US" altLang="zh-TW" dirty="0"/>
                  <a:t>POE</a:t>
                </a:r>
                <a:r>
                  <a:rPr lang="zh-TW" altLang="en-US" dirty="0"/>
                  <a:t>，</a:t>
                </a:r>
                <a:endParaRPr lang="en-US" altLang="zh-TW" dirty="0"/>
              </a:p>
              <a:p>
                <a:r>
                  <a:rPr lang="zh-TW" altLang="en-US" dirty="0"/>
                  <a:t>如最下面這個數學算式所示，最後這個算法輸出機率</a:t>
                </a:r>
                <a14:m>
                  <m:oMath xmlns:m="http://schemas.openxmlformats.org/officeDocument/2006/math">
                    <m:r>
                      <a:rPr lang="en-US" altLang="zh-TW" b="1" i="1" smtClean="0">
                        <a:solidFill>
                          <a:schemeClr val="tx1"/>
                        </a:solidFill>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𝑆𝑃𝐸</m:t>
                        </m:r>
                        <m:r>
                          <a:rPr lang="en-US" altLang="zh-TW" i="1">
                            <a:solidFill>
                              <a:schemeClr val="tx1"/>
                            </a:solidFill>
                            <a:latin typeface="Cambria Math" panose="02040503050406030204" pitchFamily="18" charset="0"/>
                          </a:rPr>
                          <m:t>−</m:t>
                        </m:r>
                        <m:r>
                          <m:rPr>
                            <m:sty m:val="p"/>
                          </m:rPr>
                          <a:rPr lang="en-US" altLang="zh-TW" i="1">
                            <a:solidFill>
                              <a:schemeClr val="tx1"/>
                            </a:solidFill>
                            <a:latin typeface="Cambria Math" panose="02040503050406030204" pitchFamily="18" charset="0"/>
                          </a:rPr>
                          <m:t>POE</m:t>
                        </m:r>
                      </m:sup>
                    </m:sSubSup>
                    <m:r>
                      <a:rPr lang="en-US" altLang="zh-TW" b="1" i="1">
                        <a:solidFill>
                          <a:schemeClr val="tx1"/>
                        </a:solidFill>
                        <a:latin typeface="Cambria Math" panose="02040503050406030204" pitchFamily="18" charset="0"/>
                      </a:rPr>
                      <m:t>}</m:t>
                    </m:r>
                  </m:oMath>
                </a14:m>
                <a:r>
                  <a:rPr lang="en-US" altLang="zh-TW" dirty="0">
                    <a:latin typeface="Cambria" panose="02040503050406030204" pitchFamily="18" charset="0"/>
                    <a:ea typeface="Cambria" panose="02040503050406030204" pitchFamily="18" charset="0"/>
                  </a:rPr>
                  <a:t> </a:t>
                </a:r>
                <a:r>
                  <a:rPr lang="zh-TW" altLang="en-US" dirty="0">
                    <a:latin typeface="Cambria" panose="02040503050406030204" pitchFamily="18" charset="0"/>
                    <a:ea typeface="Cambria" panose="02040503050406030204" pitchFamily="18" charset="0"/>
                  </a:rPr>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a:t>這邊是我設計的第一個消融實驗，和原本的</a:t>
                </a:r>
                <a:r>
                  <a:rPr lang="en-US" altLang="zh-TW" dirty="0"/>
                  <a:t>SPE</a:t>
                </a:r>
                <a:r>
                  <a:rPr lang="zh-TW" altLang="en-US" dirty="0"/>
                  <a:t>相比，我們將最後集成機率的方法都改成</a:t>
                </a:r>
                <a:r>
                  <a:rPr lang="en-US" altLang="zh-TW" dirty="0"/>
                  <a:t>POE</a:t>
                </a:r>
                <a:r>
                  <a:rPr lang="zh-TW" altLang="en-US" dirty="0"/>
                  <a:t>，最後這個算法輸出機率</a:t>
                </a:r>
                <a:r>
                  <a:rPr lang="en-US" altLang="zh-TW" b="1" i="0">
                    <a:solidFill>
                      <a:schemeClr val="tx1"/>
                    </a:solidFill>
                    <a:latin typeface="Cambria Math" panose="02040503050406030204" pitchFamily="18" charset="0"/>
                  </a:rPr>
                  <a:t>{𝒑 ̃_</a:t>
                </a:r>
                <a:r>
                  <a:rPr lang="en-US" altLang="zh-TW" i="0">
                    <a:solidFill>
                      <a:schemeClr val="tx1"/>
                    </a:solidFill>
                    <a:latin typeface="Cambria Math" panose="02040503050406030204" pitchFamily="18" charset="0"/>
                  </a:rPr>
                  <a:t>𝑎𝑡𝑡𝑟^</a:t>
                </a:r>
                <a:r>
                  <a:rPr lang="en-US" altLang="zh-TW" b="1" i="0">
                    <a:solidFill>
                      <a:schemeClr val="tx1"/>
                    </a:solidFill>
                    <a:latin typeface="Cambria Math" panose="02040503050406030204" pitchFamily="18" charset="0"/>
                  </a:rPr>
                  <a:t>(</a:t>
                </a:r>
                <a:r>
                  <a:rPr lang="en-US" altLang="zh-TW" i="0">
                    <a:solidFill>
                      <a:schemeClr val="tx1"/>
                    </a:solidFill>
                    <a:latin typeface="Cambria Math" panose="02040503050406030204" pitchFamily="18" charset="0"/>
                  </a:rPr>
                  <a:t>𝑆𝑃𝐸−POE</a:t>
                </a:r>
                <a:r>
                  <a:rPr lang="en-US" altLang="zh-TW" b="1" i="0">
                    <a:solidFill>
                      <a:schemeClr val="tx1"/>
                    </a:solidFill>
                    <a:latin typeface="Cambria Math" panose="02040503050406030204" pitchFamily="18" charset="0"/>
                  </a:rPr>
                  <a:t>)}</a:t>
                </a:r>
                <a:r>
                  <a:rPr lang="en-US" altLang="zh-TW" dirty="0">
                    <a:latin typeface="Cambria" panose="02040503050406030204" pitchFamily="18" charset="0"/>
                    <a:ea typeface="Cambria" panose="02040503050406030204" pitchFamily="18" charset="0"/>
                  </a:rPr>
                  <a:t> </a:t>
                </a:r>
                <a:r>
                  <a:rPr lang="zh-TW" altLang="en-US" dirty="0">
                    <a:latin typeface="Cambria" panose="02040503050406030204" pitchFamily="18" charset="0"/>
                    <a:ea typeface="Cambria" panose="02040503050406030204" pitchFamily="18" charset="0"/>
                  </a:rPr>
                  <a:t>。</a:t>
                </a:r>
                <a:endParaRPr lang="zh-TW" altLang="en-US" dirty="0"/>
              </a:p>
            </p:txBody>
          </p:sp>
        </mc:Fallback>
      </mc:AlternateContent>
    </p:spTree>
    <p:extLst>
      <p:ext uri="{BB962C8B-B14F-4D97-AF65-F5344CB8AC3E}">
        <p14:creationId xmlns:p14="http://schemas.microsoft.com/office/powerpoint/2010/main" val="36000347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這一頁是</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透過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POE </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實施進行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Outlier Estimation</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的實驗結果</a:t>
                </a:r>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r>
                  <a:rPr lang="zh-TW" altLang="en-US" dirty="0"/>
                  <a:t>分析實驗數據後，在使用了</a:t>
                </a:r>
                <a:r>
                  <a:rPr lang="en-US" altLang="zh-TW" dirty="0"/>
                  <a:t>2</a:t>
                </a:r>
                <a:r>
                  <a:rPr lang="zh-TW" altLang="en-US" dirty="0"/>
                  <a:t>個評估標準下我們觀察到與原始</a:t>
                </a:r>
                <a:r>
                  <a:rPr lang="en-US" altLang="zh-TW" dirty="0"/>
                  <a:t>SPE</a:t>
                </a:r>
                <a:r>
                  <a:rPr lang="zh-TW" altLang="en-US" dirty="0"/>
                  <a:t>相比，，</a:t>
                </a:r>
                <a:r>
                  <a:rPr lang="en-US" altLang="zh-TW" dirty="0"/>
                  <a:t>SPE-POE</a:t>
                </a:r>
                <a:r>
                  <a:rPr lang="zh-TW" altLang="en-US" dirty="0"/>
                  <a:t>的效能略有下降。 這項發現表明，在 </a:t>
                </a:r>
                <a:r>
                  <a:rPr lang="en-US" altLang="zh-TW" dirty="0"/>
                  <a:t>SPE </a:t>
                </a:r>
                <a:r>
                  <a:rPr lang="zh-TW" altLang="en-US" dirty="0"/>
                  <a:t>中使用 </a:t>
                </a:r>
                <a:r>
                  <a:rPr lang="en-US" altLang="zh-TW" dirty="0"/>
                  <a:t>SOE </a:t>
                </a:r>
                <a:r>
                  <a:rPr lang="zh-TW" altLang="en-US" dirty="0"/>
                  <a:t>的有效性優於 </a:t>
                </a:r>
                <a:r>
                  <a:rPr lang="en-US" altLang="zh-TW" dirty="0"/>
                  <a:t>POE</a:t>
                </a:r>
                <a:r>
                  <a:rPr lang="zh-TW" altLang="en-US" dirty="0"/>
                  <a:t>。</a:t>
                </a:r>
              </a:p>
            </p:txBody>
          </p:sp>
        </mc:Choice>
        <mc:Fallback xmlns="">
          <p:sp>
            <p:nvSpPr>
              <p:cNvPr id="3" name="備忘稿版面配置區 2"/>
              <p:cNvSpPr>
                <a:spLocks noGrp="1"/>
              </p:cNvSpPr>
              <p:nvPr>
                <p:ph type="body" idx="1"/>
              </p:nvPr>
            </p:nvSpPr>
            <p:spPr/>
            <p:txBody>
              <a:bodyPr/>
              <a:lstStyle/>
              <a:p>
                <a:r>
                  <a:rPr lang="zh-TW" altLang="en-US" dirty="0"/>
                  <a:t>大</a:t>
                </a:r>
                <a:r>
                  <a:rPr lang="en-US" altLang="zh-TW" dirty="0"/>
                  <a:t>C</a:t>
                </a:r>
                <a:r>
                  <a:rPr lang="zh-TW" altLang="en-US" dirty="0"/>
                  <a:t>代表屬性的數量，</a:t>
                </a:r>
                <a:r>
                  <a:rPr lang="en-US" altLang="zh-TW" dirty="0"/>
                  <a:t>M</a:t>
                </a:r>
                <a:r>
                  <a:rPr lang="zh-TW" altLang="en-US" dirty="0"/>
                  <a:t>代表不確定區間的數量 </a:t>
                </a:r>
                <a:r>
                  <a:rPr lang="en-US" altLang="zh-TW" dirty="0"/>
                  <a:t>,Bm</a:t>
                </a:r>
                <a:r>
                  <a:rPr lang="zh-TW" altLang="en-US" dirty="0"/>
                  <a:t>代表區間內的樣本數量，使用文字說明</a:t>
                </a:r>
                <a:br>
                  <a:rPr lang="en-US" altLang="zh-TW" dirty="0"/>
                </a:br>
                <a:r>
                  <a:rPr lang="zh-TW" altLang="en-US" dirty="0"/>
                  <a:t>定義</a:t>
                </a:r>
                <a:r>
                  <a:rPr lang="en-US" altLang="zh-TW" i="0">
                    <a:latin typeface="Cambria Math" panose="02040503050406030204" pitchFamily="18" charset="0"/>
                  </a:rPr>
                  <a:t>𝑏𝑖𝑛_𝑢𝑛𝑐𝑒𝑟𝑡𝑎𝑖𝑛𝑡𝑦</a:t>
                </a:r>
                <a:r>
                  <a:rPr lang="en-US" altLang="zh-TW" b="0" i="0">
                    <a:latin typeface="Cambria Math" panose="02040503050406030204" pitchFamily="18" charset="0"/>
                  </a:rPr>
                  <a:t>_𝑙𝑜𝑤𝑒𝑟</a:t>
                </a:r>
                <a:endParaRPr lang="zh-TW" altLang="en-US" dirty="0"/>
              </a:p>
            </p:txBody>
          </p:sp>
        </mc:Fallback>
      </mc:AlternateContent>
    </p:spTree>
    <p:extLst>
      <p:ext uri="{BB962C8B-B14F-4D97-AF65-F5344CB8AC3E}">
        <p14:creationId xmlns:p14="http://schemas.microsoft.com/office/powerpoint/2010/main" val="360917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再來我要介紹</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Compositional zero-shot learning</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的經典資料集</a:t>
            </a:r>
            <a:endPar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這個資料及叫做</a:t>
            </a:r>
            <a:r>
              <a:rPr lang="en-US" altLang="zh-TW" sz="1200" b="0" dirty="0">
                <a:effectLst/>
              </a:rPr>
              <a:t>MIT-States</a:t>
            </a:r>
            <a:r>
              <a:rPr lang="zh-TW" altLang="en-US" sz="1200" b="0" dirty="0">
                <a:effectLst/>
              </a:rPr>
              <a:t>，他有</a:t>
            </a:r>
            <a:r>
              <a:rPr lang="en-US" altLang="zh-TW" sz="1200" b="0" dirty="0">
                <a:effectLst/>
              </a:rPr>
              <a:t>245</a:t>
            </a:r>
            <a:r>
              <a:rPr lang="zh-TW" altLang="en-US" sz="1200" b="0" dirty="0">
                <a:effectLst/>
              </a:rPr>
              <a:t>個屬性類別和</a:t>
            </a:r>
            <a:r>
              <a:rPr lang="en-US" altLang="zh-TW" sz="1200" b="0" dirty="0">
                <a:effectLst/>
              </a:rPr>
              <a:t>16</a:t>
            </a:r>
            <a:r>
              <a:rPr lang="zh-TW" altLang="en-US" sz="1200" b="0" dirty="0">
                <a:effectLst/>
              </a:rPr>
              <a:t>個物體類別，</a:t>
            </a:r>
            <a:endParaRPr lang="en-US" altLang="zh-TW" sz="1200" b="0"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a:effectLst/>
              </a:rPr>
              <a:t>屬性類別的範例是長滿青苔的，癟的，髒的</a:t>
            </a:r>
            <a:endParaRPr lang="en-US" altLang="zh-TW" sz="1200" b="0"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a:effectLst/>
              </a:rPr>
              <a:t>物體類別的範例是魚，柿子，房間</a:t>
            </a:r>
            <a:endParaRPr lang="en-US" altLang="zh-TW" sz="1200" b="0" dirty="0">
              <a:effectLst/>
            </a:endParaRPr>
          </a:p>
        </p:txBody>
      </p:sp>
    </p:spTree>
    <p:extLst>
      <p:ext uri="{BB962C8B-B14F-4D97-AF65-F5344CB8AC3E}">
        <p14:creationId xmlns:p14="http://schemas.microsoft.com/office/powerpoint/2010/main" val="6318677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這一頁是我設計的第二個消融實驗，主要內容是測試其他的</a:t>
                </a:r>
                <a:r>
                  <a:rPr lang="en-US" altLang="zh-TW" dirty="0"/>
                  <a:t>SPE</a:t>
                </a:r>
                <a:r>
                  <a:rPr lang="zh-TW" altLang="en-US" dirty="0"/>
                  <a:t>演算法，這邊我將最後的集成機率方法改成，選擇最低的</a:t>
                </a:r>
                <a:r>
                  <a:rPr lang="en-US" altLang="zh-TW" dirty="0"/>
                  <a:t>error rate</a:t>
                </a:r>
                <a:r>
                  <a:rPr lang="zh-TW" altLang="en-US" dirty="0"/>
                  <a:t>，最後這個算法輸出</a:t>
                </a:r>
                <a14:m>
                  <m:oMath xmlns:m="http://schemas.openxmlformats.org/officeDocument/2006/math">
                    <m:sSubSup>
                      <m:sSubSupPr>
                        <m:ctrlPr>
                          <a:rPr lang="en-US" altLang="zh-TW" b="1" i="1" smtClean="0">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m:t>
                        </m:r>
                        <m:r>
                          <m:rPr>
                            <m:sty m:val="p"/>
                          </m:rPr>
                          <a:rPr lang="en-US" altLang="zh-TW" i="1">
                            <a:solidFill>
                              <a:schemeClr val="tx1"/>
                            </a:solidFill>
                            <a:latin typeface="Cambria Math" panose="02040503050406030204" pitchFamily="18" charset="0"/>
                          </a:rPr>
                          <m:t>PE</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𝐿𝐸</m:t>
                        </m:r>
                      </m:sup>
                    </m:sSubSup>
                  </m:oMath>
                </a14:m>
                <a:r>
                  <a:rPr lang="zh-TW" altLang="en-US" dirty="0"/>
                  <a:t>。</a:t>
                </a:r>
                <a:endParaRPr lang="en-US" altLang="zh-TW" dirty="0"/>
              </a:p>
            </p:txBody>
          </p:sp>
        </mc:Choice>
        <mc:Fallback xmlns="">
          <p:sp>
            <p:nvSpPr>
              <p:cNvPr id="3" name="備忘稿版面配置區 2"/>
              <p:cNvSpPr>
                <a:spLocks noGrp="1"/>
              </p:cNvSpPr>
              <p:nvPr>
                <p:ph type="body" idx="1"/>
              </p:nvPr>
            </p:nvSpPr>
            <p:spPr/>
            <p:txBody>
              <a:bodyPr/>
              <a:lstStyle/>
              <a:p>
                <a:r>
                  <a:rPr lang="zh-TW" altLang="en-US" dirty="0"/>
                  <a:t>這一頁是我設計的第二個消融實驗，主要內容是測試其他的</a:t>
                </a:r>
                <a:r>
                  <a:rPr lang="en-US" altLang="zh-TW" dirty="0"/>
                  <a:t>SPE</a:t>
                </a:r>
                <a:r>
                  <a:rPr lang="zh-TW" altLang="en-US" dirty="0"/>
                  <a:t>方法，這邊我將最後的集成機率方法改成，選擇最低的</a:t>
                </a:r>
                <a:r>
                  <a:rPr lang="en-US" altLang="zh-TW" dirty="0"/>
                  <a:t>error rate</a:t>
                </a:r>
                <a:r>
                  <a:rPr lang="zh-TW" altLang="en-US" dirty="0"/>
                  <a:t>，最後這個算法輸出</a:t>
                </a:r>
                <a:r>
                  <a:rPr lang="en-US" altLang="zh-TW" b="1" i="0">
                    <a:solidFill>
                      <a:schemeClr val="tx1"/>
                    </a:solidFill>
                    <a:latin typeface="Cambria Math" panose="02040503050406030204" pitchFamily="18" charset="0"/>
                  </a:rPr>
                  <a:t>𝒑 ̃_</a:t>
                </a:r>
                <a:r>
                  <a:rPr lang="en-US" altLang="zh-TW" i="0">
                    <a:solidFill>
                      <a:schemeClr val="tx1"/>
                    </a:solidFill>
                    <a:latin typeface="Cambria Math" panose="02040503050406030204" pitchFamily="18" charset="0"/>
                  </a:rPr>
                  <a:t>𝑎𝑡𝑡𝑟^</a:t>
                </a:r>
                <a:r>
                  <a:rPr lang="en-US" altLang="zh-TW" b="1" i="0">
                    <a:solidFill>
                      <a:schemeClr val="tx1"/>
                    </a:solidFill>
                    <a:latin typeface="Cambria Math" panose="02040503050406030204" pitchFamily="18" charset="0"/>
                  </a:rPr>
                  <a:t>(</a:t>
                </a:r>
                <a:r>
                  <a:rPr lang="en-US" altLang="zh-TW" i="0">
                    <a:solidFill>
                      <a:schemeClr val="tx1"/>
                    </a:solidFill>
                    <a:latin typeface="Cambria Math" panose="02040503050406030204" pitchFamily="18" charset="0"/>
                  </a:rPr>
                  <a:t>𝑆PE</a:t>
                </a:r>
                <a:r>
                  <a:rPr lang="en-US" altLang="zh-TW" b="0" i="0">
                    <a:solidFill>
                      <a:schemeClr val="tx1"/>
                    </a:solidFill>
                    <a:latin typeface="Cambria Math" panose="02040503050406030204" pitchFamily="18" charset="0"/>
                  </a:rPr>
                  <a:t>−𝐿𝐸</a:t>
                </a:r>
                <a:r>
                  <a:rPr lang="en-US" altLang="zh-TW" b="1" i="0">
                    <a:solidFill>
                      <a:schemeClr val="tx1"/>
                    </a:solidFill>
                    <a:latin typeface="Cambria Math" panose="02040503050406030204" pitchFamily="18" charset="0"/>
                  </a:rPr>
                  <a:t>)</a:t>
                </a:r>
                <a:r>
                  <a:rPr lang="zh-TW" altLang="en-US" dirty="0"/>
                  <a:t>。</a:t>
                </a:r>
                <a:endParaRPr lang="en-US" altLang="zh-TW" dirty="0"/>
              </a:p>
            </p:txBody>
          </p:sp>
        </mc:Fallback>
      </mc:AlternateContent>
    </p:spTree>
    <p:extLst>
      <p:ext uri="{BB962C8B-B14F-4D97-AF65-F5344CB8AC3E}">
        <p14:creationId xmlns:p14="http://schemas.microsoft.com/office/powerpoint/2010/main" val="781236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這一頁顯示了</a:t>
                </a:r>
                <a:r>
                  <a:rPr lang="en-US" altLang="zh-TW" dirty="0"/>
                  <a:t>SPE-LE</a:t>
                </a:r>
                <a:r>
                  <a:rPr lang="zh-TW" altLang="en-US" dirty="0"/>
                  <a:t>的實驗結果，對比我的方法</a:t>
                </a:r>
                <a:r>
                  <a:rPr lang="en-US" altLang="zh-TW" dirty="0"/>
                  <a:t>SPE</a:t>
                </a:r>
                <a:r>
                  <a:rPr lang="zh-TW" altLang="en-US" dirty="0"/>
                  <a:t>以及</a:t>
                </a:r>
                <a:r>
                  <a:rPr lang="en-US" altLang="zh-TW" dirty="0"/>
                  <a:t>SOE</a:t>
                </a:r>
                <a:r>
                  <a:rPr lang="zh-TW" altLang="en-US" dirty="0"/>
                  <a:t>和</a:t>
                </a:r>
                <a:r>
                  <a:rPr lang="en-US" altLang="zh-TW" dirty="0"/>
                  <a:t>POE</a:t>
                </a:r>
                <a:r>
                  <a:rPr lang="zh-TW" altLang="en-US" dirty="0"/>
                  <a:t>。</a:t>
                </a:r>
                <a:endParaRPr lang="en-US" altLang="zh-TW" dirty="0"/>
              </a:p>
              <a:p>
                <a:endParaRPr lang="en-US" altLang="zh-TW" dirty="0"/>
              </a:p>
              <a:p>
                <a:r>
                  <a:rPr lang="zh-TW" altLang="en-US" dirty="0"/>
                  <a:t>與 </a:t>
                </a:r>
                <a:r>
                  <a:rPr lang="en-US" altLang="zh-TW" dirty="0"/>
                  <a:t>SPE-LE </a:t>
                </a:r>
                <a:r>
                  <a:rPr lang="zh-TW" altLang="en-US" dirty="0"/>
                  <a:t>相比，</a:t>
                </a:r>
                <a:r>
                  <a:rPr lang="en-US" altLang="zh-TW" dirty="0"/>
                  <a:t>SPE </a:t>
                </a:r>
                <a:r>
                  <a:rPr lang="zh-TW" altLang="en-US" dirty="0"/>
                  <a:t>在兩個資料集上表現出更好的整體效能。 當使用 </a:t>
                </a:r>
                <a:r>
                  <a:rPr lang="en-US" altLang="zh-TW" dirty="0"/>
                  <a:t>F1 </a:t>
                </a:r>
                <a:r>
                  <a:rPr lang="zh-TW" altLang="en-US" dirty="0"/>
                  <a:t>分數時，</a:t>
                </a:r>
                <a:r>
                  <a:rPr lang="en-US" altLang="zh-TW" dirty="0"/>
                  <a:t>SPE -LE</a:t>
                </a:r>
                <a:r>
                  <a:rPr lang="zh-TW" altLang="en-US" dirty="0"/>
                  <a:t>僅在 </a:t>
                </a:r>
                <a:r>
                  <a:rPr lang="en-US" altLang="zh-TW" dirty="0"/>
                  <a:t>UT-Zappos </a:t>
                </a:r>
                <a:r>
                  <a:rPr lang="zh-TW" altLang="en-US" dirty="0"/>
                  <a:t>資料集中具有一些優勢。</a:t>
                </a:r>
              </a:p>
            </p:txBody>
          </p:sp>
        </mc:Choice>
        <mc:Fallback xmlns="">
          <p:sp>
            <p:nvSpPr>
              <p:cNvPr id="3" name="備忘稿版面配置區 2"/>
              <p:cNvSpPr>
                <a:spLocks noGrp="1"/>
              </p:cNvSpPr>
              <p:nvPr>
                <p:ph type="body" idx="1"/>
              </p:nvPr>
            </p:nvSpPr>
            <p:spPr/>
            <p:txBody>
              <a:bodyPr/>
              <a:lstStyle/>
              <a:p>
                <a:r>
                  <a:rPr lang="zh-TW" altLang="en-US" dirty="0"/>
                  <a:t>大</a:t>
                </a:r>
                <a:r>
                  <a:rPr lang="en-US" altLang="zh-TW" dirty="0"/>
                  <a:t>C</a:t>
                </a:r>
                <a:r>
                  <a:rPr lang="zh-TW" altLang="en-US" dirty="0"/>
                  <a:t>代表屬性的數量，</a:t>
                </a:r>
                <a:r>
                  <a:rPr lang="en-US" altLang="zh-TW" dirty="0"/>
                  <a:t>M</a:t>
                </a:r>
                <a:r>
                  <a:rPr lang="zh-TW" altLang="en-US" dirty="0"/>
                  <a:t>代表不確定區間的數量 </a:t>
                </a:r>
                <a:r>
                  <a:rPr lang="en-US" altLang="zh-TW" dirty="0"/>
                  <a:t>,Bm</a:t>
                </a:r>
                <a:r>
                  <a:rPr lang="zh-TW" altLang="en-US" dirty="0"/>
                  <a:t>代表區間內的樣本數量，使用文字說明</a:t>
                </a:r>
                <a:br>
                  <a:rPr lang="en-US" altLang="zh-TW" dirty="0"/>
                </a:br>
                <a:r>
                  <a:rPr lang="zh-TW" altLang="en-US" dirty="0"/>
                  <a:t>定義</a:t>
                </a:r>
                <a:r>
                  <a:rPr lang="en-US" altLang="zh-TW" i="0">
                    <a:latin typeface="Cambria Math" panose="02040503050406030204" pitchFamily="18" charset="0"/>
                  </a:rPr>
                  <a:t>𝑏𝑖𝑛_𝑢𝑛𝑐𝑒𝑟𝑡𝑎𝑖𝑛𝑡𝑦</a:t>
                </a:r>
                <a:r>
                  <a:rPr lang="en-US" altLang="zh-TW" b="0" i="0">
                    <a:latin typeface="Cambria Math" panose="02040503050406030204" pitchFamily="18" charset="0"/>
                  </a:rPr>
                  <a:t>_𝑙𝑜𝑤𝑒𝑟</a:t>
                </a:r>
                <a:endParaRPr lang="zh-TW" altLang="en-US" dirty="0"/>
              </a:p>
            </p:txBody>
          </p:sp>
        </mc:Fallback>
      </mc:AlternateContent>
    </p:spTree>
    <p:extLst>
      <p:ext uri="{BB962C8B-B14F-4D97-AF65-F5344CB8AC3E}">
        <p14:creationId xmlns:p14="http://schemas.microsoft.com/office/powerpoint/2010/main" val="25598965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我們進入我的第三個消融實驗，這個消融實驗主要研究透過刪除所提出的 </a:t>
            </a:r>
            <a:r>
              <a:rPr lang="en-US" altLang="zh-TW" dirty="0"/>
              <a:t>SPE </a:t>
            </a:r>
            <a:r>
              <a:rPr lang="zh-TW" altLang="en-US" dirty="0"/>
              <a:t>方法來進行消融研究，以研究其對</a:t>
            </a:r>
            <a:r>
              <a:rPr lang="en-US" altLang="zh-TW" dirty="0"/>
              <a:t>HMOE</a:t>
            </a:r>
            <a:r>
              <a:rPr lang="zh-TW" altLang="en-US" dirty="0"/>
              <a:t>的準確度的影響。</a:t>
            </a:r>
            <a:endParaRPr lang="en-US" altLang="zh-TW" dirty="0"/>
          </a:p>
        </p:txBody>
      </p:sp>
    </p:spTree>
    <p:extLst>
      <p:ext uri="{BB962C8B-B14F-4D97-AF65-F5344CB8AC3E}">
        <p14:creationId xmlns:p14="http://schemas.microsoft.com/office/powerpoint/2010/main" val="10853988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a:t>這一頁顯示刪除了</a:t>
                </a:r>
                <a:r>
                  <a:rPr lang="en-US" altLang="zh-TW" dirty="0"/>
                  <a:t>SPE</a:t>
                </a:r>
                <a:r>
                  <a:rPr lang="zh-TW" altLang="en-US" dirty="0"/>
                  <a:t>方法的</a:t>
                </a:r>
                <a:r>
                  <a:rPr lang="en-US" altLang="zh-TW" dirty="0"/>
                  <a:t>HMOE</a:t>
                </a:r>
                <a:r>
                  <a:rPr lang="zh-TW" altLang="en-US" dirty="0"/>
                  <a:t>的架構圖，如上圖所示。 </a:t>
                </a:r>
                <a:endParaRPr lang="en-US" altLang="zh-TW" dirty="0"/>
              </a:p>
              <a:p>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最後會輸出</a:t>
                </a:r>
                <a:r>
                  <a:rPr lang="en-US" altLang="zh-TW" dirty="0"/>
                  <a:t>2</a:t>
                </a:r>
                <a:r>
                  <a:rPr lang="zh-TW" altLang="en-US" dirty="0"/>
                  <a:t>個機率，分別為</a:t>
                </a:r>
                <a14:m>
                  <m:oMath xmlns:m="http://schemas.openxmlformats.org/officeDocument/2006/math">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 {</m:t>
                        </m:r>
                        <m:r>
                          <a:rPr lang="en-US" altLang="zh-TW" sz="1200" b="1" i="1" smtClean="0">
                            <a:solidFill>
                              <a:schemeClr val="tx1"/>
                            </a:solidFill>
                            <a:latin typeface="Cambria Math" panose="02040503050406030204" pitchFamily="18" charset="0"/>
                          </a:rPr>
                          <m:t>𝒑</m:t>
                        </m:r>
                      </m:e>
                      <m:sub>
                        <m:r>
                          <a:rPr lang="en-US" altLang="zh-TW" sz="1200" b="0" i="1" smtClean="0">
                            <a:solidFill>
                              <a:schemeClr val="tx1"/>
                            </a:solidFill>
                            <a:latin typeface="Cambria Math" panose="02040503050406030204" pitchFamily="18" charset="0"/>
                          </a:rPr>
                          <m:t>𝑎𝑡𝑡𝑟</m:t>
                        </m:r>
                      </m:sub>
                      <m:sup>
                        <m:r>
                          <m:rPr>
                            <m:sty m:val="p"/>
                          </m:rPr>
                          <a:rPr lang="en-US" altLang="zh-TW" sz="1200" i="1">
                            <a:solidFill>
                              <a:schemeClr val="tx1"/>
                            </a:solidFill>
                            <a:latin typeface="Cambria Math" panose="02040503050406030204" pitchFamily="18" charset="0"/>
                          </a:rPr>
                          <m:t>H</m:t>
                        </m:r>
                        <m:r>
                          <m:rPr>
                            <m:sty m:val="p"/>
                          </m:rPr>
                          <a:rPr lang="en-US" altLang="zh-TW" sz="1200" i="1" smtClean="0">
                            <a:solidFill>
                              <a:schemeClr val="tx1"/>
                            </a:solidFill>
                            <a:latin typeface="Cambria Math" panose="02040503050406030204" pitchFamily="18" charset="0"/>
                          </a:rPr>
                          <m:t>M</m:t>
                        </m:r>
                        <m:r>
                          <m:rPr>
                            <m:sty m:val="p"/>
                          </m:rPr>
                          <a:rPr lang="en-US" altLang="zh-TW" sz="1200" i="1">
                            <a:solidFill>
                              <a:schemeClr val="tx1"/>
                            </a:solidFill>
                            <a:latin typeface="Cambria Math" panose="02040503050406030204" pitchFamily="18" charset="0"/>
                          </a:rPr>
                          <m:t>O</m:t>
                        </m:r>
                        <m:r>
                          <m:rPr>
                            <m:sty m:val="p"/>
                          </m:rPr>
                          <a:rPr lang="en-US" altLang="zh-TW" sz="1200" i="1" smtClean="0">
                            <a:solidFill>
                              <a:schemeClr val="tx1"/>
                            </a:solidFill>
                            <a:latin typeface="Cambria Math" panose="02040503050406030204" pitchFamily="18" charset="0"/>
                          </a:rPr>
                          <m:t>E</m:t>
                        </m:r>
                        <m:r>
                          <a:rPr lang="en-US" altLang="zh-TW" sz="1200" i="1">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𝑆𝑂𝐸</m:t>
                        </m:r>
                      </m:sup>
                    </m:sSubSup>
                    <m:r>
                      <a:rPr lang="en-US" altLang="zh-TW" sz="1200" b="1" i="1" smtClean="0">
                        <a:solidFill>
                          <a:schemeClr val="tx1"/>
                        </a:solidFill>
                        <a:latin typeface="Cambria Math" panose="02040503050406030204" pitchFamily="18" charset="0"/>
                      </a:rPr>
                      <m:t>}</m:t>
                    </m:r>
                  </m:oMath>
                </a14:m>
                <a:r>
                  <a:rPr lang="zh-TW" altLang="en-US" sz="1200" dirty="0"/>
                  <a:t>和</a:t>
                </a:r>
                <a14:m>
                  <m:oMath xmlns:m="http://schemas.openxmlformats.org/officeDocument/2006/math">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m:t>
                        </m:r>
                        <m:r>
                          <a:rPr lang="en-US" altLang="zh-TW" sz="1200" b="1" i="1" smtClean="0">
                            <a:solidFill>
                              <a:schemeClr val="tx1"/>
                            </a:solidFill>
                            <a:latin typeface="Cambria Math" panose="02040503050406030204" pitchFamily="18" charset="0"/>
                          </a:rPr>
                          <m:t>𝒑</m:t>
                        </m:r>
                      </m:e>
                      <m:sub>
                        <m:r>
                          <a:rPr lang="en-US" altLang="zh-TW" sz="1200" b="0" i="1" smtClean="0">
                            <a:solidFill>
                              <a:schemeClr val="tx1"/>
                            </a:solidFill>
                            <a:latin typeface="Cambria Math" panose="02040503050406030204" pitchFamily="18" charset="0"/>
                          </a:rPr>
                          <m:t>𝑎𝑡𝑡𝑟</m:t>
                        </m:r>
                      </m:sub>
                      <m:sup>
                        <m:r>
                          <m:rPr>
                            <m:sty m:val="p"/>
                          </m:rPr>
                          <a:rPr lang="en-US" altLang="zh-TW" sz="1200" i="1">
                            <a:solidFill>
                              <a:schemeClr val="tx1"/>
                            </a:solidFill>
                            <a:latin typeface="Cambria Math" panose="02040503050406030204" pitchFamily="18" charset="0"/>
                          </a:rPr>
                          <m:t>HMOE</m:t>
                        </m:r>
                        <m:r>
                          <a:rPr lang="en-US" altLang="zh-TW" sz="1200" i="1">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𝑃𝑂𝐸</m:t>
                        </m:r>
                      </m:sup>
                    </m:sSubSup>
                    <m:r>
                      <a:rPr lang="en-US" altLang="zh-TW" sz="1200" b="1" i="1" smtClean="0">
                        <a:solidFill>
                          <a:schemeClr val="tx1"/>
                        </a:solidFill>
                        <a:latin typeface="Cambria Math" panose="02040503050406030204" pitchFamily="18" charset="0"/>
                      </a:rPr>
                      <m:t>}</m:t>
                    </m:r>
                  </m:oMath>
                </a14:m>
                <a:r>
                  <a:rPr lang="zh-TW" altLang="en-US" sz="1200" dirty="0"/>
                  <a:t>。</a:t>
                </a:r>
                <a:endParaRPr lang="en-US" altLang="zh-TW" sz="12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sz="1200"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dirty="0"/>
                  <a:t>我們會使用這</a:t>
                </a:r>
                <a:r>
                  <a:rPr lang="en-US" altLang="zh-TW" sz="1200" dirty="0"/>
                  <a:t>2</a:t>
                </a:r>
                <a:r>
                  <a:rPr lang="zh-TW" altLang="en-US" sz="1200" dirty="0"/>
                  <a:t>個機率與沒有刪除的</a:t>
                </a:r>
                <a:r>
                  <a:rPr lang="en-US" altLang="zh-TW" sz="1200" dirty="0"/>
                  <a:t>HMOE</a:t>
                </a:r>
                <a:r>
                  <a:rPr lang="zh-TW" altLang="en-US" sz="1200" dirty="0"/>
                  <a:t>進行對比</a:t>
                </a:r>
              </a:p>
            </p:txBody>
          </p:sp>
        </mc:Choice>
        <mc:Fallback xmlns="">
          <p:sp>
            <p:nvSpPr>
              <p:cNvPr id="3" name="備忘稿版面配置區 2"/>
              <p:cNvSpPr>
                <a:spLocks noGrp="1"/>
              </p:cNvSpPr>
              <p:nvPr>
                <p:ph type="body" idx="1"/>
              </p:nvPr>
            </p:nvSpPr>
            <p:spPr/>
            <p:txBody>
              <a:bodyPr/>
              <a:lstStyle/>
              <a:p>
                <a:r>
                  <a:rPr lang="zh-TW" altLang="en-US" dirty="0"/>
                  <a:t>大</a:t>
                </a:r>
                <a:r>
                  <a:rPr lang="en-US" altLang="zh-TW" dirty="0"/>
                  <a:t>C</a:t>
                </a:r>
                <a:r>
                  <a:rPr lang="zh-TW" altLang="en-US" dirty="0"/>
                  <a:t>代表屬性的數量，</a:t>
                </a:r>
                <a:r>
                  <a:rPr lang="en-US" altLang="zh-TW" dirty="0"/>
                  <a:t>M</a:t>
                </a:r>
                <a:r>
                  <a:rPr lang="zh-TW" altLang="en-US" dirty="0"/>
                  <a:t>代表不確定區間的數量 </a:t>
                </a:r>
                <a:r>
                  <a:rPr lang="en-US" altLang="zh-TW" dirty="0"/>
                  <a:t>,Bm</a:t>
                </a:r>
                <a:r>
                  <a:rPr lang="zh-TW" altLang="en-US" dirty="0"/>
                  <a:t>代表區間內的樣本數量，使用文字說明</a:t>
                </a:r>
                <a:br>
                  <a:rPr lang="en-US" altLang="zh-TW" dirty="0"/>
                </a:br>
                <a:r>
                  <a:rPr lang="zh-TW" altLang="en-US" dirty="0"/>
                  <a:t>定義</a:t>
                </a:r>
                <a:r>
                  <a:rPr lang="en-US" altLang="zh-TW" i="0">
                    <a:latin typeface="Cambria Math" panose="02040503050406030204" pitchFamily="18" charset="0"/>
                  </a:rPr>
                  <a:t>𝑏𝑖𝑛_𝑢𝑛𝑐𝑒𝑟𝑡𝑎𝑖𝑛𝑡𝑦</a:t>
                </a:r>
                <a:r>
                  <a:rPr lang="en-US" altLang="zh-TW" b="0" i="0">
                    <a:latin typeface="Cambria Math" panose="02040503050406030204" pitchFamily="18" charset="0"/>
                  </a:rPr>
                  <a:t>_𝑙𝑜𝑤𝑒𝑟</a:t>
                </a:r>
                <a:endParaRPr lang="zh-TW" altLang="en-US" dirty="0"/>
              </a:p>
            </p:txBody>
          </p:sp>
        </mc:Fallback>
      </mc:AlternateContent>
    </p:spTree>
    <p:extLst>
      <p:ext uri="{BB962C8B-B14F-4D97-AF65-F5344CB8AC3E}">
        <p14:creationId xmlns:p14="http://schemas.microsoft.com/office/powerpoint/2010/main" val="38432975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algn="l"/>
                <a:r>
                  <a:rPr lang="zh-TW" altLang="en-US" dirty="0"/>
                  <a:t>這邊是</a:t>
                </a:r>
                <a:r>
                  <a:rPr lang="en-US" altLang="zh-TW" dirty="0"/>
                  <a:t>HMOE</a:t>
                </a:r>
                <a:r>
                  <a:rPr lang="zh-TW" altLang="en-US" dirty="0"/>
                  <a:t>消融實驗的實驗數據，可以有</a:t>
                </a:r>
                <a:r>
                  <a:rPr lang="en-US" altLang="zh-TW" dirty="0"/>
                  <a:t>SPE</a:t>
                </a:r>
                <a:r>
                  <a:rPr lang="zh-TW" altLang="en-US" dirty="0"/>
                  <a:t>的</a:t>
                </a:r>
                <a:r>
                  <a:rPr lang="en-US" altLang="zh-TW" dirty="0"/>
                  <a:t>HMOE-SOE</a:t>
                </a:r>
                <a:r>
                  <a:rPr lang="zh-TW" altLang="en-US" dirty="0"/>
                  <a:t>的性能最後，並且根據實驗數據發現刪除了</a:t>
                </a:r>
                <a:r>
                  <a:rPr lang="en-US" altLang="zh-TW" dirty="0"/>
                  <a:t>SPE</a:t>
                </a:r>
                <a:r>
                  <a:rPr lang="zh-TW" altLang="en-US" dirty="0"/>
                  <a:t>後的</a:t>
                </a:r>
                <a:r>
                  <a:rPr lang="en-US" altLang="zh-TW" dirty="0"/>
                  <a:t>HMOE</a:t>
                </a:r>
                <a:r>
                  <a:rPr lang="zh-TW" altLang="en-US" dirty="0"/>
                  <a:t>整體的性能會下降。</a:t>
                </a: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2812591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考慮到我們模型中的過度自信問題，我們可以透過 </a:t>
            </a:r>
            <a:r>
              <a:rPr lang="en-US" altLang="zh-TW" dirty="0"/>
              <a:t>SPE </a:t>
            </a:r>
            <a:r>
              <a:rPr lang="zh-TW" altLang="en-US" dirty="0"/>
              <a:t>方法利用</a:t>
            </a:r>
            <a:r>
              <a:rPr lang="en-US" altLang="zh-TW" dirty="0"/>
              <a:t>Uncertainty</a:t>
            </a:r>
            <a:r>
              <a:rPr lang="zh-TW" altLang="en-US" dirty="0"/>
              <a:t>到</a:t>
            </a:r>
            <a:r>
              <a:rPr lang="en-US" altLang="zh-TW" dirty="0"/>
              <a:t>error rate</a:t>
            </a:r>
            <a:r>
              <a:rPr lang="zh-TW" altLang="en-US" dirty="0"/>
              <a:t>查找表來確定每個專家的</a:t>
            </a:r>
            <a:r>
              <a:rPr lang="en-US" altLang="zh-TW" dirty="0"/>
              <a:t>error rate</a:t>
            </a:r>
            <a:r>
              <a:rPr lang="zh-TW" altLang="en-US" dirty="0"/>
              <a:t>。 透過選擇</a:t>
            </a:r>
            <a:r>
              <a:rPr lang="en-US" altLang="zh-TW" dirty="0"/>
              <a:t>error rate</a:t>
            </a:r>
            <a:r>
              <a:rPr lang="zh-TW" altLang="en-US" dirty="0"/>
              <a:t>最低的預測，我們可以解決模型過度自信的問題。       </a:t>
            </a:r>
            <a:endParaRPr lang="en-US" altLang="zh-TW" dirty="0"/>
          </a:p>
          <a:p>
            <a:pPr algn="l"/>
            <a:endParaRPr lang="en-US" altLang="zh-TW" dirty="0"/>
          </a:p>
          <a:p>
            <a:pPr algn="l"/>
            <a:r>
              <a:rPr lang="zh-TW" altLang="en-US" dirty="0"/>
              <a:t>我們的方法</a:t>
            </a:r>
            <a:r>
              <a:rPr lang="en-US" altLang="zh-TW" dirty="0"/>
              <a:t>SPE</a:t>
            </a:r>
            <a:r>
              <a:rPr lang="zh-TW" altLang="en-US" dirty="0"/>
              <a:t>的性能將比正常模型校準的性能更好，儘管模型過於自信而無需進行模型校準來糾正它。 最後，我們將進一步使用</a:t>
            </a:r>
            <a:r>
              <a:rPr lang="en-US" altLang="zh-TW" dirty="0"/>
              <a:t>HMOE</a:t>
            </a:r>
            <a:r>
              <a:rPr lang="zh-TW" altLang="en-US" dirty="0"/>
              <a:t>來整合這些預測。以下兩個實驗表明，與其他模型校準方法相比，</a:t>
            </a:r>
            <a:r>
              <a:rPr lang="en-US" altLang="zh-TW" dirty="0"/>
              <a:t>Uncertainty</a:t>
            </a:r>
            <a:r>
              <a:rPr lang="zh-TW" altLang="en-US" dirty="0"/>
              <a:t>誤差率映射對於模型校準是有效的。使用</a:t>
            </a:r>
            <a:r>
              <a:rPr lang="en-US" altLang="zh-TW" dirty="0"/>
              <a:t>MC</a:t>
            </a:r>
            <a:r>
              <a:rPr lang="zh-TW" altLang="en-US" dirty="0"/>
              <a:t> </a:t>
            </a:r>
            <a:r>
              <a:rPr lang="en-US" altLang="zh-TW" dirty="0"/>
              <a:t>Dropout </a:t>
            </a:r>
            <a:r>
              <a:rPr lang="zh-TW" altLang="en-US" dirty="0"/>
              <a:t>來校準模型使用溫度縮放來校準模型</a:t>
            </a:r>
            <a:endParaRPr lang="en-US" altLang="zh-TW" dirty="0"/>
          </a:p>
        </p:txBody>
      </p:sp>
    </p:spTree>
    <p:extLst>
      <p:ext uri="{BB962C8B-B14F-4D97-AF65-F5344CB8AC3E}">
        <p14:creationId xmlns:p14="http://schemas.microsoft.com/office/powerpoint/2010/main" val="269024498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b="0" dirty="0"/>
              <a:t>這邊進入我的第四個消融實驗，我們會使用</a:t>
            </a:r>
            <a:r>
              <a:rPr lang="en-US" altLang="zh-TW" b="0" dirty="0"/>
              <a:t>MC</a:t>
            </a:r>
            <a:r>
              <a:rPr lang="zh-TW" altLang="en-US" b="0" dirty="0"/>
              <a:t> </a:t>
            </a:r>
            <a:r>
              <a:rPr lang="en-US" altLang="zh-TW" sz="1200" b="0" dirty="0"/>
              <a:t>Dropout</a:t>
            </a:r>
            <a:r>
              <a:rPr lang="zh-TW" altLang="en-US" sz="1200" b="0" dirty="0"/>
              <a:t>來嘗試校準模型，並且觀察我們的方法</a:t>
            </a:r>
            <a:r>
              <a:rPr lang="en-US" altLang="zh-TW" sz="1200" b="0" dirty="0"/>
              <a:t>SPE</a:t>
            </a:r>
            <a:r>
              <a:rPr lang="zh-TW" altLang="en-US" sz="1200" b="0" dirty="0"/>
              <a:t>以及</a:t>
            </a:r>
            <a:r>
              <a:rPr lang="en-US" altLang="zh-TW" sz="1200" b="0" dirty="0"/>
              <a:t>SOE</a:t>
            </a:r>
            <a:r>
              <a:rPr lang="zh-TW" altLang="en-US" sz="1200" b="0" dirty="0"/>
              <a:t>和</a:t>
            </a:r>
            <a:r>
              <a:rPr lang="en-US" altLang="zh-TW" sz="1200" b="0" dirty="0"/>
              <a:t>POE</a:t>
            </a:r>
            <a:r>
              <a:rPr lang="zh-TW" altLang="en-US" sz="1200" b="0" dirty="0"/>
              <a:t>的性能變化。</a:t>
            </a:r>
            <a:endParaRPr lang="en-US" altLang="zh-TW" b="0" dirty="0"/>
          </a:p>
        </p:txBody>
      </p:sp>
    </p:spTree>
    <p:extLst>
      <p:ext uri="{BB962C8B-B14F-4D97-AF65-F5344CB8AC3E}">
        <p14:creationId xmlns:p14="http://schemas.microsoft.com/office/powerpoint/2010/main" val="32768007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0">
                  <a:buNone/>
                </a:pPr>
                <a:r>
                  <a:rPr lang="zh-TW" altLang="en-US" dirty="0"/>
                  <a:t>這一張投影片是</a:t>
                </a:r>
                <a:r>
                  <a:rPr lang="en-US" altLang="zh-TW" dirty="0"/>
                  <a:t>Monte Carlo Dropout</a:t>
                </a:r>
                <a:r>
                  <a:rPr lang="zh-TW" altLang="en-US" dirty="0"/>
                  <a:t>在</a:t>
                </a:r>
                <a:r>
                  <a:rPr lang="en-US" altLang="zh-TW" dirty="0"/>
                  <a:t>UT-Zappos</a:t>
                </a:r>
                <a:r>
                  <a:rPr lang="zh-TW" altLang="en-US" dirty="0"/>
                  <a:t>資料集的實驗結果，可以發現沒有使用校準的</a:t>
                </a:r>
                <a:r>
                  <a:rPr lang="en-US" altLang="zh-TW" dirty="0"/>
                  <a:t>SPE</a:t>
                </a:r>
                <a:r>
                  <a:rPr lang="zh-TW" altLang="en-US" dirty="0"/>
                  <a:t>的性能比使用了模型校準的</a:t>
                </a:r>
                <a:r>
                  <a:rPr lang="en-US" altLang="zh-TW" dirty="0"/>
                  <a:t>SPE</a:t>
                </a:r>
                <a:r>
                  <a:rPr lang="zh-TW" altLang="en-US" dirty="0"/>
                  <a:t>以及其他方法都來的好。</a:t>
                </a:r>
                <a:endParaRPr lang="en-US" altLang="zh-TW" dirty="0"/>
              </a:p>
              <a:p>
                <a:pPr marL="228600" indent="0">
                  <a:buNone/>
                </a:pPr>
                <a:endParaRPr lang="en-US" altLang="zh-TW" dirty="0"/>
              </a:p>
              <a:p>
                <a:pPr marL="228600" indent="0">
                  <a:buNone/>
                </a:pPr>
                <a:br>
                  <a:rPr lang="en-US" altLang="zh-TW" dirty="0"/>
                </a:br>
                <a:r>
                  <a:rPr lang="zh-TW" altLang="en-US" dirty="0"/>
                  <a:t>補充的</a:t>
                </a:r>
                <a:r>
                  <a:rPr lang="en-US" altLang="zh-TW" dirty="0"/>
                  <a:t>(</a:t>
                </a:r>
                <a:r>
                  <a:rPr lang="zh-TW" altLang="en-US" dirty="0"/>
                  <a:t>不用念</a:t>
                </a:r>
                <a:r>
                  <a:rPr lang="en-US" altLang="zh-TW" dirty="0"/>
                  <a:t>):</a:t>
                </a:r>
              </a:p>
              <a:p>
                <a:pPr marL="228600" indent="0">
                  <a:buNone/>
                </a:pPr>
                <a:r>
                  <a:rPr lang="zh-TW" altLang="en-US" dirty="0"/>
                  <a:t>用實驗數據說明面對</a:t>
                </a:r>
                <a:r>
                  <a:rPr lang="en-US" altLang="zh-TW" dirty="0"/>
                  <a:t>over confidence</a:t>
                </a:r>
                <a:r>
                  <a:rPr lang="zh-TW" altLang="en-US" dirty="0"/>
                  <a:t>，ＳＰＥ是比較好的方法，而不是用</a:t>
                </a:r>
                <a:r>
                  <a:rPr lang="en-US" altLang="zh-TW" dirty="0" err="1"/>
                  <a:t>temperture</a:t>
                </a:r>
                <a:r>
                  <a:rPr lang="en-US" altLang="zh-TW" dirty="0"/>
                  <a:t> adjustment </a:t>
                </a:r>
                <a:r>
                  <a:rPr lang="zh-TW" altLang="en-US" dirty="0"/>
                  <a:t>與</a:t>
                </a:r>
                <a:r>
                  <a:rPr lang="en-US" altLang="zh-TW" dirty="0"/>
                  <a:t>dropout</a:t>
                </a:r>
                <a:r>
                  <a:rPr lang="zh-TW" altLang="en-US" dirty="0"/>
                  <a:t>把ＵＣＥ弄好。</a:t>
                </a: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從這張圖的結果可以看到，</a:t>
                </a:r>
                <a:r>
                  <a:rPr lang="en-US" altLang="zh-TW" dirty="0"/>
                  <a:t>3</a:t>
                </a:r>
                <a:r>
                  <a:rPr lang="zh-TW" altLang="en-US" dirty="0"/>
                  <a:t>個專家在加入了</a:t>
                </a:r>
                <a:r>
                  <a:rPr lang="en-US" altLang="zh-TW" dirty="0"/>
                  <a:t>Dropout</a:t>
                </a:r>
                <a:r>
                  <a:rPr lang="zh-TW" altLang="en-US" dirty="0"/>
                  <a:t>之後 ，使用</a:t>
                </a:r>
                <a:r>
                  <a:rPr lang="en-US" altLang="zh-TW" dirty="0"/>
                  <a:t>SPE</a:t>
                </a:r>
                <a:r>
                  <a:rPr lang="zh-TW" altLang="en-US" dirty="0"/>
                  <a:t>的準確度都會有一定程度的下降，使用</a:t>
                </a:r>
                <a:r>
                  <a:rPr lang="en-US" altLang="zh-TW" dirty="0"/>
                  <a:t>SOE</a:t>
                </a:r>
                <a:r>
                  <a:rPr lang="zh-TW" altLang="en-US" dirty="0"/>
                  <a:t>和</a:t>
                </a:r>
                <a:r>
                  <a:rPr lang="en-US" altLang="zh-TW" dirty="0"/>
                  <a:t>POE</a:t>
                </a:r>
                <a:r>
                  <a:rPr lang="zh-TW" altLang="en-US" dirty="0"/>
                  <a:t>準確度則會上升，</a:t>
                </a: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altLang="zh-TW" dirty="0"/>
                </a:br>
                <a:r>
                  <a:rPr lang="en-US" altLang="zh-TW" dirty="0"/>
                  <a:t>SPE </a:t>
                </a:r>
                <a:r>
                  <a:rPr lang="zh-TW" altLang="en-US" dirty="0"/>
                  <a:t>是不是比 </a:t>
                </a:r>
                <a:r>
                  <a:rPr lang="en-US" altLang="zh-TW" dirty="0"/>
                  <a:t>Dropout</a:t>
                </a:r>
                <a:r>
                  <a:rPr lang="zh-TW" altLang="en-US" dirty="0"/>
                  <a:t>好</a:t>
                </a:r>
                <a:r>
                  <a:rPr lang="en-US" altLang="zh-TW" dirty="0"/>
                  <a:t>?</a:t>
                </a:r>
                <a:r>
                  <a:rPr lang="zh-TW" altLang="en-US" dirty="0"/>
                  <a:t> 從實驗數據可以看到， </a:t>
                </a:r>
                <a:r>
                  <a:rPr lang="en-US" altLang="zh-TW" dirty="0"/>
                  <a:t>1.</a:t>
                </a:r>
                <a:r>
                  <a:rPr lang="zh-TW" altLang="en-US" dirty="0"/>
                  <a:t>加了</a:t>
                </a:r>
                <a:r>
                  <a:rPr lang="en-US" altLang="zh-TW" dirty="0"/>
                  <a:t>Dropout</a:t>
                </a:r>
                <a:r>
                  <a:rPr lang="zh-TW" altLang="en-US" dirty="0"/>
                  <a:t>後有提升的有</a:t>
                </a:r>
                <a:r>
                  <a:rPr lang="en-US" altLang="zh-TW" dirty="0"/>
                  <a:t>SOE</a:t>
                </a:r>
                <a:r>
                  <a:rPr lang="zh-TW" altLang="en-US" dirty="0"/>
                  <a:t>和</a:t>
                </a:r>
                <a:r>
                  <a:rPr lang="en-US" altLang="zh-TW" dirty="0"/>
                  <a:t>POE </a:t>
                </a:r>
                <a:r>
                  <a:rPr lang="zh-TW" altLang="en-US" dirty="0"/>
                  <a:t>  </a:t>
                </a:r>
                <a:r>
                  <a:rPr lang="en-US" altLang="zh-TW" dirty="0"/>
                  <a:t>2.</a:t>
                </a:r>
                <a:r>
                  <a:rPr lang="zh-TW" altLang="en-US" dirty="0"/>
                  <a:t> </a:t>
                </a:r>
                <a:r>
                  <a:rPr lang="en-US" altLang="zh-TW" dirty="0"/>
                  <a:t>SPE</a:t>
                </a:r>
                <a:r>
                  <a:rPr lang="zh-TW" altLang="en-US" dirty="0"/>
                  <a:t> 比</a:t>
                </a:r>
                <a:r>
                  <a:rPr lang="en-US" altLang="zh-TW" dirty="0"/>
                  <a:t>(SOE</a:t>
                </a:r>
                <a:r>
                  <a:rPr lang="zh-TW" altLang="en-US" dirty="0"/>
                  <a:t>或</a:t>
                </a:r>
                <a:r>
                  <a:rPr lang="en-US" altLang="zh-TW" dirty="0"/>
                  <a:t>POE)+dropout</a:t>
                </a:r>
                <a:r>
                  <a:rPr lang="zh-TW" altLang="en-US" dirty="0"/>
                  <a:t>好</a:t>
                </a:r>
                <a:endParaRPr lang="en-US" altLang="zh-TW" dirty="0"/>
              </a:p>
              <a:p>
                <a:pPr marL="228600" indent="0">
                  <a:buNone/>
                </a:pP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18374590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這一張投影片是</a:t>
                </a:r>
                <a:r>
                  <a:rPr lang="en-US" altLang="zh-TW" dirty="0"/>
                  <a:t>Monte Carlo Dropout</a:t>
                </a:r>
                <a:r>
                  <a:rPr lang="zh-TW" altLang="en-US" dirty="0"/>
                  <a:t>在</a:t>
                </a:r>
                <a:r>
                  <a:rPr lang="en-US" altLang="zh-TW" dirty="0"/>
                  <a:t>MIT-States</a:t>
                </a:r>
                <a:r>
                  <a:rPr lang="zh-TW" altLang="en-US" dirty="0"/>
                  <a:t>資料集的實驗結果，和在</a:t>
                </a:r>
                <a:r>
                  <a:rPr lang="en-US" altLang="zh-TW" sz="1200" dirty="0">
                    <a:effectLst/>
                  </a:rPr>
                  <a:t>UT-Zappos</a:t>
                </a:r>
                <a:r>
                  <a:rPr lang="zh-TW" altLang="en-US" sz="1200" dirty="0">
                    <a:effectLst/>
                  </a:rPr>
                  <a:t>資料集的結果類似，</a:t>
                </a:r>
                <a:r>
                  <a:rPr lang="zh-TW" altLang="en-US" dirty="0"/>
                  <a:t>沒有使用校準的</a:t>
                </a:r>
                <a:r>
                  <a:rPr lang="en-US" altLang="zh-TW" dirty="0"/>
                  <a:t>SPE</a:t>
                </a:r>
                <a:r>
                  <a:rPr lang="zh-TW" altLang="en-US" dirty="0"/>
                  <a:t>的性能比其他所有方法都好。</a:t>
                </a:r>
                <a:endParaRPr lang="en-US" altLang="zh-TW" dirty="0"/>
              </a:p>
              <a:p>
                <a:pPr marL="228600" indent="0">
                  <a:buNone/>
                </a:pP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16147120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dirty="0"/>
              <a:t>這邊進入我的第四個消融實驗，我們會使用</a:t>
            </a:r>
            <a:r>
              <a:rPr lang="en-US" altLang="zh-TW" sz="1200" dirty="0"/>
              <a:t>Temperature scaling</a:t>
            </a:r>
            <a:r>
              <a:rPr lang="zh-TW" altLang="en-US" sz="1200" b="0" dirty="0"/>
              <a:t>來嘗試校準模型，並且觀察我們的方法</a:t>
            </a:r>
            <a:r>
              <a:rPr lang="en-US" altLang="zh-TW" sz="1200" b="0" dirty="0"/>
              <a:t>SPE</a:t>
            </a:r>
            <a:r>
              <a:rPr lang="zh-TW" altLang="en-US" sz="1200" b="0" dirty="0"/>
              <a:t>以及</a:t>
            </a:r>
            <a:r>
              <a:rPr lang="en-US" altLang="zh-TW" sz="1200" b="0" dirty="0"/>
              <a:t>SOE</a:t>
            </a:r>
            <a:r>
              <a:rPr lang="zh-TW" altLang="en-US" sz="1200" b="0" dirty="0"/>
              <a:t>和</a:t>
            </a:r>
            <a:r>
              <a:rPr lang="en-US" altLang="zh-TW" sz="1200" b="0" dirty="0"/>
              <a:t>POE</a:t>
            </a:r>
            <a:r>
              <a:rPr lang="zh-TW" altLang="en-US" sz="1200" b="0" dirty="0"/>
              <a:t>的性能變化。</a:t>
            </a:r>
            <a:endParaRPr lang="en-US" altLang="zh-TW" b="0" dirty="0"/>
          </a:p>
          <a:p>
            <a:pPr algn="l"/>
            <a:endParaRPr lang="en-US" altLang="zh-TW" dirty="0"/>
          </a:p>
        </p:txBody>
      </p:sp>
    </p:spTree>
    <p:extLst>
      <p:ext uri="{BB962C8B-B14F-4D97-AF65-F5344CB8AC3E}">
        <p14:creationId xmlns:p14="http://schemas.microsoft.com/office/powerpoint/2010/main" val="1504584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接下來我要介紹</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Compositional zero-shot learning</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的經典資料集是</a:t>
            </a:r>
            <a:r>
              <a:rPr lang="en-US" altLang="zh-TW" sz="1200" b="0" dirty="0">
                <a:effectLst/>
              </a:rPr>
              <a:t>UT-Zappos</a:t>
            </a:r>
            <a:r>
              <a:rPr lang="zh-TW" altLang="en-US" sz="1200" b="0" dirty="0">
                <a:effectLst/>
              </a:rPr>
              <a:t>他主要都是由鞋子組成的資料集，</a:t>
            </a:r>
            <a:endParaRPr lang="en-US" altLang="zh-TW" sz="1200" b="0"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a:effectLst/>
              </a:rPr>
              <a:t>他有</a:t>
            </a:r>
            <a:r>
              <a:rPr lang="en-US" altLang="zh-TW" sz="1200" b="0" dirty="0">
                <a:effectLst/>
              </a:rPr>
              <a:t>115</a:t>
            </a:r>
            <a:r>
              <a:rPr lang="zh-TW" altLang="en-US" sz="1200" b="0" dirty="0">
                <a:effectLst/>
              </a:rPr>
              <a:t>個屬性類別和</a:t>
            </a:r>
            <a:r>
              <a:rPr lang="en-US" altLang="zh-TW" sz="1200" b="0" dirty="0">
                <a:effectLst/>
              </a:rPr>
              <a:t>14</a:t>
            </a:r>
            <a:r>
              <a:rPr lang="zh-TW" altLang="en-US" sz="1200" b="0" dirty="0">
                <a:effectLst/>
              </a:rPr>
              <a:t>個物體類別，</a:t>
            </a:r>
            <a:endParaRPr lang="en-US" altLang="zh-TW" sz="1200" b="0"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a:effectLst/>
              </a:rPr>
              <a:t>屬性類別的範例是尖的、運動、舒適</a:t>
            </a:r>
            <a:endParaRPr lang="en-US" altLang="zh-TW" sz="1200" b="0" dirty="0">
              <a:effectLst/>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sz="1200" b="0" dirty="0">
                <a:effectLst/>
              </a:rPr>
              <a:t>物體類別的範例是鞋、涼鞋、拖鞋、靴子</a:t>
            </a:r>
            <a:endParaRPr lang="zh-CN" altLang="en-US" dirty="0"/>
          </a:p>
        </p:txBody>
      </p:sp>
    </p:spTree>
    <p:extLst>
      <p:ext uri="{BB962C8B-B14F-4D97-AF65-F5344CB8AC3E}">
        <p14:creationId xmlns:p14="http://schemas.microsoft.com/office/powerpoint/2010/main" val="28594443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0">
                  <a:buNone/>
                </a:pPr>
                <a:r>
                  <a:rPr lang="zh-TW" altLang="en-US" dirty="0"/>
                  <a:t>我們將會使用</a:t>
                </a:r>
                <a:r>
                  <a:rPr lang="en-US" altLang="zh-TW" sz="1200" dirty="0"/>
                  <a:t>Temperature scaling </a:t>
                </a:r>
                <a:r>
                  <a:rPr lang="zh-TW" altLang="en-US" sz="1200" dirty="0"/>
                  <a:t>來調整我們的模型，使其的</a:t>
                </a:r>
                <a:r>
                  <a:rPr lang="en-US" altLang="zh-TW" sz="1200" dirty="0"/>
                  <a:t>UCE</a:t>
                </a:r>
                <a:r>
                  <a:rPr lang="zh-TW" altLang="en-US" sz="1200" dirty="0"/>
                  <a:t>降至最低。</a:t>
                </a:r>
                <a:br>
                  <a:rPr lang="en-US" altLang="zh-TW" sz="1200" dirty="0"/>
                </a:br>
                <a:r>
                  <a:rPr lang="zh-TW" altLang="en-US" sz="1200" dirty="0"/>
                  <a:t>在這</a:t>
                </a:r>
                <a:r>
                  <a:rPr lang="en-US" altLang="zh-TW" dirty="0">
                    <a:effectLst/>
                  </a:rPr>
                  <a:t>UT-Zappos</a:t>
                </a:r>
                <a:r>
                  <a:rPr lang="zh-TW" altLang="en-US" dirty="0">
                    <a:effectLst/>
                  </a:rPr>
                  <a:t>是</a:t>
                </a:r>
                <a:r>
                  <a:rPr lang="en-US" altLang="zh-TW" sz="1200" dirty="0"/>
                  <a:t>Temperature scaling </a:t>
                </a:r>
                <a:r>
                  <a:rPr lang="zh-TW" altLang="en-US" sz="1200" dirty="0"/>
                  <a:t>參數使用</a:t>
                </a:r>
                <a:r>
                  <a:rPr lang="en-US" altLang="zh-TW" sz="1200" dirty="0"/>
                  <a:t>1.2</a:t>
                </a:r>
                <a:r>
                  <a:rPr lang="zh-TW" altLang="en-US" sz="1200" dirty="0"/>
                  <a:t>時</a:t>
                </a:r>
                <a:r>
                  <a:rPr lang="en-US" altLang="zh-TW" sz="1200" dirty="0"/>
                  <a:t>UCE</a:t>
                </a:r>
                <a:r>
                  <a:rPr lang="zh-TW" altLang="en-US" sz="1200" dirty="0"/>
                  <a:t>會降至最低。</a:t>
                </a: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1585234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這一張投影片是</a:t>
                </a:r>
                <a:r>
                  <a:rPr lang="en-US" altLang="zh-TW" dirty="0"/>
                  <a:t>Temperature scaling</a:t>
                </a:r>
                <a:r>
                  <a:rPr lang="zh-TW" altLang="en-US" dirty="0"/>
                  <a:t>在</a:t>
                </a:r>
                <a:r>
                  <a:rPr lang="en-US" altLang="zh-TW" dirty="0"/>
                  <a:t>UT-Zappos</a:t>
                </a:r>
                <a:r>
                  <a:rPr lang="zh-TW" altLang="en-US" dirty="0"/>
                  <a:t>資料集的實驗結果，和</a:t>
                </a:r>
                <a:r>
                  <a:rPr lang="en-US" altLang="zh-TW" dirty="0"/>
                  <a:t>Monte Carlo Dropout</a:t>
                </a:r>
                <a:r>
                  <a:rPr lang="zh-TW" altLang="en-US" dirty="0"/>
                  <a:t>的結果一致，沒有使用校準的</a:t>
                </a:r>
                <a:r>
                  <a:rPr lang="en-US" altLang="zh-TW" dirty="0"/>
                  <a:t>SPE</a:t>
                </a:r>
                <a:r>
                  <a:rPr lang="zh-TW" altLang="en-US" dirty="0"/>
                  <a:t>的性能比其他所有方法都好。</a:t>
                </a: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不用念</a:t>
                </a:r>
                <a:r>
                  <a:rPr lang="en-US" altLang="zh-TW" dirty="0"/>
                  <a:t>:</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用</a:t>
                </a:r>
                <a:r>
                  <a:rPr lang="en-US" altLang="zh-TW" dirty="0"/>
                  <a:t>dropout</a:t>
                </a:r>
                <a:r>
                  <a:rPr lang="zh-TW" altLang="en-US" dirty="0"/>
                  <a:t>在</a:t>
                </a:r>
                <a:r>
                  <a:rPr lang="en-US" altLang="zh-TW" dirty="0"/>
                  <a:t>SOE</a:t>
                </a:r>
                <a:r>
                  <a:rPr lang="zh-TW" altLang="en-US" dirty="0"/>
                  <a:t>的情況會是準確度上升，但是</a:t>
                </a:r>
                <a:r>
                  <a:rPr lang="en-US" altLang="zh-TW" dirty="0"/>
                  <a:t>SPE</a:t>
                </a:r>
                <a:r>
                  <a:rPr lang="zh-TW" altLang="en-US" dirty="0"/>
                  <a:t>不需要</a:t>
                </a:r>
                <a:r>
                  <a:rPr lang="en-US" altLang="zh-TW" dirty="0"/>
                  <a:t>dropout</a:t>
                </a:r>
                <a:r>
                  <a:rPr lang="zh-TW" altLang="en-US" dirty="0"/>
                  <a:t>且比</a:t>
                </a:r>
                <a:r>
                  <a:rPr lang="en-US" altLang="zh-TW" dirty="0" err="1"/>
                  <a:t>SOE+dropout</a:t>
                </a:r>
                <a:r>
                  <a:rPr lang="zh-TW" altLang="en-US" dirty="0"/>
                  <a:t>好，</a:t>
                </a:r>
                <a:endParaRPr lang="en-US" altLang="zh-TW" dirty="0"/>
              </a:p>
              <a:p>
                <a:pPr marL="228600" indent="0">
                  <a:buNone/>
                </a:pP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39037729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0">
                  <a:buNone/>
                </a:pPr>
                <a:r>
                  <a:rPr lang="zh-TW" altLang="en-US" sz="1200" dirty="0"/>
                  <a:t>在這</a:t>
                </a:r>
                <a:r>
                  <a:rPr lang="en-US" altLang="zh-TW" dirty="0"/>
                  <a:t>MIT-States</a:t>
                </a:r>
                <a:r>
                  <a:rPr lang="zh-TW" altLang="en-US" dirty="0">
                    <a:effectLst/>
                  </a:rPr>
                  <a:t>是</a:t>
                </a:r>
                <a:r>
                  <a:rPr lang="en-US" altLang="zh-TW" sz="1200" dirty="0"/>
                  <a:t>Temperature scaling </a:t>
                </a:r>
                <a:r>
                  <a:rPr lang="zh-TW" altLang="en-US" sz="1200" dirty="0"/>
                  <a:t>參數使用</a:t>
                </a:r>
                <a:r>
                  <a:rPr lang="en-US" altLang="zh-TW" sz="1200" dirty="0"/>
                  <a:t>1.3</a:t>
                </a:r>
                <a:r>
                  <a:rPr lang="zh-TW" altLang="en-US" sz="1200" dirty="0"/>
                  <a:t>時</a:t>
                </a:r>
                <a:r>
                  <a:rPr lang="en-US" altLang="zh-TW" sz="1200" dirty="0"/>
                  <a:t>UCE</a:t>
                </a:r>
                <a:r>
                  <a:rPr lang="zh-TW" altLang="en-US" sz="1200" dirty="0"/>
                  <a:t>會降至最低。</a:t>
                </a: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1063796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這一張投影片是</a:t>
                </a:r>
                <a:r>
                  <a:rPr lang="en-US" altLang="zh-TW" dirty="0"/>
                  <a:t>Temperature scaling</a:t>
                </a:r>
                <a:r>
                  <a:rPr lang="zh-TW" altLang="en-US" dirty="0"/>
                  <a:t>在</a:t>
                </a:r>
                <a:r>
                  <a:rPr lang="en-US" altLang="zh-TW" dirty="0"/>
                  <a:t>MIT-States</a:t>
                </a:r>
                <a:r>
                  <a:rPr lang="zh-TW" altLang="en-US" dirty="0"/>
                  <a:t>資料集的實驗結果，和</a:t>
                </a:r>
                <a:r>
                  <a:rPr lang="en-US" altLang="zh-TW" dirty="0"/>
                  <a:t>Monte Carlo Dropout</a:t>
                </a:r>
                <a:r>
                  <a:rPr lang="zh-TW" altLang="en-US" dirty="0"/>
                  <a:t>的結果一致，沒有使用校準的</a:t>
                </a:r>
                <a:r>
                  <a:rPr lang="en-US" altLang="zh-TW" dirty="0"/>
                  <a:t>SPE</a:t>
                </a:r>
                <a:r>
                  <a:rPr lang="zh-TW" altLang="en-US" dirty="0"/>
                  <a:t>的性能比其他所有方法都好。</a:t>
                </a: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不用念</a:t>
                </a:r>
                <a:r>
                  <a:rPr lang="en-US" altLang="zh-TW" dirty="0"/>
                  <a:t>:</a:t>
                </a:r>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用</a:t>
                </a:r>
                <a:r>
                  <a:rPr lang="en-US" altLang="zh-TW" dirty="0"/>
                  <a:t>dropout</a:t>
                </a:r>
                <a:r>
                  <a:rPr lang="zh-TW" altLang="en-US" dirty="0"/>
                  <a:t>在</a:t>
                </a:r>
                <a:r>
                  <a:rPr lang="en-US" altLang="zh-TW" dirty="0"/>
                  <a:t>SOE</a:t>
                </a:r>
                <a:r>
                  <a:rPr lang="zh-TW" altLang="en-US" dirty="0"/>
                  <a:t>的情況會是準確度上升，但是</a:t>
                </a:r>
                <a:r>
                  <a:rPr lang="en-US" altLang="zh-TW" dirty="0"/>
                  <a:t>SPE</a:t>
                </a:r>
                <a:r>
                  <a:rPr lang="zh-TW" altLang="en-US" dirty="0"/>
                  <a:t>不需要</a:t>
                </a:r>
                <a:r>
                  <a:rPr lang="en-US" altLang="zh-TW" dirty="0"/>
                  <a:t>dropout</a:t>
                </a:r>
                <a:r>
                  <a:rPr lang="zh-TW" altLang="en-US" dirty="0"/>
                  <a:t>且比</a:t>
                </a:r>
                <a:r>
                  <a:rPr lang="en-US" altLang="zh-TW" dirty="0" err="1"/>
                  <a:t>SOE+dropout</a:t>
                </a:r>
                <a:r>
                  <a:rPr lang="zh-TW" altLang="en-US" dirty="0"/>
                  <a:t>好，</a:t>
                </a:r>
                <a:endParaRPr lang="en-US" altLang="zh-TW" dirty="0"/>
              </a:p>
              <a:p>
                <a:pPr marL="228600" indent="0">
                  <a:buNone/>
                </a:pPr>
                <a:endParaRPr lang="en-US" altLang="zh-TW" dirty="0"/>
              </a:p>
              <a:p>
                <a:pPr marL="228600" indent="0">
                  <a:buNone/>
                </a:pP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173250626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algn="l"/>
            <a:r>
              <a:rPr lang="zh-TW" altLang="en-US" dirty="0"/>
              <a:t>實驗結果</a:t>
            </a:r>
            <a:endParaRPr lang="en-US" altLang="zh-TW" dirty="0"/>
          </a:p>
          <a:p>
            <a:pPr algn="l"/>
            <a:r>
              <a:rPr lang="zh-TW" altLang="en-US" dirty="0"/>
              <a:t>基於這些實驗結果，我們發現 </a:t>
            </a:r>
            <a:r>
              <a:rPr lang="en-US" altLang="zh-TW" dirty="0"/>
              <a:t>SPE </a:t>
            </a:r>
            <a:r>
              <a:rPr lang="zh-TW" altLang="en-US" dirty="0"/>
              <a:t>在兩個資料集上都表現得更好。 模型校準後，</a:t>
            </a:r>
            <a:r>
              <a:rPr lang="en-US" altLang="zh-TW" dirty="0"/>
              <a:t>SPE </a:t>
            </a:r>
            <a:r>
              <a:rPr lang="zh-TW" altLang="en-US" dirty="0"/>
              <a:t>以及 </a:t>
            </a:r>
            <a:r>
              <a:rPr lang="en-US" altLang="zh-TW" dirty="0"/>
              <a:t>SOE </a:t>
            </a:r>
            <a:r>
              <a:rPr lang="zh-TW" altLang="en-US" dirty="0"/>
              <a:t>和 </a:t>
            </a:r>
            <a:r>
              <a:rPr lang="en-US" altLang="zh-TW" dirty="0"/>
              <a:t>POE </a:t>
            </a:r>
            <a:r>
              <a:rPr lang="zh-TW" altLang="en-US" dirty="0"/>
              <a:t>的表現略有下降。在</a:t>
            </a:r>
            <a:r>
              <a:rPr lang="en-US" altLang="zh-TW" dirty="0"/>
              <a:t>UT-Zappos</a:t>
            </a:r>
            <a:r>
              <a:rPr lang="zh-TW" altLang="en-US" dirty="0"/>
              <a:t>和</a:t>
            </a:r>
            <a:r>
              <a:rPr lang="en-US" altLang="zh-TW" dirty="0"/>
              <a:t>MIT-States</a:t>
            </a:r>
            <a:r>
              <a:rPr lang="zh-TW" altLang="en-US" dirty="0"/>
              <a:t>資料集中，</a:t>
            </a:r>
            <a:r>
              <a:rPr lang="en-US" altLang="zh-TW" dirty="0"/>
              <a:t>SPE</a:t>
            </a:r>
            <a:r>
              <a:rPr lang="zh-TW" altLang="en-US" dirty="0"/>
              <a:t>可以取代</a:t>
            </a:r>
            <a:r>
              <a:rPr lang="en-US" altLang="zh-TW" dirty="0"/>
              <a:t>SOE</a:t>
            </a:r>
            <a:r>
              <a:rPr lang="zh-TW" altLang="en-US" dirty="0"/>
              <a:t>和</a:t>
            </a:r>
            <a:r>
              <a:rPr lang="en-US" altLang="zh-TW" dirty="0"/>
              <a:t>POE</a:t>
            </a:r>
            <a:r>
              <a:rPr lang="zh-TW" altLang="en-US" dirty="0"/>
              <a:t>，且沒有模型校準的</a:t>
            </a:r>
            <a:r>
              <a:rPr lang="en-US" altLang="zh-TW" dirty="0"/>
              <a:t>SPE</a:t>
            </a:r>
            <a:r>
              <a:rPr lang="zh-TW" altLang="en-US" dirty="0"/>
              <a:t>優於</a:t>
            </a:r>
            <a:r>
              <a:rPr lang="en-US" altLang="zh-TW" dirty="0"/>
              <a:t>SOE</a:t>
            </a:r>
            <a:r>
              <a:rPr lang="zh-TW" altLang="en-US" dirty="0"/>
              <a:t>和</a:t>
            </a:r>
            <a:r>
              <a:rPr lang="en-US" altLang="zh-TW" dirty="0"/>
              <a:t>POE</a:t>
            </a:r>
            <a:r>
              <a:rPr lang="zh-TW" altLang="en-US" dirty="0"/>
              <a:t>。</a:t>
            </a:r>
            <a:endParaRPr lang="en-US" altLang="zh-TW" dirty="0"/>
          </a:p>
          <a:p>
            <a:pPr algn="l"/>
            <a:endParaRPr lang="en-US" altLang="zh-TW" dirty="0"/>
          </a:p>
          <a:p>
            <a:pPr algn="l"/>
            <a:r>
              <a:rPr lang="zh-TW" altLang="en-US" dirty="0"/>
              <a:t>使用了我們的方法</a:t>
            </a:r>
            <a:r>
              <a:rPr lang="en-US" altLang="zh-TW" dirty="0"/>
              <a:t>SPE</a:t>
            </a:r>
            <a:r>
              <a:rPr lang="zh-TW" altLang="en-US" dirty="0"/>
              <a:t>之後，模型需要校準嗎？ 在這兩個資料集上，都不需要進行模型校準，校準後模型的效能會下降。</a:t>
            </a:r>
            <a:endParaRPr lang="en-US" altLang="zh-TW" dirty="0"/>
          </a:p>
        </p:txBody>
      </p:sp>
    </p:spTree>
    <p:extLst>
      <p:ext uri="{BB962C8B-B14F-4D97-AF65-F5344CB8AC3E}">
        <p14:creationId xmlns:p14="http://schemas.microsoft.com/office/powerpoint/2010/main" val="4110211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最後的部分，結論</a:t>
            </a:r>
            <a:endParaRPr lang="zh-CN" altLang="en-US" dirty="0"/>
          </a:p>
        </p:txBody>
      </p:sp>
    </p:spTree>
    <p:extLst>
      <p:ext uri="{BB962C8B-B14F-4D97-AF65-F5344CB8AC3E}">
        <p14:creationId xmlns:p14="http://schemas.microsoft.com/office/powerpoint/2010/main" val="117498875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我們提出了兩種不同層次的集成學習方法：</a:t>
            </a:r>
            <a:r>
              <a:rPr lang="en-US" altLang="zh-TW" dirty="0"/>
              <a:t>SPE</a:t>
            </a:r>
            <a:r>
              <a:rPr lang="zh-TW" altLang="en-US" dirty="0"/>
              <a:t>（</a:t>
            </a:r>
            <a:r>
              <a:rPr lang="en-US" altLang="zh-TW" dirty="0"/>
              <a:t>Selected Prime Expert</a:t>
            </a:r>
            <a:r>
              <a:rPr lang="zh-TW" altLang="en-US" dirty="0"/>
              <a:t>）和</a:t>
            </a:r>
            <a:r>
              <a:rPr lang="en-US" altLang="zh-TW" dirty="0"/>
              <a:t>HMOE</a:t>
            </a:r>
            <a:r>
              <a:rPr lang="zh-TW" altLang="en-US" dirty="0"/>
              <a:t>（</a:t>
            </a:r>
            <a:r>
              <a:rPr lang="en-US" altLang="zh-TW" dirty="0"/>
              <a:t>Hierarchical MOE</a:t>
            </a:r>
            <a:r>
              <a:rPr lang="zh-TW" altLang="en-US" dirty="0"/>
              <a:t>）。 </a:t>
            </a:r>
            <a:r>
              <a:rPr lang="en-US" altLang="zh-TW" dirty="0"/>
              <a:t>SPE </a:t>
            </a:r>
            <a:r>
              <a:rPr lang="zh-TW" altLang="en-US" dirty="0"/>
              <a:t>可以更精確地識別哪些專家在特定情況下表現出更高的置信度和準確性。 這不僅有助於選擇和集成最可信的預測結果，而且還進一步增強了整體預測效能。</a:t>
            </a:r>
            <a:r>
              <a:rPr lang="en-US" altLang="zh-TW" dirty="0"/>
              <a:t>HMOE </a:t>
            </a:r>
            <a:r>
              <a:rPr lang="zh-TW" altLang="en-US" dirty="0"/>
              <a:t>涉及整合不同集成學習方法輸出的機率。 然而，實驗結果表明，僅使用 </a:t>
            </a:r>
            <a:r>
              <a:rPr lang="en-US" altLang="zh-TW" dirty="0"/>
              <a:t>SOE </a:t>
            </a:r>
            <a:r>
              <a:rPr lang="zh-TW" altLang="en-US" dirty="0"/>
              <a:t>和 </a:t>
            </a:r>
            <a:r>
              <a:rPr lang="en-US" altLang="zh-TW" dirty="0"/>
              <a:t>POE </a:t>
            </a:r>
            <a:r>
              <a:rPr lang="zh-TW" altLang="en-US" dirty="0"/>
              <a:t>方法進行 </a:t>
            </a:r>
            <a:r>
              <a:rPr lang="en-US" altLang="zh-TW" dirty="0"/>
              <a:t>HMOE </a:t>
            </a:r>
            <a:r>
              <a:rPr lang="zh-TW" altLang="en-US" dirty="0"/>
              <a:t>內的集成學習是不夠的。 </a:t>
            </a:r>
            <a:endParaRPr lang="en-US" altLang="zh-TW" dirty="0"/>
          </a:p>
          <a:p>
            <a:endParaRPr lang="en-US" altLang="zh-TW" dirty="0"/>
          </a:p>
          <a:p>
            <a:r>
              <a:rPr lang="zh-TW" altLang="en-US" dirty="0"/>
              <a:t>我們建議的 </a:t>
            </a:r>
            <a:r>
              <a:rPr lang="en-US" altLang="zh-TW" dirty="0"/>
              <a:t>SPE </a:t>
            </a:r>
            <a:r>
              <a:rPr lang="zh-TW" altLang="en-US" dirty="0"/>
              <a:t>方法必須納入其中。 因此，</a:t>
            </a:r>
            <a:r>
              <a:rPr lang="en-US" altLang="zh-TW" dirty="0"/>
              <a:t>HMOE </a:t>
            </a:r>
            <a:r>
              <a:rPr lang="zh-TW" altLang="en-US" dirty="0"/>
              <a:t>的最終設計由兩層 </a:t>
            </a:r>
            <a:r>
              <a:rPr lang="en-US" altLang="zh-TW" dirty="0"/>
              <a:t>MOE </a:t>
            </a:r>
            <a:r>
              <a:rPr lang="zh-TW" altLang="en-US" dirty="0"/>
              <a:t>組成。 </a:t>
            </a:r>
            <a:r>
              <a:rPr lang="en-US" altLang="zh-TW" dirty="0"/>
              <a:t>MOE </a:t>
            </a:r>
            <a:r>
              <a:rPr lang="zh-TW" altLang="en-US" dirty="0"/>
              <a:t>是指使用 </a:t>
            </a:r>
            <a:r>
              <a:rPr lang="en-US" altLang="zh-TW" dirty="0"/>
              <a:t>SOE</a:t>
            </a:r>
            <a:r>
              <a:rPr lang="zh-TW" altLang="en-US" dirty="0"/>
              <a:t>、</a:t>
            </a:r>
            <a:r>
              <a:rPr lang="en-US" altLang="zh-TW" dirty="0"/>
              <a:t>POE </a:t>
            </a:r>
            <a:r>
              <a:rPr lang="zh-TW" altLang="en-US" dirty="0"/>
              <a:t>和 </a:t>
            </a:r>
            <a:r>
              <a:rPr lang="en-US" altLang="zh-TW" dirty="0"/>
              <a:t>SPE </a:t>
            </a:r>
            <a:r>
              <a:rPr lang="zh-TW" altLang="en-US" dirty="0"/>
              <a:t>方法整合三位專家的學習成果。我們的方法可以將 </a:t>
            </a:r>
            <a:r>
              <a:rPr lang="en-US" altLang="zh-TW" dirty="0"/>
              <a:t>UT-Zappos </a:t>
            </a:r>
            <a:r>
              <a:rPr lang="zh-TW" altLang="en-US" dirty="0"/>
              <a:t>資料集上的效能提高約 </a:t>
            </a:r>
            <a:r>
              <a:rPr lang="en-US" altLang="zh-TW" dirty="0"/>
              <a:t>2%</a:t>
            </a:r>
            <a:r>
              <a:rPr lang="zh-TW" altLang="en-US" dirty="0"/>
              <a:t>，在 </a:t>
            </a:r>
            <a:r>
              <a:rPr lang="en-US" altLang="zh-TW" dirty="0"/>
              <a:t>MIT-States </a:t>
            </a:r>
            <a:r>
              <a:rPr lang="zh-TW" altLang="en-US" dirty="0"/>
              <a:t>資料集上提高約 </a:t>
            </a:r>
            <a:r>
              <a:rPr lang="en-US" altLang="zh-TW" dirty="0"/>
              <a:t>3%</a:t>
            </a:r>
            <a:r>
              <a:rPr lang="zh-TW" altLang="en-US" dirty="0"/>
              <a:t>。</a:t>
            </a:r>
            <a:endParaRPr lang="zh-CN" altLang="en-US" dirty="0"/>
          </a:p>
        </p:txBody>
      </p:sp>
    </p:spTree>
    <p:extLst>
      <p:ext uri="{BB962C8B-B14F-4D97-AF65-F5344CB8AC3E}">
        <p14:creationId xmlns:p14="http://schemas.microsoft.com/office/powerpoint/2010/main" val="25889808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8" name="Google Shape;718;p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TW" altLang="en-US" dirty="0"/>
              <a:t>我的報告到這邊結束 謝謝各位口委</a:t>
            </a:r>
            <a:endParaRPr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老師的要求</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 collection/prediction, Model training(ours), model selection, Testing, brief of result.</a:t>
            </a:r>
          </a:p>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我做了這一頁</a:t>
            </a:r>
            <a:endParaRPr lang="zh-TW" altLang="en-US" dirty="0"/>
          </a:p>
          <a:p>
            <a:endParaRPr lang="zh-CN" altLang="en-US" dirty="0"/>
          </a:p>
        </p:txBody>
      </p:sp>
    </p:spTree>
    <p:extLst>
      <p:ext uri="{BB962C8B-B14F-4D97-AF65-F5344CB8AC3E}">
        <p14:creationId xmlns:p14="http://schemas.microsoft.com/office/powerpoint/2010/main" val="31335055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關於為什麼</a:t>
            </a:r>
            <a:r>
              <a:rPr lang="en-US" altLang="zh-TW" dirty="0"/>
              <a:t>txt</a:t>
            </a:r>
            <a:r>
              <a:rPr lang="zh-TW" altLang="en-US" dirty="0"/>
              <a:t>上下兩路不一樣</a:t>
            </a:r>
            <a:r>
              <a:rPr lang="en-US" altLang="zh-TW" dirty="0"/>
              <a:t>:</a:t>
            </a:r>
            <a:r>
              <a:rPr lang="zh-TW" altLang="en-US" dirty="0"/>
              <a:t> 因為</a:t>
            </a:r>
            <a:r>
              <a:rPr lang="en-US" altLang="zh-TW" dirty="0"/>
              <a:t>self attention</a:t>
            </a:r>
            <a:r>
              <a:rPr lang="zh-TW" altLang="en-US" dirty="0"/>
              <a:t> 會更新梯度，而</a:t>
            </a:r>
            <a:r>
              <a:rPr lang="en-US" altLang="zh-TW" dirty="0"/>
              <a:t>custom text encoder</a:t>
            </a:r>
            <a:r>
              <a:rPr lang="zh-TW" altLang="en-US" dirty="0"/>
              <a:t>中的不會</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err="1"/>
              <a:t>Logitpair</a:t>
            </a:r>
            <a:r>
              <a:rPr lang="en-US" altLang="zh-TW" dirty="0"/>
              <a:t> </a:t>
            </a:r>
            <a:r>
              <a:rPr lang="zh-TW" altLang="en-US" dirty="0"/>
              <a:t>標示在塗上</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設計圖上標示</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新增一下</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哪些神經網路會經過訓練</a:t>
            </a:r>
            <a:r>
              <a:rPr lang="en-US" altLang="zh-TW" dirty="0"/>
              <a:t>?</a:t>
            </a:r>
            <a:r>
              <a:rPr lang="zh-TW" altLang="en-US" dirty="0"/>
              <a:t>  </a:t>
            </a:r>
            <a:r>
              <a:rPr lang="en-US" altLang="zh-TW" dirty="0" err="1"/>
              <a:t>spm</a:t>
            </a:r>
            <a:r>
              <a:rPr lang="zh-TW" altLang="en-US" dirty="0"/>
              <a:t>的部分會學習的有</a:t>
            </a:r>
            <a:r>
              <a:rPr lang="en-US" altLang="zh-TW" b="0" i="0" dirty="0" err="1">
                <a:solidFill>
                  <a:srgbClr val="111827"/>
                </a:solidFill>
                <a:effectLst/>
                <a:latin typeface="Söhne Mono"/>
              </a:rPr>
              <a:t>soft_att_obj</a:t>
            </a:r>
            <a:r>
              <a:rPr lang="zh-TW" altLang="en-US" b="0" i="0" dirty="0">
                <a:solidFill>
                  <a:srgbClr val="111827"/>
                </a:solidFill>
                <a:effectLst/>
                <a:latin typeface="Söhne Mono"/>
              </a:rPr>
              <a:t> 和</a:t>
            </a:r>
            <a:r>
              <a:rPr lang="en-US" altLang="zh-TW" b="0" i="0" dirty="0" err="1">
                <a:solidFill>
                  <a:srgbClr val="111827"/>
                </a:solidFill>
                <a:effectLst/>
                <a:latin typeface="Söhne Mono"/>
              </a:rPr>
              <a:t>soft_prompt</a:t>
            </a:r>
            <a:r>
              <a:rPr lang="zh-TW" altLang="en-US" b="0" i="0" dirty="0">
                <a:solidFill>
                  <a:srgbClr val="111827"/>
                </a:solidFill>
                <a:effectLst/>
                <a:latin typeface="Söhne Mono"/>
              </a:rPr>
              <a:t>，</a:t>
            </a:r>
            <a:endParaRPr lang="en-US" altLang="zh-TW" b="0" i="0" dirty="0">
              <a:solidFill>
                <a:srgbClr val="111827"/>
              </a:solidFill>
              <a:effectLst/>
              <a:latin typeface="Söhne Mono"/>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b="0" i="0" dirty="0" err="1">
                <a:solidFill>
                  <a:srgbClr val="111827"/>
                </a:solidFill>
                <a:effectLst/>
                <a:latin typeface="Söhne Mono"/>
              </a:rPr>
              <a:t>soft_att_obj</a:t>
            </a:r>
            <a:r>
              <a:rPr lang="zh-TW" altLang="en-US" b="0" i="0" dirty="0">
                <a:solidFill>
                  <a:srgbClr val="111827"/>
                </a:solidFill>
                <a:effectLst/>
                <a:latin typeface="Söhne Mono"/>
              </a:rPr>
              <a:t> 主要是學習</a:t>
            </a:r>
            <a:r>
              <a:rPr lang="en-US" altLang="zh-TW" b="0" i="0" dirty="0" err="1">
                <a:solidFill>
                  <a:srgbClr val="111827"/>
                </a:solidFill>
                <a:effectLst/>
                <a:latin typeface="Söhne Mono"/>
              </a:rPr>
              <a:t>spm</a:t>
            </a:r>
            <a:r>
              <a:rPr lang="zh-TW" altLang="en-US" b="0" i="0" dirty="0">
                <a:solidFill>
                  <a:srgbClr val="111827"/>
                </a:solidFill>
                <a:effectLst/>
                <a:latin typeface="Söhne Mono"/>
              </a:rPr>
              <a:t>中對</a:t>
            </a:r>
            <a:r>
              <a:rPr lang="en-US" altLang="zh-TW" b="0" i="0" dirty="0" err="1">
                <a:solidFill>
                  <a:srgbClr val="111827"/>
                </a:solidFill>
                <a:effectLst/>
                <a:latin typeface="Söhne Mono"/>
              </a:rPr>
              <a:t>att</a:t>
            </a:r>
            <a:r>
              <a:rPr lang="zh-TW" altLang="en-US" b="0" i="0" dirty="0">
                <a:solidFill>
                  <a:srgbClr val="111827"/>
                </a:solidFill>
                <a:effectLst/>
                <a:latin typeface="Söhne Mono"/>
              </a:rPr>
              <a:t>的</a:t>
            </a:r>
            <a:r>
              <a:rPr lang="en-US" altLang="zh-TW" b="0" i="0" dirty="0" err="1">
                <a:solidFill>
                  <a:srgbClr val="111827"/>
                </a:solidFill>
                <a:effectLst/>
                <a:latin typeface="Söhne Mono"/>
              </a:rPr>
              <a:t>emb</a:t>
            </a:r>
            <a:r>
              <a:rPr lang="zh-TW" altLang="en-US" b="0" i="0" dirty="0">
                <a:solidFill>
                  <a:srgbClr val="111827"/>
                </a:solidFill>
                <a:effectLst/>
                <a:latin typeface="Söhne Mono"/>
              </a:rPr>
              <a:t>的</a:t>
            </a:r>
            <a:r>
              <a:rPr lang="en-US" altLang="zh-TW" b="0" i="0" dirty="0">
                <a:solidFill>
                  <a:srgbClr val="111827"/>
                </a:solidFill>
                <a:effectLst/>
                <a:latin typeface="Söhne Mono"/>
              </a:rPr>
              <a:t>dropout</a:t>
            </a:r>
            <a:r>
              <a:rPr lang="zh-TW" altLang="en-US" b="0" i="0" dirty="0">
                <a:solidFill>
                  <a:srgbClr val="111827"/>
                </a:solidFill>
                <a:effectLst/>
                <a:latin typeface="Söhne Mono"/>
              </a:rPr>
              <a:t>值，</a:t>
            </a:r>
            <a:r>
              <a:rPr lang="en-US" altLang="zh-TW" b="0" i="0" dirty="0" err="1">
                <a:solidFill>
                  <a:srgbClr val="111827"/>
                </a:solidFill>
                <a:effectLst/>
                <a:latin typeface="Söhne Mono"/>
              </a:rPr>
              <a:t>soft_prompt</a:t>
            </a:r>
            <a:r>
              <a:rPr lang="zh-TW" altLang="en-US" b="0" i="0" dirty="0">
                <a:solidFill>
                  <a:srgbClr val="111827"/>
                </a:solidFill>
                <a:effectLst/>
                <a:latin typeface="Söhne Mono"/>
              </a:rPr>
              <a:t>，他可以讓模型更好的學習</a:t>
            </a:r>
            <a:r>
              <a:rPr lang="zh-TW" altLang="en-US" b="0" i="0" dirty="0">
                <a:solidFill>
                  <a:srgbClr val="374151"/>
                </a:solidFill>
                <a:effectLst/>
                <a:latin typeface="Söhne"/>
              </a:rPr>
              <a:t>圖像和文本信息之間的關係。</a:t>
            </a: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實際上</a:t>
            </a:r>
            <a:r>
              <a:rPr lang="en-US" altLang="zh-TW" b="0" i="0" dirty="0" err="1">
                <a:solidFill>
                  <a:srgbClr val="111827"/>
                </a:solidFill>
                <a:effectLst/>
                <a:latin typeface="Söhne Mono"/>
              </a:rPr>
              <a:t>soft_prompt</a:t>
            </a:r>
            <a:r>
              <a:rPr lang="zh-TW" altLang="en-US" b="0" i="0" dirty="0">
                <a:solidFill>
                  <a:srgbClr val="111827"/>
                </a:solidFill>
                <a:effectLst/>
                <a:latin typeface="Söhne Mono"/>
              </a:rPr>
              <a:t>會更改</a:t>
            </a:r>
            <a:r>
              <a:rPr lang="en-US" altLang="zh-TW" b="0" i="0" dirty="0">
                <a:solidFill>
                  <a:srgbClr val="111827"/>
                </a:solidFill>
                <a:effectLst/>
                <a:latin typeface="Söhne Mono"/>
              </a:rPr>
              <a:t>clip</a:t>
            </a:r>
            <a:r>
              <a:rPr lang="zh-TW" altLang="en-US" b="0" i="0" dirty="0">
                <a:solidFill>
                  <a:srgbClr val="111827"/>
                </a:solidFill>
                <a:effectLst/>
                <a:latin typeface="Söhne Mono"/>
              </a:rPr>
              <a:t> </a:t>
            </a:r>
            <a:r>
              <a:rPr lang="en-US" altLang="zh-TW" b="0" i="0" dirty="0" err="1">
                <a:solidFill>
                  <a:srgbClr val="111827"/>
                </a:solidFill>
                <a:effectLst/>
                <a:latin typeface="Söhne Mono"/>
              </a:rPr>
              <a:t>emb</a:t>
            </a:r>
            <a:r>
              <a:rPr lang="en-US" altLang="zh-TW" b="0" i="0" dirty="0">
                <a:solidFill>
                  <a:srgbClr val="111827"/>
                </a:solidFill>
                <a:effectLst/>
                <a:latin typeface="Söhne Mono"/>
              </a:rPr>
              <a:t> </a:t>
            </a:r>
            <a:r>
              <a:rPr lang="zh-TW" altLang="en-US" b="0" i="0" dirty="0">
                <a:solidFill>
                  <a:srgbClr val="111827"/>
                </a:solidFill>
                <a:effectLst/>
                <a:latin typeface="Söhne Mono"/>
              </a:rPr>
              <a:t>的固定的</a:t>
            </a:r>
            <a:r>
              <a:rPr lang="en-US" altLang="zh-TW" b="0" i="0" dirty="0">
                <a:solidFill>
                  <a:srgbClr val="111827"/>
                </a:solidFill>
                <a:effectLst/>
                <a:latin typeface="Söhne Mono"/>
              </a:rPr>
              <a:t>token </a:t>
            </a:r>
            <a:r>
              <a:rPr lang="en-US" altLang="zh-TW" b="0" i="0" dirty="0">
                <a:solidFill>
                  <a:srgbClr val="343541"/>
                </a:solidFill>
                <a:effectLst/>
                <a:latin typeface="Söhne"/>
              </a:rPr>
              <a:t>embeddings</a:t>
            </a:r>
            <a:r>
              <a:rPr lang="zh-TW" altLang="en-US" b="0" i="0" dirty="0">
                <a:solidFill>
                  <a:srgbClr val="343541"/>
                </a:solidFill>
                <a:effectLst/>
                <a:latin typeface="Söhne"/>
              </a:rPr>
              <a:t>。使其變得可以學習</a:t>
            </a:r>
            <a:endParaRPr lang="en-US" altLang="zh-TW" b="0" i="0" dirty="0">
              <a:solidFill>
                <a:srgbClr val="34354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b="0" i="0" dirty="0">
              <a:solidFill>
                <a:srgbClr val="34354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43541"/>
                </a:solidFill>
                <a:effectLst/>
                <a:latin typeface="Söhne"/>
              </a:rPr>
              <a:t>加一頁，只有左邊就可以跑，他後面 </a:t>
            </a:r>
            <a:r>
              <a:rPr lang="en-US" altLang="zh-TW" b="0" i="0" dirty="0">
                <a:solidFill>
                  <a:srgbClr val="343541"/>
                </a:solidFill>
                <a:effectLst/>
                <a:latin typeface="Söhne"/>
              </a:rPr>
              <a:t>SP</a:t>
            </a:r>
            <a:r>
              <a:rPr lang="zh-TW" altLang="en-US" b="0" i="0" dirty="0">
                <a:solidFill>
                  <a:srgbClr val="343541"/>
                </a:solidFill>
                <a:effectLst/>
                <a:latin typeface="Söhne"/>
              </a:rPr>
              <a:t>的圖</a:t>
            </a:r>
            <a:endParaRPr lang="en-US" altLang="zh-TW" b="0" i="0" dirty="0">
              <a:solidFill>
                <a:srgbClr val="34354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43541"/>
                </a:solidFill>
                <a:effectLst/>
                <a:latin typeface="Söhne"/>
              </a:rPr>
              <a:t>重點不是這些，而是</a:t>
            </a:r>
            <a:endParaRPr lang="en-US" altLang="zh-TW" b="0" i="0" dirty="0">
              <a:solidFill>
                <a:srgbClr val="34354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43541"/>
                </a:solidFill>
                <a:effectLst/>
                <a:latin typeface="Söhne"/>
              </a:rPr>
              <a:t>在這個的前面，要重點是</a:t>
            </a:r>
            <a:r>
              <a:rPr lang="en-US" altLang="zh-TW" b="0" i="0" dirty="0">
                <a:solidFill>
                  <a:srgbClr val="343541"/>
                </a:solidFill>
                <a:effectLst/>
                <a:latin typeface="Söhne"/>
              </a:rPr>
              <a:t>:</a:t>
            </a:r>
            <a:r>
              <a:rPr lang="zh-TW" altLang="en-US" b="0" i="0" dirty="0">
                <a:solidFill>
                  <a:srgbClr val="343541"/>
                </a:solidFill>
                <a:effectLst/>
                <a:latin typeface="Söhne"/>
              </a:rPr>
              <a:t> 探討多</a:t>
            </a:r>
            <a:r>
              <a:rPr lang="en-US" altLang="zh-TW" b="0" i="0" dirty="0">
                <a:solidFill>
                  <a:srgbClr val="343541"/>
                </a:solidFill>
                <a:effectLst/>
                <a:latin typeface="Söhne"/>
              </a:rPr>
              <a:t>expert</a:t>
            </a:r>
            <a:r>
              <a:rPr lang="zh-TW" altLang="en-US" b="0" i="0" dirty="0">
                <a:solidFill>
                  <a:srgbClr val="343541"/>
                </a:solidFill>
                <a:effectLst/>
                <a:latin typeface="Söhne"/>
              </a:rPr>
              <a:t>整合</a:t>
            </a:r>
            <a:endParaRPr lang="en-US" altLang="zh-TW" b="0" i="0" dirty="0">
              <a:solidFill>
                <a:srgbClr val="111827"/>
              </a:solidFill>
              <a:effectLst/>
              <a:latin typeface="Söhne Mono"/>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dirty="0"/>
              <a:t>改一下</a:t>
            </a:r>
          </a:p>
        </p:txBody>
      </p:sp>
    </p:spTree>
    <p:extLst>
      <p:ext uri="{BB962C8B-B14F-4D97-AF65-F5344CB8AC3E}">
        <p14:creationId xmlns:p14="http://schemas.microsoft.com/office/powerpoint/2010/main" val="2973556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TW" altLang="en-US" dirty="0"/>
              <a:t>這邊我會介紹這</a:t>
            </a:r>
            <a:r>
              <a:rPr lang="en-US" altLang="zh-TW" dirty="0"/>
              <a:t>2</a:t>
            </a:r>
            <a:r>
              <a:rPr lang="zh-TW" altLang="en-US" dirty="0"/>
              <a:t>個資料集的資料集分割</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a:t>MIT-States</a:t>
            </a:r>
            <a:r>
              <a:rPr lang="zh-TW" altLang="en-US" dirty="0"/>
              <a:t>在</a:t>
            </a:r>
            <a:r>
              <a:rPr lang="en-US" altLang="zh-TW" dirty="0"/>
              <a:t>Train set</a:t>
            </a:r>
            <a:r>
              <a:rPr lang="zh-TW" altLang="en-US" dirty="0"/>
              <a:t> 有</a:t>
            </a:r>
            <a:r>
              <a:rPr lang="en-US" altLang="zh-TW" dirty="0"/>
              <a:t>115</a:t>
            </a:r>
            <a:r>
              <a:rPr lang="zh-TW" altLang="en-US" dirty="0"/>
              <a:t>組屬性類別和</a:t>
            </a:r>
            <a:r>
              <a:rPr lang="en-US" altLang="zh-TW" dirty="0"/>
              <a:t>245</a:t>
            </a:r>
            <a:r>
              <a:rPr lang="zh-TW" altLang="en-US" dirty="0"/>
              <a:t>個物體類別，他們的組合共</a:t>
            </a:r>
            <a:r>
              <a:rPr lang="en-US" altLang="zh-TW" dirty="0"/>
              <a:t>1262</a:t>
            </a:r>
            <a:r>
              <a:rPr lang="zh-TW" altLang="en-US" dirty="0"/>
              <a:t>對，在</a:t>
            </a:r>
            <a:r>
              <a:rPr lang="en-US" altLang="zh-TW" dirty="0"/>
              <a:t>Val set</a:t>
            </a:r>
            <a:r>
              <a:rPr lang="zh-TW" altLang="en-US" dirty="0"/>
              <a:t>見過的組合和沒見過的組合各</a:t>
            </a:r>
            <a:r>
              <a:rPr lang="en-US" altLang="zh-TW" dirty="0"/>
              <a:t>300</a:t>
            </a:r>
            <a:r>
              <a:rPr lang="zh-TW" altLang="en-US" dirty="0"/>
              <a:t>個，</a:t>
            </a:r>
            <a:r>
              <a:rPr lang="en-US" altLang="zh-TW" dirty="0"/>
              <a:t>Test set</a:t>
            </a:r>
            <a:r>
              <a:rPr lang="zh-TW" altLang="en-US" dirty="0"/>
              <a:t>見過的組合和沒見過的組合各</a:t>
            </a:r>
            <a:r>
              <a:rPr lang="en-US" altLang="zh-TW" dirty="0"/>
              <a:t>400</a:t>
            </a:r>
            <a:r>
              <a:rPr lang="zh-TW" altLang="en-US" dirty="0"/>
              <a:t>個。</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a:t>UT-Zappos</a:t>
            </a:r>
            <a:r>
              <a:rPr lang="zh-TW" altLang="en-US" dirty="0"/>
              <a:t> </a:t>
            </a:r>
            <a:r>
              <a:rPr lang="en-US" altLang="zh-TW" dirty="0"/>
              <a:t>Train set</a:t>
            </a:r>
            <a:r>
              <a:rPr lang="zh-TW" altLang="en-US" dirty="0"/>
              <a:t> 有</a:t>
            </a:r>
            <a:r>
              <a:rPr lang="en-US" altLang="zh-TW" dirty="0"/>
              <a:t>16</a:t>
            </a:r>
            <a:r>
              <a:rPr lang="zh-TW" altLang="en-US" dirty="0"/>
              <a:t>組屬性類別和</a:t>
            </a:r>
            <a:r>
              <a:rPr lang="en-US" altLang="zh-TW" dirty="0"/>
              <a:t>12</a:t>
            </a:r>
            <a:r>
              <a:rPr lang="zh-TW" altLang="en-US" dirty="0"/>
              <a:t>個物體類別，他們的組合共</a:t>
            </a:r>
            <a:r>
              <a:rPr lang="en-US" altLang="zh-TW" dirty="0"/>
              <a:t>83</a:t>
            </a:r>
            <a:r>
              <a:rPr lang="zh-TW" altLang="en-US" dirty="0"/>
              <a:t>對，在</a:t>
            </a:r>
            <a:r>
              <a:rPr lang="en-US" altLang="zh-TW" dirty="0"/>
              <a:t>Val set</a:t>
            </a:r>
            <a:r>
              <a:rPr lang="zh-TW" altLang="en-US" dirty="0"/>
              <a:t>見過的組合和沒見過的組合各</a:t>
            </a:r>
            <a:r>
              <a:rPr lang="en-US" altLang="zh-TW" dirty="0"/>
              <a:t>15</a:t>
            </a:r>
            <a:r>
              <a:rPr lang="zh-TW" altLang="en-US" dirty="0"/>
              <a:t>個，</a:t>
            </a:r>
            <a:r>
              <a:rPr lang="en-US" altLang="zh-TW" dirty="0"/>
              <a:t>Test set</a:t>
            </a:r>
            <a:r>
              <a:rPr lang="zh-TW" altLang="en-US" dirty="0"/>
              <a:t>見過的組合和沒見過的組合各</a:t>
            </a:r>
            <a:r>
              <a:rPr lang="en-US" altLang="zh-TW" dirty="0"/>
              <a:t>15</a:t>
            </a:r>
            <a:r>
              <a:rPr lang="zh-TW" altLang="en-US" dirty="0"/>
              <a:t>個。</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最後在開放世界的設定下，</a:t>
            </a:r>
            <a:r>
              <a:rPr lang="en-US" altLang="zh-TW" dirty="0"/>
              <a:t>MIT-States</a:t>
            </a:r>
            <a:r>
              <a:rPr lang="zh-TW" altLang="en-US" dirty="0"/>
              <a:t>資料集總共的對數是</a:t>
            </a:r>
            <a:r>
              <a:rPr lang="en-US" altLang="zh-TW" dirty="0"/>
              <a:t>28175</a:t>
            </a:r>
            <a:r>
              <a:rPr lang="zh-TW" altLang="en-US" dirty="0"/>
              <a:t>對，</a:t>
            </a:r>
            <a:r>
              <a:rPr lang="en-US" altLang="zh-TW" dirty="0"/>
              <a:t>UT-Zappos </a:t>
            </a:r>
            <a:r>
              <a:rPr lang="zh-TW" altLang="en-US" dirty="0"/>
              <a:t>則是</a:t>
            </a:r>
            <a:r>
              <a:rPr lang="en-US" altLang="zh-TW" dirty="0"/>
              <a:t>196</a:t>
            </a:r>
            <a:r>
              <a:rPr lang="zh-TW" altLang="en-US" dirty="0"/>
              <a:t>對。</a:t>
            </a:r>
          </a:p>
          <a:p>
            <a:endParaRPr lang="en-US" altLang="zh-TW" dirty="0"/>
          </a:p>
        </p:txBody>
      </p:sp>
    </p:spTree>
    <p:extLst>
      <p:ext uri="{BB962C8B-B14F-4D97-AF65-F5344CB8AC3E}">
        <p14:creationId xmlns:p14="http://schemas.microsoft.com/office/powerpoint/2010/main" val="23928753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zh-TW" altLang="en-US" b="0" dirty="0"/>
          </a:p>
        </p:txBody>
      </p:sp>
    </p:spTree>
    <p:extLst>
      <p:ext uri="{BB962C8B-B14F-4D97-AF65-F5344CB8AC3E}">
        <p14:creationId xmlns:p14="http://schemas.microsoft.com/office/powerpoint/2010/main" val="10049665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關於為什麼</a:t>
            </a:r>
            <a:r>
              <a:rPr lang="en-US" altLang="zh-TW" dirty="0"/>
              <a:t>txt</a:t>
            </a:r>
            <a:r>
              <a:rPr lang="zh-TW" altLang="en-US" dirty="0"/>
              <a:t>上下兩路不一樣</a:t>
            </a:r>
            <a:r>
              <a:rPr lang="en-US" altLang="zh-TW" dirty="0"/>
              <a:t>:</a:t>
            </a:r>
            <a:r>
              <a:rPr lang="zh-TW" altLang="en-US" dirty="0"/>
              <a:t> 因為</a:t>
            </a:r>
            <a:r>
              <a:rPr lang="en-US" altLang="zh-TW" dirty="0"/>
              <a:t>self attention</a:t>
            </a:r>
            <a:r>
              <a:rPr lang="zh-TW" altLang="en-US" dirty="0"/>
              <a:t> 會更新梯度，而</a:t>
            </a:r>
            <a:r>
              <a:rPr lang="en-US" altLang="zh-TW" dirty="0"/>
              <a:t>custom text encoder</a:t>
            </a:r>
            <a:r>
              <a:rPr lang="zh-TW" altLang="en-US" dirty="0"/>
              <a:t>中的不會</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dirty="0" err="1"/>
              <a:t>Logitpair</a:t>
            </a:r>
            <a:r>
              <a:rPr lang="en-US" altLang="zh-TW" dirty="0"/>
              <a:t> </a:t>
            </a:r>
            <a:r>
              <a:rPr lang="zh-TW" altLang="en-US" dirty="0"/>
              <a:t>標示在塗上</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設計圖上標示</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新增一下</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哪些神經網路會經過訓練</a:t>
            </a:r>
            <a:r>
              <a:rPr lang="en-US" altLang="zh-TW" dirty="0"/>
              <a:t>?</a:t>
            </a:r>
            <a:r>
              <a:rPr lang="zh-TW" altLang="en-US" dirty="0"/>
              <a:t>  </a:t>
            </a:r>
            <a:r>
              <a:rPr lang="en-US" altLang="zh-TW" dirty="0" err="1"/>
              <a:t>spm</a:t>
            </a:r>
            <a:r>
              <a:rPr lang="zh-TW" altLang="en-US" dirty="0"/>
              <a:t>的部分會學習的有</a:t>
            </a:r>
            <a:r>
              <a:rPr lang="en-US" altLang="zh-TW" b="0" i="0" dirty="0" err="1">
                <a:solidFill>
                  <a:srgbClr val="111827"/>
                </a:solidFill>
                <a:effectLst/>
                <a:latin typeface="Söhne Mono"/>
              </a:rPr>
              <a:t>soft_att_obj</a:t>
            </a:r>
            <a:r>
              <a:rPr lang="zh-TW" altLang="en-US" b="0" i="0" dirty="0">
                <a:solidFill>
                  <a:srgbClr val="111827"/>
                </a:solidFill>
                <a:effectLst/>
                <a:latin typeface="Söhne Mono"/>
              </a:rPr>
              <a:t> 和</a:t>
            </a:r>
            <a:r>
              <a:rPr lang="en-US" altLang="zh-TW" b="0" i="0" dirty="0" err="1">
                <a:solidFill>
                  <a:srgbClr val="111827"/>
                </a:solidFill>
                <a:effectLst/>
                <a:latin typeface="Söhne Mono"/>
              </a:rPr>
              <a:t>soft_prompt</a:t>
            </a:r>
            <a:r>
              <a:rPr lang="zh-TW" altLang="en-US" b="0" i="0" dirty="0">
                <a:solidFill>
                  <a:srgbClr val="111827"/>
                </a:solidFill>
                <a:effectLst/>
                <a:latin typeface="Söhne Mono"/>
              </a:rPr>
              <a:t>，</a:t>
            </a:r>
            <a:endParaRPr lang="en-US" altLang="zh-TW" b="0" i="0" dirty="0">
              <a:solidFill>
                <a:srgbClr val="111827"/>
              </a:solidFill>
              <a:effectLst/>
              <a:latin typeface="Söhne Mono"/>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TW" b="0" i="0" dirty="0" err="1">
                <a:solidFill>
                  <a:srgbClr val="111827"/>
                </a:solidFill>
                <a:effectLst/>
                <a:latin typeface="Söhne Mono"/>
              </a:rPr>
              <a:t>soft_att_obj</a:t>
            </a:r>
            <a:r>
              <a:rPr lang="zh-TW" altLang="en-US" b="0" i="0" dirty="0">
                <a:solidFill>
                  <a:srgbClr val="111827"/>
                </a:solidFill>
                <a:effectLst/>
                <a:latin typeface="Söhne Mono"/>
              </a:rPr>
              <a:t> 主要是學習</a:t>
            </a:r>
            <a:r>
              <a:rPr lang="en-US" altLang="zh-TW" b="0" i="0" dirty="0" err="1">
                <a:solidFill>
                  <a:srgbClr val="111827"/>
                </a:solidFill>
                <a:effectLst/>
                <a:latin typeface="Söhne Mono"/>
              </a:rPr>
              <a:t>spm</a:t>
            </a:r>
            <a:r>
              <a:rPr lang="zh-TW" altLang="en-US" b="0" i="0" dirty="0">
                <a:solidFill>
                  <a:srgbClr val="111827"/>
                </a:solidFill>
                <a:effectLst/>
                <a:latin typeface="Söhne Mono"/>
              </a:rPr>
              <a:t>中對</a:t>
            </a:r>
            <a:r>
              <a:rPr lang="en-US" altLang="zh-TW" b="0" i="0" dirty="0" err="1">
                <a:solidFill>
                  <a:srgbClr val="111827"/>
                </a:solidFill>
                <a:effectLst/>
                <a:latin typeface="Söhne Mono"/>
              </a:rPr>
              <a:t>att</a:t>
            </a:r>
            <a:r>
              <a:rPr lang="zh-TW" altLang="en-US" b="0" i="0" dirty="0">
                <a:solidFill>
                  <a:srgbClr val="111827"/>
                </a:solidFill>
                <a:effectLst/>
                <a:latin typeface="Söhne Mono"/>
              </a:rPr>
              <a:t>的</a:t>
            </a:r>
            <a:r>
              <a:rPr lang="en-US" altLang="zh-TW" b="0" i="0" dirty="0" err="1">
                <a:solidFill>
                  <a:srgbClr val="111827"/>
                </a:solidFill>
                <a:effectLst/>
                <a:latin typeface="Söhne Mono"/>
              </a:rPr>
              <a:t>emb</a:t>
            </a:r>
            <a:r>
              <a:rPr lang="zh-TW" altLang="en-US" b="0" i="0" dirty="0">
                <a:solidFill>
                  <a:srgbClr val="111827"/>
                </a:solidFill>
                <a:effectLst/>
                <a:latin typeface="Söhne Mono"/>
              </a:rPr>
              <a:t>的</a:t>
            </a:r>
            <a:r>
              <a:rPr lang="en-US" altLang="zh-TW" b="0" i="0" dirty="0">
                <a:solidFill>
                  <a:srgbClr val="111827"/>
                </a:solidFill>
                <a:effectLst/>
                <a:latin typeface="Söhne Mono"/>
              </a:rPr>
              <a:t>dropout</a:t>
            </a:r>
            <a:r>
              <a:rPr lang="zh-TW" altLang="en-US" b="0" i="0" dirty="0">
                <a:solidFill>
                  <a:srgbClr val="111827"/>
                </a:solidFill>
                <a:effectLst/>
                <a:latin typeface="Söhne Mono"/>
              </a:rPr>
              <a:t>值，</a:t>
            </a:r>
            <a:r>
              <a:rPr lang="en-US" altLang="zh-TW" b="0" i="0" dirty="0" err="1">
                <a:solidFill>
                  <a:srgbClr val="111827"/>
                </a:solidFill>
                <a:effectLst/>
                <a:latin typeface="Söhne Mono"/>
              </a:rPr>
              <a:t>soft_prompt</a:t>
            </a:r>
            <a:r>
              <a:rPr lang="zh-TW" altLang="en-US" b="0" i="0" dirty="0">
                <a:solidFill>
                  <a:srgbClr val="111827"/>
                </a:solidFill>
                <a:effectLst/>
                <a:latin typeface="Söhne Mono"/>
              </a:rPr>
              <a:t>，他可以讓模型更好的學習</a:t>
            </a:r>
            <a:r>
              <a:rPr lang="zh-TW" altLang="en-US" b="0" i="0" dirty="0">
                <a:solidFill>
                  <a:srgbClr val="374151"/>
                </a:solidFill>
                <a:effectLst/>
                <a:latin typeface="Söhne"/>
              </a:rPr>
              <a:t>圖像和文本信息之間的關係。</a:t>
            </a:r>
            <a:endParaRPr lang="en-US" altLang="zh-TW" b="0" i="0" dirty="0">
              <a:solidFill>
                <a:srgbClr val="37415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74151"/>
                </a:solidFill>
                <a:effectLst/>
                <a:latin typeface="Söhne"/>
              </a:rPr>
              <a:t>實際上</a:t>
            </a:r>
            <a:r>
              <a:rPr lang="en-US" altLang="zh-TW" b="0" i="0" dirty="0" err="1">
                <a:solidFill>
                  <a:srgbClr val="111827"/>
                </a:solidFill>
                <a:effectLst/>
                <a:latin typeface="Söhne Mono"/>
              </a:rPr>
              <a:t>soft_prompt</a:t>
            </a:r>
            <a:r>
              <a:rPr lang="zh-TW" altLang="en-US" b="0" i="0" dirty="0">
                <a:solidFill>
                  <a:srgbClr val="111827"/>
                </a:solidFill>
                <a:effectLst/>
                <a:latin typeface="Söhne Mono"/>
              </a:rPr>
              <a:t>會更改</a:t>
            </a:r>
            <a:r>
              <a:rPr lang="en-US" altLang="zh-TW" b="0" i="0" dirty="0">
                <a:solidFill>
                  <a:srgbClr val="111827"/>
                </a:solidFill>
                <a:effectLst/>
                <a:latin typeface="Söhne Mono"/>
              </a:rPr>
              <a:t>clip</a:t>
            </a:r>
            <a:r>
              <a:rPr lang="zh-TW" altLang="en-US" b="0" i="0" dirty="0">
                <a:solidFill>
                  <a:srgbClr val="111827"/>
                </a:solidFill>
                <a:effectLst/>
                <a:latin typeface="Söhne Mono"/>
              </a:rPr>
              <a:t> </a:t>
            </a:r>
            <a:r>
              <a:rPr lang="en-US" altLang="zh-TW" b="0" i="0" dirty="0" err="1">
                <a:solidFill>
                  <a:srgbClr val="111827"/>
                </a:solidFill>
                <a:effectLst/>
                <a:latin typeface="Söhne Mono"/>
              </a:rPr>
              <a:t>emb</a:t>
            </a:r>
            <a:r>
              <a:rPr lang="en-US" altLang="zh-TW" b="0" i="0" dirty="0">
                <a:solidFill>
                  <a:srgbClr val="111827"/>
                </a:solidFill>
                <a:effectLst/>
                <a:latin typeface="Söhne Mono"/>
              </a:rPr>
              <a:t> </a:t>
            </a:r>
            <a:r>
              <a:rPr lang="zh-TW" altLang="en-US" b="0" i="0" dirty="0">
                <a:solidFill>
                  <a:srgbClr val="111827"/>
                </a:solidFill>
                <a:effectLst/>
                <a:latin typeface="Söhne Mono"/>
              </a:rPr>
              <a:t>的固定的</a:t>
            </a:r>
            <a:r>
              <a:rPr lang="en-US" altLang="zh-TW" b="0" i="0" dirty="0">
                <a:solidFill>
                  <a:srgbClr val="111827"/>
                </a:solidFill>
                <a:effectLst/>
                <a:latin typeface="Söhne Mono"/>
              </a:rPr>
              <a:t>token </a:t>
            </a:r>
            <a:r>
              <a:rPr lang="en-US" altLang="zh-TW" b="0" i="0" dirty="0">
                <a:solidFill>
                  <a:srgbClr val="343541"/>
                </a:solidFill>
                <a:effectLst/>
                <a:latin typeface="Söhne"/>
              </a:rPr>
              <a:t>embeddings</a:t>
            </a:r>
            <a:r>
              <a:rPr lang="zh-TW" altLang="en-US" b="0" i="0" dirty="0">
                <a:solidFill>
                  <a:srgbClr val="343541"/>
                </a:solidFill>
                <a:effectLst/>
                <a:latin typeface="Söhne"/>
              </a:rPr>
              <a:t>。使其變得可以學習</a:t>
            </a:r>
            <a:endParaRPr lang="en-US" altLang="zh-TW" b="0" i="0" dirty="0">
              <a:solidFill>
                <a:srgbClr val="34354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b="0" i="0" dirty="0">
              <a:solidFill>
                <a:srgbClr val="34354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43541"/>
                </a:solidFill>
                <a:effectLst/>
                <a:latin typeface="Söhne"/>
              </a:rPr>
              <a:t>加一頁，只有左邊就可以跑，他後面 </a:t>
            </a:r>
            <a:r>
              <a:rPr lang="en-US" altLang="zh-TW" b="0" i="0" dirty="0">
                <a:solidFill>
                  <a:srgbClr val="343541"/>
                </a:solidFill>
                <a:effectLst/>
                <a:latin typeface="Söhne"/>
              </a:rPr>
              <a:t>SP</a:t>
            </a:r>
            <a:r>
              <a:rPr lang="zh-TW" altLang="en-US" b="0" i="0" dirty="0">
                <a:solidFill>
                  <a:srgbClr val="343541"/>
                </a:solidFill>
                <a:effectLst/>
                <a:latin typeface="Söhne"/>
              </a:rPr>
              <a:t>的圖</a:t>
            </a:r>
            <a:endParaRPr lang="en-US" altLang="zh-TW" b="0" i="0" dirty="0">
              <a:solidFill>
                <a:srgbClr val="34354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43541"/>
                </a:solidFill>
                <a:effectLst/>
                <a:latin typeface="Söhne"/>
              </a:rPr>
              <a:t>重點不是這些，而是</a:t>
            </a:r>
            <a:endParaRPr lang="en-US" altLang="zh-TW" b="0" i="0" dirty="0">
              <a:solidFill>
                <a:srgbClr val="343541"/>
              </a:solidFill>
              <a:effectLst/>
              <a:latin typeface="Söhne"/>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i="0" dirty="0">
                <a:solidFill>
                  <a:srgbClr val="343541"/>
                </a:solidFill>
                <a:effectLst/>
                <a:latin typeface="Söhne"/>
              </a:rPr>
              <a:t>在這個的前面，要重點是</a:t>
            </a:r>
            <a:r>
              <a:rPr lang="en-US" altLang="zh-TW" b="0" i="0" dirty="0">
                <a:solidFill>
                  <a:srgbClr val="343541"/>
                </a:solidFill>
                <a:effectLst/>
                <a:latin typeface="Söhne"/>
              </a:rPr>
              <a:t>:</a:t>
            </a:r>
            <a:r>
              <a:rPr lang="zh-TW" altLang="en-US" b="0" i="0" dirty="0">
                <a:solidFill>
                  <a:srgbClr val="343541"/>
                </a:solidFill>
                <a:effectLst/>
                <a:latin typeface="Söhne"/>
              </a:rPr>
              <a:t> 探討多</a:t>
            </a:r>
            <a:r>
              <a:rPr lang="en-US" altLang="zh-TW" b="0" i="0" dirty="0">
                <a:solidFill>
                  <a:srgbClr val="343541"/>
                </a:solidFill>
                <a:effectLst/>
                <a:latin typeface="Söhne"/>
              </a:rPr>
              <a:t>expert</a:t>
            </a:r>
            <a:r>
              <a:rPr lang="zh-TW" altLang="en-US" b="0" i="0" dirty="0">
                <a:solidFill>
                  <a:srgbClr val="343541"/>
                </a:solidFill>
                <a:effectLst/>
                <a:latin typeface="Söhne"/>
              </a:rPr>
              <a:t>整合</a:t>
            </a:r>
            <a:endParaRPr lang="en-US" altLang="zh-TW" b="0" i="0" dirty="0">
              <a:solidFill>
                <a:srgbClr val="111827"/>
              </a:solidFill>
              <a:effectLst/>
              <a:latin typeface="Söhne Mono"/>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b="0" dirty="0"/>
              <a:t>改一下</a:t>
            </a:r>
          </a:p>
        </p:txBody>
      </p:sp>
    </p:spTree>
    <p:extLst>
      <p:ext uri="{BB962C8B-B14F-4D97-AF65-F5344CB8AC3E}">
        <p14:creationId xmlns:p14="http://schemas.microsoft.com/office/powerpoint/2010/main" val="7259625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0" algn="l" rtl="0">
              <a:spcBef>
                <a:spcPts val="0"/>
              </a:spcBef>
              <a:spcAft>
                <a:spcPts val="0"/>
              </a:spcAft>
              <a:buNone/>
            </a:pPr>
            <a:r>
              <a:rPr lang="en-US" altLang="zh-TW" sz="1200" dirty="0"/>
              <a:t>Bm </a:t>
            </a:r>
            <a:r>
              <a:rPr lang="zh-TW" altLang="en-US" sz="1200" dirty="0"/>
              <a:t>該信心度區間內的樣本數量，</a:t>
            </a:r>
            <a:r>
              <a:rPr lang="en-US" altLang="zh-TW" sz="1200" dirty="0"/>
              <a:t>n</a:t>
            </a:r>
            <a:r>
              <a:rPr lang="zh-TW" altLang="en-US" sz="1200" dirty="0"/>
              <a:t>是樣本數量，</a:t>
            </a:r>
            <a:r>
              <a:rPr lang="en-US" altLang="zh-TW" sz="1200" dirty="0" err="1"/>
              <a:t>yi</a:t>
            </a:r>
            <a:r>
              <a:rPr lang="zh-TW" altLang="en-US" sz="1200" dirty="0"/>
              <a:t> </a:t>
            </a:r>
            <a:endParaRPr lang="en-US" altLang="zh-TW" sz="1200" dirty="0"/>
          </a:p>
          <a:p>
            <a:pPr marL="0" lvl="0" indent="0" algn="l" rtl="0">
              <a:spcBef>
                <a:spcPts val="0"/>
              </a:spcBef>
              <a:spcAft>
                <a:spcPts val="0"/>
              </a:spcAft>
              <a:buNone/>
            </a:pPr>
            <a:r>
              <a:rPr lang="en-US" altLang="zh-TW" sz="1200" dirty="0"/>
              <a:t>M</a:t>
            </a:r>
            <a:r>
              <a:rPr lang="zh-TW" altLang="en-US" sz="1200" dirty="0"/>
              <a:t>是區間數量，右邊的</a:t>
            </a:r>
            <a:r>
              <a:rPr lang="en-US" altLang="zh-TW" sz="1200" dirty="0" err="1"/>
              <a:t>yi</a:t>
            </a:r>
            <a:r>
              <a:rPr lang="zh-TW" altLang="en-US" sz="1200" dirty="0"/>
              <a:t>是</a:t>
            </a:r>
            <a:r>
              <a:rPr lang="en-US" altLang="zh-TW" sz="1200" dirty="0" err="1"/>
              <a:t>gt</a:t>
            </a:r>
            <a:r>
              <a:rPr lang="zh-TW" altLang="en-US" sz="1200" dirty="0"/>
              <a:t>，左邊是預測結果</a:t>
            </a:r>
            <a:endParaRPr lang="en-US" altLang="zh-TW" sz="1200" dirty="0"/>
          </a:p>
          <a:p>
            <a:pPr marL="0" lvl="0" indent="0" algn="l" rtl="0">
              <a:spcBef>
                <a:spcPts val="0"/>
              </a:spcBef>
              <a:spcAft>
                <a:spcPts val="0"/>
              </a:spcAft>
              <a:buNone/>
            </a:pPr>
            <a:r>
              <a:rPr lang="el-GR" altLang="zh-TW" dirty="0">
                <a:effectLst/>
                <a:latin typeface="Arial" panose="020B0604020202020204" pitchFamily="34" charset="0"/>
              </a:rPr>
              <a:t>σ</a:t>
            </a:r>
            <a:r>
              <a:rPr lang="en-US" altLang="zh-TW" dirty="0">
                <a:effectLst/>
                <a:latin typeface="Arial" panose="020B0604020202020204" pitchFamily="34" charset="0"/>
              </a:rPr>
              <a:t>SM(zi)(k) </a:t>
            </a:r>
            <a:r>
              <a:rPr lang="zh-TW" altLang="en-US" dirty="0">
                <a:effectLst/>
                <a:latin typeface="Arial" panose="020B0604020202020204" pitchFamily="34" charset="0"/>
              </a:rPr>
              <a:t>是</a:t>
            </a:r>
            <a:r>
              <a:rPr lang="en-US" altLang="zh-TW" dirty="0">
                <a:effectLst/>
                <a:latin typeface="Arial" panose="020B0604020202020204" pitchFamily="34" charset="0"/>
              </a:rPr>
              <a:t>logit</a:t>
            </a:r>
            <a:r>
              <a:rPr lang="zh-TW" altLang="en-US" dirty="0">
                <a:effectLst/>
                <a:latin typeface="Arial" panose="020B0604020202020204" pitchFamily="34" charset="0"/>
              </a:rPr>
              <a:t>經過</a:t>
            </a:r>
            <a:r>
              <a:rPr lang="en-US" altLang="zh-TW" dirty="0" err="1">
                <a:effectLst/>
                <a:latin typeface="Arial" panose="020B0604020202020204" pitchFamily="34" charset="0"/>
              </a:rPr>
              <a:t>softmax</a:t>
            </a:r>
            <a:r>
              <a:rPr lang="zh-TW" altLang="en-US" dirty="0">
                <a:effectLst/>
                <a:latin typeface="Arial" panose="020B0604020202020204" pitchFamily="34" charset="0"/>
              </a:rPr>
              <a:t>後的值 ， </a:t>
            </a:r>
            <a:r>
              <a:rPr lang="en-US" altLang="zh-TW" dirty="0">
                <a:effectLst/>
                <a:latin typeface="Arial" panose="020B0604020202020204" pitchFamily="34" charset="0"/>
              </a:rPr>
              <a:t>pi</a:t>
            </a:r>
            <a:r>
              <a:rPr lang="zh-TW" altLang="en-US" dirty="0">
                <a:effectLst/>
                <a:latin typeface="Arial" panose="020B0604020202020204" pitchFamily="34" charset="0"/>
              </a:rPr>
              <a:t>則是找出</a:t>
            </a:r>
            <a:r>
              <a:rPr lang="en-US" altLang="zh-TW" dirty="0" err="1">
                <a:effectLst/>
                <a:latin typeface="Arial" panose="020B0604020202020204" pitchFamily="34" charset="0"/>
              </a:rPr>
              <a:t>Softmax</a:t>
            </a:r>
            <a:r>
              <a:rPr lang="en-US" altLang="zh-TW" dirty="0">
                <a:effectLst/>
                <a:latin typeface="Arial" panose="020B0604020202020204" pitchFamily="34" charset="0"/>
              </a:rPr>
              <a:t> </a:t>
            </a:r>
            <a:r>
              <a:rPr lang="zh-TW" altLang="en-US" dirty="0">
                <a:effectLst/>
                <a:latin typeface="Arial" panose="020B0604020202020204" pitchFamily="34" charset="0"/>
              </a:rPr>
              <a:t>輸出的最大的機率</a:t>
            </a:r>
            <a:endParaRPr lang="zh-TW" altLang="en-US" sz="1200" dirty="0"/>
          </a:p>
          <a:p>
            <a:endParaRPr lang="zh-CN" altLang="en-US" dirty="0"/>
          </a:p>
        </p:txBody>
      </p:sp>
    </p:spTree>
    <p:extLst>
      <p:ext uri="{BB962C8B-B14F-4D97-AF65-F5344CB8AC3E}">
        <p14:creationId xmlns:p14="http://schemas.microsoft.com/office/powerpoint/2010/main" val="182503060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0">
                  <a:buNone/>
                </a:pPr>
                <a:r>
                  <a:rPr lang="en-US" altLang="zh-TW" dirty="0"/>
                  <a:t>1. </a:t>
                </a:r>
                <a:r>
                  <a:rPr lang="zh-TW" altLang="en-US" dirty="0"/>
                  <a:t>比較</a:t>
                </a:r>
                <a:r>
                  <a:rPr lang="en-US" altLang="zh-TW" dirty="0"/>
                  <a:t>model calibration </a:t>
                </a:r>
                <a:r>
                  <a:rPr lang="zh-TW" altLang="en-US" dirty="0"/>
                  <a:t>前 </a:t>
                </a:r>
                <a:r>
                  <a:rPr lang="en-US" altLang="zh-TW" dirty="0"/>
                  <a:t>SPE, POE, SOE </a:t>
                </a:r>
                <a:r>
                  <a:rPr lang="zh-TW" altLang="en-US" dirty="0"/>
                  <a:t>的 </a:t>
                </a:r>
                <a:r>
                  <a:rPr lang="en-US" altLang="zh-TW" dirty="0"/>
                  <a:t>performance.</a:t>
                </a:r>
              </a:p>
              <a:p>
                <a:pPr marL="228600" indent="0">
                  <a:buNone/>
                </a:pPr>
                <a:r>
                  <a:rPr lang="en-US" altLang="zh-TW" dirty="0"/>
                  <a:t>2. </a:t>
                </a:r>
                <a:r>
                  <a:rPr lang="zh-TW" altLang="en-US" dirty="0"/>
                  <a:t>比較</a:t>
                </a:r>
                <a:r>
                  <a:rPr lang="en-US" altLang="zh-TW" dirty="0"/>
                  <a:t>model calibration </a:t>
                </a:r>
                <a:r>
                  <a:rPr lang="zh-TW" altLang="en-US" dirty="0"/>
                  <a:t>後 </a:t>
                </a:r>
                <a:r>
                  <a:rPr lang="en-US" altLang="zh-TW" dirty="0"/>
                  <a:t>SPE, POE, SOE </a:t>
                </a:r>
                <a:r>
                  <a:rPr lang="zh-TW" altLang="en-US" dirty="0"/>
                  <a:t>的 </a:t>
                </a:r>
                <a:r>
                  <a:rPr lang="en-US" altLang="zh-TW" dirty="0"/>
                  <a:t>performance.</a:t>
                </a:r>
              </a:p>
              <a:p>
                <a:pPr marL="228600" indent="0">
                  <a:buNone/>
                </a:pPr>
                <a:r>
                  <a:rPr lang="zh-TW" altLang="en-US" dirty="0"/>
                  <a:t>實驗部分先說明</a:t>
                </a:r>
                <a:r>
                  <a:rPr lang="en-US" altLang="zh-TW" dirty="0"/>
                  <a:t>SPE</a:t>
                </a:r>
                <a:r>
                  <a:rPr lang="zh-TW" altLang="en-US" dirty="0"/>
                  <a:t>比</a:t>
                </a:r>
                <a:r>
                  <a:rPr lang="en-US" altLang="zh-TW" dirty="0" err="1"/>
                  <a:t>temperture</a:t>
                </a:r>
                <a:r>
                  <a:rPr lang="en-US" altLang="zh-TW" dirty="0"/>
                  <a:t> adjustment </a:t>
                </a:r>
                <a:r>
                  <a:rPr lang="zh-TW" altLang="en-US" dirty="0"/>
                  <a:t>與</a:t>
                </a:r>
                <a:r>
                  <a:rPr lang="en-US" altLang="zh-TW" dirty="0"/>
                  <a:t>dropout</a:t>
                </a:r>
                <a:r>
                  <a:rPr lang="zh-TW" altLang="en-US" dirty="0"/>
                  <a:t>好。</a:t>
                </a:r>
                <a:endParaRPr lang="en-US" altLang="zh-TW" dirty="0"/>
              </a:p>
              <a:p>
                <a:pPr marL="228600" indent="0">
                  <a:buNone/>
                </a:pPr>
                <a:endParaRPr lang="en-US" altLang="zh-TW" dirty="0"/>
              </a:p>
              <a:p>
                <a:pPr marL="228600" indent="0">
                  <a:buNone/>
                </a:pPr>
                <a:r>
                  <a:rPr lang="zh-TW" altLang="en-US" dirty="0"/>
                  <a:t>用實驗數據說明面對</a:t>
                </a:r>
                <a:r>
                  <a:rPr lang="en-US" altLang="zh-TW" dirty="0"/>
                  <a:t>over confidence</a:t>
                </a:r>
                <a:r>
                  <a:rPr lang="zh-TW" altLang="en-US" dirty="0"/>
                  <a:t>，ＳＰＥ是比較好的方法，而不是用</a:t>
                </a:r>
                <a:r>
                  <a:rPr lang="en-US" altLang="zh-TW" dirty="0" err="1"/>
                  <a:t>temperture</a:t>
                </a:r>
                <a:r>
                  <a:rPr lang="en-US" altLang="zh-TW" dirty="0"/>
                  <a:t> adjustment </a:t>
                </a:r>
                <a:r>
                  <a:rPr lang="zh-TW" altLang="en-US" dirty="0"/>
                  <a:t>與</a:t>
                </a:r>
                <a:r>
                  <a:rPr lang="en-US" altLang="zh-TW" dirty="0"/>
                  <a:t>dropout</a:t>
                </a:r>
                <a:r>
                  <a:rPr lang="zh-TW" altLang="en-US" dirty="0"/>
                  <a:t>把ＵＣＥ弄好。</a:t>
                </a: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從這張圖的結果可以看到，</a:t>
                </a:r>
                <a:r>
                  <a:rPr lang="en-US" altLang="zh-TW" dirty="0"/>
                  <a:t>3</a:t>
                </a:r>
                <a:r>
                  <a:rPr lang="zh-TW" altLang="en-US" dirty="0"/>
                  <a:t>個專家在加入了</a:t>
                </a:r>
                <a:r>
                  <a:rPr lang="en-US" altLang="zh-TW" dirty="0"/>
                  <a:t>Dropout</a:t>
                </a:r>
                <a:r>
                  <a:rPr lang="zh-TW" altLang="en-US" dirty="0"/>
                  <a:t>之後 ，使用</a:t>
                </a:r>
                <a:r>
                  <a:rPr lang="en-US" altLang="zh-TW" dirty="0"/>
                  <a:t>SPE</a:t>
                </a:r>
                <a:r>
                  <a:rPr lang="zh-TW" altLang="en-US" dirty="0"/>
                  <a:t>的準確度都會有一定程度的下降，使用</a:t>
                </a:r>
                <a:r>
                  <a:rPr lang="en-US" altLang="zh-TW" dirty="0"/>
                  <a:t>SOE</a:t>
                </a:r>
                <a:r>
                  <a:rPr lang="zh-TW" altLang="en-US" dirty="0"/>
                  <a:t>和</a:t>
                </a:r>
                <a:r>
                  <a:rPr lang="en-US" altLang="zh-TW" dirty="0"/>
                  <a:t>POE</a:t>
                </a:r>
                <a:r>
                  <a:rPr lang="zh-TW" altLang="en-US" dirty="0"/>
                  <a:t>準確度則會上升，</a:t>
                </a:r>
                <a:br>
                  <a:rPr lang="en-US" altLang="zh-TW" dirty="0"/>
                </a:br>
                <a:br>
                  <a:rPr lang="en-US" altLang="zh-TW" dirty="0"/>
                </a:br>
                <a:r>
                  <a:rPr lang="en-US" altLang="zh-TW" dirty="0"/>
                  <a:t>SPE </a:t>
                </a:r>
                <a:r>
                  <a:rPr lang="zh-TW" altLang="en-US" dirty="0"/>
                  <a:t>是不是比 </a:t>
                </a:r>
                <a:r>
                  <a:rPr lang="en-US" altLang="zh-TW" dirty="0"/>
                  <a:t>Dropout</a:t>
                </a:r>
                <a:r>
                  <a:rPr lang="zh-TW" altLang="en-US" dirty="0"/>
                  <a:t>好</a:t>
                </a:r>
                <a:r>
                  <a:rPr lang="en-US" altLang="zh-TW" dirty="0"/>
                  <a:t>?</a:t>
                </a:r>
                <a:r>
                  <a:rPr lang="zh-TW" altLang="en-US" dirty="0"/>
                  <a:t> 從實驗數據可以看到， </a:t>
                </a:r>
                <a:r>
                  <a:rPr lang="en-US" altLang="zh-TW" dirty="0"/>
                  <a:t>1.</a:t>
                </a:r>
                <a:r>
                  <a:rPr lang="zh-TW" altLang="en-US" dirty="0"/>
                  <a:t>加了</a:t>
                </a:r>
                <a:r>
                  <a:rPr lang="en-US" altLang="zh-TW" dirty="0"/>
                  <a:t>Dropout</a:t>
                </a:r>
                <a:r>
                  <a:rPr lang="zh-TW" altLang="en-US" dirty="0"/>
                  <a:t>後有提升的有</a:t>
                </a:r>
                <a:r>
                  <a:rPr lang="en-US" altLang="zh-TW" dirty="0"/>
                  <a:t>SOE</a:t>
                </a:r>
                <a:r>
                  <a:rPr lang="zh-TW" altLang="en-US" dirty="0"/>
                  <a:t>和</a:t>
                </a:r>
                <a:r>
                  <a:rPr lang="en-US" altLang="zh-TW" dirty="0"/>
                  <a:t>POE </a:t>
                </a:r>
                <a:r>
                  <a:rPr lang="zh-TW" altLang="en-US" dirty="0"/>
                  <a:t>  </a:t>
                </a:r>
                <a:r>
                  <a:rPr lang="en-US" altLang="zh-TW" dirty="0"/>
                  <a:t>2.</a:t>
                </a:r>
                <a:r>
                  <a:rPr lang="zh-TW" altLang="en-US" dirty="0"/>
                  <a:t> </a:t>
                </a:r>
                <a:r>
                  <a:rPr lang="en-US" altLang="zh-TW" dirty="0"/>
                  <a:t>SPE</a:t>
                </a:r>
                <a:r>
                  <a:rPr lang="zh-TW" altLang="en-US" dirty="0"/>
                  <a:t> 比</a:t>
                </a:r>
                <a:r>
                  <a:rPr lang="en-US" altLang="zh-TW" dirty="0"/>
                  <a:t>(SOE</a:t>
                </a:r>
                <a:r>
                  <a:rPr lang="zh-TW" altLang="en-US" dirty="0"/>
                  <a:t>或</a:t>
                </a:r>
                <a:r>
                  <a:rPr lang="en-US" altLang="zh-TW" dirty="0"/>
                  <a:t>POE)+dropout</a:t>
                </a:r>
                <a:r>
                  <a:rPr lang="zh-TW" altLang="en-US" dirty="0"/>
                  <a:t>好</a:t>
                </a:r>
                <a:endParaRPr lang="en-US" altLang="zh-TW" dirty="0"/>
              </a:p>
              <a:p>
                <a:pPr marL="228600" indent="0">
                  <a:buNone/>
                </a:pP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32187943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0">
                  <a:buNone/>
                </a:pP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11807344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0">
                  <a:buNone/>
                </a:pPr>
                <a:r>
                  <a:rPr lang="en-US" altLang="zh-TW" dirty="0"/>
                  <a:t>1. </a:t>
                </a:r>
                <a:r>
                  <a:rPr lang="zh-TW" altLang="en-US" dirty="0"/>
                  <a:t>比較</a:t>
                </a:r>
                <a:r>
                  <a:rPr lang="en-US" altLang="zh-TW" dirty="0"/>
                  <a:t>model calibration </a:t>
                </a:r>
                <a:r>
                  <a:rPr lang="zh-TW" altLang="en-US" dirty="0"/>
                  <a:t>前 </a:t>
                </a:r>
                <a:r>
                  <a:rPr lang="en-US" altLang="zh-TW" dirty="0"/>
                  <a:t>SPE, POE, SOE </a:t>
                </a:r>
                <a:r>
                  <a:rPr lang="zh-TW" altLang="en-US" dirty="0"/>
                  <a:t>的 </a:t>
                </a:r>
                <a:r>
                  <a:rPr lang="en-US" altLang="zh-TW" dirty="0"/>
                  <a:t>performance.</a:t>
                </a:r>
              </a:p>
              <a:p>
                <a:pPr marL="228600" indent="0">
                  <a:buNone/>
                </a:pPr>
                <a:r>
                  <a:rPr lang="en-US" altLang="zh-TW" dirty="0"/>
                  <a:t>2. </a:t>
                </a:r>
                <a:r>
                  <a:rPr lang="zh-TW" altLang="en-US" dirty="0"/>
                  <a:t>比較</a:t>
                </a:r>
                <a:r>
                  <a:rPr lang="en-US" altLang="zh-TW" dirty="0"/>
                  <a:t>model calibration </a:t>
                </a:r>
                <a:r>
                  <a:rPr lang="zh-TW" altLang="en-US" dirty="0"/>
                  <a:t>後 </a:t>
                </a:r>
                <a:r>
                  <a:rPr lang="en-US" altLang="zh-TW" dirty="0"/>
                  <a:t>SPE, POE, SOE </a:t>
                </a:r>
                <a:r>
                  <a:rPr lang="zh-TW" altLang="en-US" dirty="0"/>
                  <a:t>的 </a:t>
                </a:r>
                <a:r>
                  <a:rPr lang="en-US" altLang="zh-TW" dirty="0"/>
                  <a:t>performance.</a:t>
                </a:r>
              </a:p>
              <a:p>
                <a:pPr marL="228600" indent="0">
                  <a:buNone/>
                </a:pPr>
                <a:r>
                  <a:rPr lang="zh-TW" altLang="en-US" dirty="0"/>
                  <a:t>實驗部分先說明</a:t>
                </a:r>
                <a:r>
                  <a:rPr lang="en-US" altLang="zh-TW" dirty="0"/>
                  <a:t>SPE</a:t>
                </a:r>
                <a:r>
                  <a:rPr lang="zh-TW" altLang="en-US" dirty="0"/>
                  <a:t>比</a:t>
                </a:r>
                <a:r>
                  <a:rPr lang="en-US" altLang="zh-TW" dirty="0" err="1"/>
                  <a:t>temperture</a:t>
                </a:r>
                <a:r>
                  <a:rPr lang="en-US" altLang="zh-TW" dirty="0"/>
                  <a:t> adjustment </a:t>
                </a:r>
                <a:r>
                  <a:rPr lang="zh-TW" altLang="en-US" dirty="0"/>
                  <a:t>與</a:t>
                </a:r>
                <a:r>
                  <a:rPr lang="en-US" altLang="zh-TW" dirty="0"/>
                  <a:t>dropout</a:t>
                </a:r>
                <a:r>
                  <a:rPr lang="zh-TW" altLang="en-US" dirty="0"/>
                  <a:t>好。</a:t>
                </a:r>
                <a:endParaRPr lang="en-US" altLang="zh-TW" dirty="0"/>
              </a:p>
              <a:p>
                <a:pPr marL="228600" indent="0">
                  <a:buNone/>
                </a:pPr>
                <a:endParaRPr lang="en-US" altLang="zh-TW" dirty="0"/>
              </a:p>
              <a:p>
                <a:pPr marL="228600" indent="0">
                  <a:buNone/>
                </a:pPr>
                <a:r>
                  <a:rPr lang="zh-TW" altLang="en-US" dirty="0"/>
                  <a:t>用實驗數據說明面對</a:t>
                </a:r>
                <a:r>
                  <a:rPr lang="en-US" altLang="zh-TW" dirty="0"/>
                  <a:t>over confidence</a:t>
                </a:r>
                <a:r>
                  <a:rPr lang="zh-TW" altLang="en-US" dirty="0"/>
                  <a:t>，ＳＰＥ是比較好的方法，而不是用</a:t>
                </a:r>
                <a:r>
                  <a:rPr lang="en-US" altLang="zh-TW" dirty="0" err="1"/>
                  <a:t>temperture</a:t>
                </a:r>
                <a:r>
                  <a:rPr lang="en-US" altLang="zh-TW" dirty="0"/>
                  <a:t> adjustment </a:t>
                </a:r>
                <a:r>
                  <a:rPr lang="zh-TW" altLang="en-US" dirty="0"/>
                  <a:t>與</a:t>
                </a:r>
                <a:r>
                  <a:rPr lang="en-US" altLang="zh-TW" dirty="0"/>
                  <a:t>dropout</a:t>
                </a:r>
                <a:r>
                  <a:rPr lang="zh-TW" altLang="en-US" dirty="0"/>
                  <a:t>把ＵＣＥ弄好。</a:t>
                </a: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從這張圖的結果可以看到，</a:t>
                </a:r>
                <a:r>
                  <a:rPr lang="en-US" altLang="zh-TW" dirty="0"/>
                  <a:t>3</a:t>
                </a:r>
                <a:r>
                  <a:rPr lang="zh-TW" altLang="en-US" dirty="0"/>
                  <a:t>個專家在加入了</a:t>
                </a:r>
                <a:r>
                  <a:rPr lang="en-US" altLang="zh-TW" dirty="0"/>
                  <a:t>Dropout</a:t>
                </a:r>
                <a:r>
                  <a:rPr lang="zh-TW" altLang="en-US" dirty="0"/>
                  <a:t>之後 ，使用</a:t>
                </a:r>
                <a:r>
                  <a:rPr lang="en-US" altLang="zh-TW" dirty="0"/>
                  <a:t>SPE</a:t>
                </a:r>
                <a:r>
                  <a:rPr lang="zh-TW" altLang="en-US" dirty="0"/>
                  <a:t>的準確度都會有一定程度的下降，使用</a:t>
                </a:r>
                <a:r>
                  <a:rPr lang="en-US" altLang="zh-TW" dirty="0"/>
                  <a:t>SOE</a:t>
                </a:r>
                <a:r>
                  <a:rPr lang="zh-TW" altLang="en-US" dirty="0"/>
                  <a:t>和</a:t>
                </a:r>
                <a:r>
                  <a:rPr lang="en-US" altLang="zh-TW" dirty="0"/>
                  <a:t>POE</a:t>
                </a:r>
                <a:r>
                  <a:rPr lang="zh-TW" altLang="en-US" dirty="0"/>
                  <a:t>準確度則會上升，</a:t>
                </a:r>
                <a:br>
                  <a:rPr lang="en-US" altLang="zh-TW" dirty="0"/>
                </a:br>
                <a:br>
                  <a:rPr lang="en-US" altLang="zh-TW" dirty="0"/>
                </a:br>
                <a:r>
                  <a:rPr lang="en-US" altLang="zh-TW" dirty="0"/>
                  <a:t>SPE </a:t>
                </a:r>
                <a:r>
                  <a:rPr lang="zh-TW" altLang="en-US" dirty="0"/>
                  <a:t>是不是比 </a:t>
                </a:r>
                <a:r>
                  <a:rPr lang="en-US" altLang="zh-TW" dirty="0"/>
                  <a:t>Dropout</a:t>
                </a:r>
                <a:r>
                  <a:rPr lang="zh-TW" altLang="en-US" dirty="0"/>
                  <a:t>好</a:t>
                </a:r>
                <a:r>
                  <a:rPr lang="en-US" altLang="zh-TW" dirty="0"/>
                  <a:t>?</a:t>
                </a:r>
                <a:r>
                  <a:rPr lang="zh-TW" altLang="en-US" dirty="0"/>
                  <a:t> 從實驗數據可以看到， </a:t>
                </a:r>
                <a:r>
                  <a:rPr lang="en-US" altLang="zh-TW" dirty="0"/>
                  <a:t>1.</a:t>
                </a:r>
                <a:r>
                  <a:rPr lang="zh-TW" altLang="en-US" dirty="0"/>
                  <a:t>加了</a:t>
                </a:r>
                <a:r>
                  <a:rPr lang="en-US" altLang="zh-TW" dirty="0"/>
                  <a:t>Dropout</a:t>
                </a:r>
                <a:r>
                  <a:rPr lang="zh-TW" altLang="en-US" dirty="0"/>
                  <a:t>後有提升的有</a:t>
                </a:r>
                <a:r>
                  <a:rPr lang="en-US" altLang="zh-TW" dirty="0"/>
                  <a:t>SOE</a:t>
                </a:r>
                <a:r>
                  <a:rPr lang="zh-TW" altLang="en-US" dirty="0"/>
                  <a:t>和</a:t>
                </a:r>
                <a:r>
                  <a:rPr lang="en-US" altLang="zh-TW" dirty="0"/>
                  <a:t>POE </a:t>
                </a:r>
                <a:r>
                  <a:rPr lang="zh-TW" altLang="en-US" dirty="0"/>
                  <a:t>  </a:t>
                </a:r>
                <a:r>
                  <a:rPr lang="en-US" altLang="zh-TW" dirty="0"/>
                  <a:t>2.</a:t>
                </a:r>
                <a:r>
                  <a:rPr lang="zh-TW" altLang="en-US" dirty="0"/>
                  <a:t> </a:t>
                </a:r>
                <a:r>
                  <a:rPr lang="en-US" altLang="zh-TW" dirty="0"/>
                  <a:t>SPE</a:t>
                </a:r>
                <a:r>
                  <a:rPr lang="zh-TW" altLang="en-US" dirty="0"/>
                  <a:t> 比</a:t>
                </a:r>
                <a:r>
                  <a:rPr lang="en-US" altLang="zh-TW" dirty="0"/>
                  <a:t>(SOE</a:t>
                </a:r>
                <a:r>
                  <a:rPr lang="zh-TW" altLang="en-US" dirty="0"/>
                  <a:t>或</a:t>
                </a:r>
                <a:r>
                  <a:rPr lang="en-US" altLang="zh-TW" dirty="0"/>
                  <a:t>POE)+dropout</a:t>
                </a:r>
                <a:r>
                  <a:rPr lang="zh-TW" altLang="en-US" dirty="0"/>
                  <a:t>好</a:t>
                </a:r>
                <a:endParaRPr lang="en-US" altLang="zh-TW" dirty="0"/>
              </a:p>
              <a:p>
                <a:pPr marL="228600" indent="0">
                  <a:buNone/>
                </a:pP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53057960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pPr marL="228600" indent="0">
                  <a:buNone/>
                </a:pPr>
                <a:r>
                  <a:rPr lang="en-US" altLang="zh-TW" dirty="0"/>
                  <a:t>1. </a:t>
                </a:r>
                <a:r>
                  <a:rPr lang="zh-TW" altLang="en-US" dirty="0"/>
                  <a:t>比較</a:t>
                </a:r>
                <a:r>
                  <a:rPr lang="en-US" altLang="zh-TW" dirty="0"/>
                  <a:t>model calibration </a:t>
                </a:r>
                <a:r>
                  <a:rPr lang="zh-TW" altLang="en-US" dirty="0"/>
                  <a:t>前 </a:t>
                </a:r>
                <a:r>
                  <a:rPr lang="en-US" altLang="zh-TW" dirty="0"/>
                  <a:t>SPE, POE, SOE </a:t>
                </a:r>
                <a:r>
                  <a:rPr lang="zh-TW" altLang="en-US" dirty="0"/>
                  <a:t>的 </a:t>
                </a:r>
                <a:r>
                  <a:rPr lang="en-US" altLang="zh-TW" dirty="0"/>
                  <a:t>performance.</a:t>
                </a:r>
              </a:p>
              <a:p>
                <a:pPr marL="228600" indent="0">
                  <a:buNone/>
                </a:pPr>
                <a:r>
                  <a:rPr lang="en-US" altLang="zh-TW" dirty="0"/>
                  <a:t>2. </a:t>
                </a:r>
                <a:r>
                  <a:rPr lang="zh-TW" altLang="en-US" dirty="0"/>
                  <a:t>比較</a:t>
                </a:r>
                <a:r>
                  <a:rPr lang="en-US" altLang="zh-TW" dirty="0"/>
                  <a:t>model calibration </a:t>
                </a:r>
                <a:r>
                  <a:rPr lang="zh-TW" altLang="en-US" dirty="0"/>
                  <a:t>後 </a:t>
                </a:r>
                <a:r>
                  <a:rPr lang="en-US" altLang="zh-TW" dirty="0"/>
                  <a:t>SPE, POE, SOE </a:t>
                </a:r>
                <a:r>
                  <a:rPr lang="zh-TW" altLang="en-US" dirty="0"/>
                  <a:t>的 </a:t>
                </a:r>
                <a:r>
                  <a:rPr lang="en-US" altLang="zh-TW" dirty="0"/>
                  <a:t>performance.</a:t>
                </a:r>
              </a:p>
              <a:p>
                <a:pPr marL="228600" indent="0">
                  <a:buNone/>
                </a:pPr>
                <a:r>
                  <a:rPr lang="zh-TW" altLang="en-US" dirty="0"/>
                  <a:t>實驗部分先說明</a:t>
                </a:r>
                <a:r>
                  <a:rPr lang="en-US" altLang="zh-TW" dirty="0"/>
                  <a:t>SPE</a:t>
                </a:r>
                <a:r>
                  <a:rPr lang="zh-TW" altLang="en-US" dirty="0"/>
                  <a:t>比</a:t>
                </a:r>
                <a:r>
                  <a:rPr lang="en-US" altLang="zh-TW" dirty="0" err="1"/>
                  <a:t>temperture</a:t>
                </a:r>
                <a:r>
                  <a:rPr lang="en-US" altLang="zh-TW" dirty="0"/>
                  <a:t> adjustment </a:t>
                </a:r>
                <a:r>
                  <a:rPr lang="zh-TW" altLang="en-US" dirty="0"/>
                  <a:t>與</a:t>
                </a:r>
                <a:r>
                  <a:rPr lang="en-US" altLang="zh-TW" dirty="0"/>
                  <a:t>dropout</a:t>
                </a:r>
                <a:r>
                  <a:rPr lang="zh-TW" altLang="en-US" dirty="0"/>
                  <a:t>好。</a:t>
                </a:r>
                <a:endParaRPr lang="en-US" altLang="zh-TW" dirty="0"/>
              </a:p>
              <a:p>
                <a:pPr marL="228600" indent="0">
                  <a:buNone/>
                </a:pPr>
                <a:endParaRPr lang="en-US" altLang="zh-TW" dirty="0"/>
              </a:p>
              <a:p>
                <a:pPr marL="228600" indent="0">
                  <a:buNone/>
                </a:pPr>
                <a:r>
                  <a:rPr lang="zh-TW" altLang="en-US" dirty="0"/>
                  <a:t>用實驗數據說明面對</a:t>
                </a:r>
                <a:r>
                  <a:rPr lang="en-US" altLang="zh-TW" dirty="0"/>
                  <a:t>over confidence</a:t>
                </a:r>
                <a:r>
                  <a:rPr lang="zh-TW" altLang="en-US" dirty="0"/>
                  <a:t>，ＳＰＥ是比較好的方法，而不是用</a:t>
                </a:r>
                <a:r>
                  <a:rPr lang="en-US" altLang="zh-TW" dirty="0" err="1"/>
                  <a:t>temperture</a:t>
                </a:r>
                <a:r>
                  <a:rPr lang="en-US" altLang="zh-TW" dirty="0"/>
                  <a:t> adjustment </a:t>
                </a:r>
                <a:r>
                  <a:rPr lang="zh-TW" altLang="en-US" dirty="0"/>
                  <a:t>與</a:t>
                </a:r>
                <a:r>
                  <a:rPr lang="en-US" altLang="zh-TW" dirty="0"/>
                  <a:t>dropout</a:t>
                </a:r>
                <a:r>
                  <a:rPr lang="zh-TW" altLang="en-US" dirty="0"/>
                  <a:t>把ＵＣＥ弄好。</a:t>
                </a:r>
                <a:endParaRPr lang="en-US" altLang="zh-TW" dirty="0"/>
              </a:p>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從這張圖的結果可以看到，</a:t>
                </a:r>
                <a:r>
                  <a:rPr lang="en-US" altLang="zh-TW" dirty="0"/>
                  <a:t>3</a:t>
                </a:r>
                <a:r>
                  <a:rPr lang="zh-TW" altLang="en-US" dirty="0"/>
                  <a:t>個專家在加入了</a:t>
                </a:r>
                <a:r>
                  <a:rPr lang="en-US" altLang="zh-TW" dirty="0"/>
                  <a:t>Dropout</a:t>
                </a:r>
                <a:r>
                  <a:rPr lang="zh-TW" altLang="en-US" dirty="0"/>
                  <a:t>之後 ，使用</a:t>
                </a:r>
                <a:r>
                  <a:rPr lang="en-US" altLang="zh-TW" dirty="0"/>
                  <a:t>SPE</a:t>
                </a:r>
                <a:r>
                  <a:rPr lang="zh-TW" altLang="en-US" dirty="0"/>
                  <a:t>的準確度都會有一定程度的下降，使用</a:t>
                </a:r>
                <a:r>
                  <a:rPr lang="en-US" altLang="zh-TW" dirty="0"/>
                  <a:t>SOE</a:t>
                </a:r>
                <a:r>
                  <a:rPr lang="zh-TW" altLang="en-US" dirty="0"/>
                  <a:t>和</a:t>
                </a:r>
                <a:r>
                  <a:rPr lang="en-US" altLang="zh-TW" dirty="0"/>
                  <a:t>POE</a:t>
                </a:r>
                <a:r>
                  <a:rPr lang="zh-TW" altLang="en-US" dirty="0"/>
                  <a:t>準確度則會上升，</a:t>
                </a:r>
                <a:br>
                  <a:rPr lang="en-US" altLang="zh-TW" dirty="0"/>
                </a:br>
                <a:br>
                  <a:rPr lang="en-US" altLang="zh-TW" dirty="0"/>
                </a:br>
                <a:r>
                  <a:rPr lang="en-US" altLang="zh-TW" dirty="0"/>
                  <a:t>SPE </a:t>
                </a:r>
                <a:r>
                  <a:rPr lang="zh-TW" altLang="en-US" dirty="0"/>
                  <a:t>是不是比 </a:t>
                </a:r>
                <a:r>
                  <a:rPr lang="en-US" altLang="zh-TW" dirty="0"/>
                  <a:t>Dropout</a:t>
                </a:r>
                <a:r>
                  <a:rPr lang="zh-TW" altLang="en-US" dirty="0"/>
                  <a:t>好</a:t>
                </a:r>
                <a:r>
                  <a:rPr lang="en-US" altLang="zh-TW" dirty="0"/>
                  <a:t>?</a:t>
                </a:r>
                <a:r>
                  <a:rPr lang="zh-TW" altLang="en-US" dirty="0"/>
                  <a:t> 從實驗數據可以看到， </a:t>
                </a:r>
                <a:r>
                  <a:rPr lang="en-US" altLang="zh-TW" dirty="0"/>
                  <a:t>1.</a:t>
                </a:r>
                <a:r>
                  <a:rPr lang="zh-TW" altLang="en-US" dirty="0"/>
                  <a:t>加了</a:t>
                </a:r>
                <a:r>
                  <a:rPr lang="en-US" altLang="zh-TW" dirty="0"/>
                  <a:t>Dropout</a:t>
                </a:r>
                <a:r>
                  <a:rPr lang="zh-TW" altLang="en-US" dirty="0"/>
                  <a:t>後有提升的有</a:t>
                </a:r>
                <a:r>
                  <a:rPr lang="en-US" altLang="zh-TW" dirty="0"/>
                  <a:t>SOE</a:t>
                </a:r>
                <a:r>
                  <a:rPr lang="zh-TW" altLang="en-US" dirty="0"/>
                  <a:t>和</a:t>
                </a:r>
                <a:r>
                  <a:rPr lang="en-US" altLang="zh-TW" dirty="0"/>
                  <a:t>POE </a:t>
                </a:r>
                <a:r>
                  <a:rPr lang="zh-TW" altLang="en-US" dirty="0"/>
                  <a:t>  </a:t>
                </a:r>
                <a:r>
                  <a:rPr lang="en-US" altLang="zh-TW" dirty="0"/>
                  <a:t>2.</a:t>
                </a:r>
                <a:r>
                  <a:rPr lang="zh-TW" altLang="en-US" dirty="0"/>
                  <a:t> </a:t>
                </a:r>
                <a:r>
                  <a:rPr lang="en-US" altLang="zh-TW" dirty="0"/>
                  <a:t>SPE</a:t>
                </a:r>
                <a:r>
                  <a:rPr lang="zh-TW" altLang="en-US" dirty="0"/>
                  <a:t> 比</a:t>
                </a:r>
                <a:r>
                  <a:rPr lang="en-US" altLang="zh-TW" dirty="0"/>
                  <a:t>(SOE</a:t>
                </a:r>
                <a:r>
                  <a:rPr lang="zh-TW" altLang="en-US" dirty="0"/>
                  <a:t>或</a:t>
                </a:r>
                <a:r>
                  <a:rPr lang="en-US" altLang="zh-TW" dirty="0"/>
                  <a:t>POE)+dropout</a:t>
                </a:r>
                <a:r>
                  <a:rPr lang="zh-TW" altLang="en-US" dirty="0"/>
                  <a:t>好</a:t>
                </a:r>
                <a:endParaRPr lang="en-US" altLang="zh-TW" dirty="0"/>
              </a:p>
              <a:p>
                <a:pPr marL="228600" indent="0">
                  <a:buNone/>
                </a:pPr>
                <a:endParaRPr lang="en-US" altLang="zh-TW" dirty="0"/>
              </a:p>
            </p:txBody>
          </p:sp>
        </mc:Choice>
        <mc:Fallback xmlns="">
          <p:sp>
            <p:nvSpPr>
              <p:cNvPr id="3" name="備忘稿版面配置區 2"/>
              <p:cNvSpPr>
                <a:spLocks noGrp="1"/>
              </p:cNvSpPr>
              <p:nvPr>
                <p:ph type="body" idx="1"/>
              </p:nvPr>
            </p:nvSpPr>
            <p:spPr/>
            <p:txBody>
              <a:bodyPr/>
              <a:lstStyle/>
              <a:p>
                <a:pPr marL="228600" indent="0">
                  <a:buNone/>
                </a:pPr>
                <a:r>
                  <a:rPr lang="zh-TW" altLang="en-US" dirty="0"/>
                  <a:t>研究為什麼 </a:t>
                </a:r>
                <a:r>
                  <a:rPr lang="en-US" altLang="zh-TW" b="0" i="0" dirty="0">
                    <a:latin typeface="Cambria Math" panose="02040503050406030204" pitchFamily="18" charset="0"/>
                  </a:rPr>
                  <a:t>"expert2 (</a:t>
                </a:r>
                <a:r>
                  <a:rPr lang="en-US" altLang="zh-TW" i="0" dirty="0">
                    <a:latin typeface="Cambria Math" panose="02040503050406030204" pitchFamily="18" charset="0"/>
                  </a:rPr>
                  <a:t>Monte Carlo Dropout)</a:t>
                </a:r>
                <a:r>
                  <a:rPr lang="zh-TW" altLang="en-US" i="0" dirty="0"/>
                  <a:t>"</a:t>
                </a:r>
                <a:r>
                  <a:rPr lang="zh-TW" altLang="en-US" dirty="0"/>
                  <a:t> 比較差</a:t>
                </a:r>
                <a:endParaRPr lang="en-US" altLang="zh-TW" dirty="0"/>
              </a:p>
              <a:p>
                <a:pPr marL="228600" indent="0">
                  <a:buNone/>
                </a:pPr>
                <a:r>
                  <a:rPr lang="zh-TW" altLang="en-US" dirty="0"/>
                  <a:t>研究本來就不會變高還是</a:t>
                </a:r>
                <a:r>
                  <a:rPr lang="en-US" altLang="zh-TW" dirty="0"/>
                  <a:t>?</a:t>
                </a:r>
                <a:endParaRPr lang="zh-TW" altLang="en-US" dirty="0"/>
              </a:p>
            </p:txBody>
          </p:sp>
        </mc:Fallback>
      </mc:AlternateContent>
    </p:spTree>
    <p:extLst>
      <p:ext uri="{BB962C8B-B14F-4D97-AF65-F5344CB8AC3E}">
        <p14:creationId xmlns:p14="http://schemas.microsoft.com/office/powerpoint/2010/main" val="3726919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再來我要介紹在</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Inference</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階段時我們</a:t>
                </a:r>
                <a:r>
                  <a:rPr lang="zh-TW" altLang="en-US" dirty="0"/>
                  <a:t>的方法的概覽。我們從</a:t>
                </a:r>
                <a:r>
                  <a:rPr lang="en-US" altLang="zh-TW" dirty="0" err="1"/>
                  <a:t>Czsl</a:t>
                </a:r>
                <a:r>
                  <a:rPr lang="en-US" altLang="zh-TW" dirty="0"/>
                  <a:t> dataset</a:t>
                </a:r>
                <a:r>
                  <a:rPr lang="zh-TW" altLang="en-US" dirty="0"/>
                  <a:t>中給定一組樣本</a:t>
                </a:r>
                <a:r>
                  <a:rPr lang="en-US" altLang="zh-TW" dirty="0"/>
                  <a:t>X</a:t>
                </a:r>
                <a:r>
                  <a:rPr lang="zh-TW" altLang="en-US" dirty="0"/>
                  <a:t>，首先將其輸入到</a:t>
                </a:r>
                <a:r>
                  <a:rPr lang="en-US" altLang="zh-TW" dirty="0"/>
                  <a:t>Object-attribute paired logit Estimation</a:t>
                </a:r>
                <a:r>
                  <a:rPr lang="zh-TW" altLang="en-US" dirty="0"/>
                  <a:t>中，並且她輸出</a:t>
                </a:r>
                <a:r>
                  <a:rPr lang="en-US" altLang="zh-TW" dirty="0"/>
                  <a:t>pair logit zeta</a:t>
                </a:r>
                <a:r>
                  <a:rPr lang="zh-TW" altLang="en-US" dirty="0"/>
                  <a:t>。然後</a:t>
                </a:r>
                <a:r>
                  <a:rPr lang="en-US" altLang="zh-TW" dirty="0"/>
                  <a:t>pair logit zeta </a:t>
                </a:r>
                <a:r>
                  <a:rPr lang="zh-TW" altLang="en-US" dirty="0"/>
                  <a:t>將作為專家</a:t>
                </a:r>
                <a:r>
                  <a:rPr lang="en-US" altLang="zh-TW" dirty="0"/>
                  <a:t>1 </a:t>
                </a:r>
                <a:r>
                  <a:rPr lang="zh-TW" altLang="en-US" dirty="0"/>
                  <a:t>專家</a:t>
                </a:r>
                <a:r>
                  <a:rPr lang="en-US" altLang="zh-TW" dirty="0"/>
                  <a:t>2</a:t>
                </a:r>
                <a:r>
                  <a:rPr lang="zh-TW" altLang="en-US" dirty="0"/>
                  <a:t>專家</a:t>
                </a:r>
                <a:r>
                  <a:rPr lang="en-US" altLang="zh-TW" dirty="0"/>
                  <a:t>3</a:t>
                </a:r>
                <a:r>
                  <a:rPr lang="zh-TW" altLang="en-US" dirty="0"/>
                  <a:t>的輸入，專家</a:t>
                </a:r>
                <a:r>
                  <a:rPr lang="en-US" altLang="zh-TW" dirty="0"/>
                  <a:t>3</a:t>
                </a:r>
                <a:r>
                  <a:rPr lang="zh-TW" altLang="en-US" dirty="0"/>
                  <a:t>將會獲得</a:t>
                </a:r>
                <a:r>
                  <a:rPr lang="en-US" altLang="zh-TW" sz="1200" dirty="0"/>
                  <a:t>object information</a:t>
                </a:r>
                <a:r>
                  <a:rPr lang="zh-TW" altLang="en-US" dirty="0"/>
                  <a:t>，並且分別輸出屬性機率 </a:t>
                </a:r>
                <a14:m>
                  <m:oMath xmlns:m="http://schemas.openxmlformats.org/officeDocument/2006/math">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m:t>
                        </m:r>
                        <m:r>
                          <a:rPr lang="en-US" altLang="zh-TW" sz="1200" b="1" i="1" smtClean="0">
                            <a:solidFill>
                              <a:schemeClr val="tx1"/>
                            </a:solidFill>
                            <a:latin typeface="Cambria Math" panose="02040503050406030204" pitchFamily="18" charset="0"/>
                          </a:rPr>
                          <m:t>𝒑</m:t>
                        </m:r>
                      </m:e>
                      <m:sub>
                        <m:r>
                          <a:rPr lang="en-US" altLang="zh-TW" sz="1200" b="0" i="1" smtClean="0">
                            <a:solidFill>
                              <a:schemeClr val="tx1"/>
                            </a:solidFill>
                            <a:latin typeface="Cambria Math" panose="02040503050406030204" pitchFamily="18" charset="0"/>
                          </a:rPr>
                          <m:t>𝑎𝑡𝑡𝑟</m:t>
                        </m:r>
                      </m:sub>
                      <m:sup>
                        <m:r>
                          <a:rPr lang="en-US" altLang="zh-TW" sz="1200" b="0" i="1" smtClean="0">
                            <a:solidFill>
                              <a:schemeClr val="tx1"/>
                            </a:solidFill>
                            <a:latin typeface="Cambria Math" panose="02040503050406030204" pitchFamily="18" charset="0"/>
                          </a:rPr>
                          <m:t>𝑎𝑣𝑔</m:t>
                        </m:r>
                      </m:sup>
                    </m:sSubSup>
                    <m:r>
                      <a:rPr lang="en-US" altLang="zh-TW" sz="1200" b="1" i="1" smtClean="0">
                        <a:solidFill>
                          <a:schemeClr val="tx1"/>
                        </a:solidFill>
                        <a:latin typeface="Cambria Math" panose="02040503050406030204" pitchFamily="18" charset="0"/>
                      </a:rPr>
                      <m:t>}</m:t>
                    </m:r>
                  </m:oMath>
                </a14:m>
                <a:r>
                  <a:rPr lang="zh-TW" altLang="en-US" dirty="0"/>
                  <a:t>和</a:t>
                </a:r>
                <a14:m>
                  <m:oMath xmlns:m="http://schemas.openxmlformats.org/officeDocument/2006/math">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m:t>
                        </m:r>
                        <m:r>
                          <a:rPr lang="en-US" altLang="zh-TW" sz="1200" b="1" i="1" smtClean="0">
                            <a:solidFill>
                              <a:schemeClr val="tx1"/>
                            </a:solidFill>
                            <a:latin typeface="Cambria Math" panose="02040503050406030204" pitchFamily="18" charset="0"/>
                          </a:rPr>
                          <m:t>𝒑</m:t>
                        </m:r>
                      </m:e>
                      <m:sub>
                        <m:r>
                          <a:rPr lang="en-US" altLang="zh-TW" sz="1200" b="0" i="1" smtClean="0">
                            <a:solidFill>
                              <a:schemeClr val="tx1"/>
                            </a:solidFill>
                            <a:latin typeface="Cambria Math" panose="02040503050406030204" pitchFamily="18" charset="0"/>
                          </a:rPr>
                          <m:t>𝑎𝑡𝑡𝑟</m:t>
                        </m:r>
                      </m:sub>
                      <m:sup>
                        <m:r>
                          <a:rPr lang="en-US" altLang="zh-TW" sz="1200" b="0" i="1" smtClean="0">
                            <a:solidFill>
                              <a:schemeClr val="tx1"/>
                            </a:solidFill>
                            <a:latin typeface="Cambria Math" panose="02040503050406030204" pitchFamily="18" charset="0"/>
                          </a:rPr>
                          <m:t>𝑚𝑎𝑥</m:t>
                        </m:r>
                      </m:sup>
                    </m:sSubSup>
                    <m:r>
                      <a:rPr lang="en-US" altLang="zh-TW" sz="1200" b="1" i="1" smtClean="0">
                        <a:solidFill>
                          <a:schemeClr val="tx1"/>
                        </a:solidFill>
                        <a:latin typeface="Cambria Math" panose="02040503050406030204" pitchFamily="18" charset="0"/>
                      </a:rPr>
                      <m:t>}</m:t>
                    </m:r>
                  </m:oMath>
                </a14:m>
                <a:r>
                  <a:rPr lang="zh-TW" altLang="en-US" dirty="0"/>
                  <a:t>和</a:t>
                </a:r>
                <a14:m>
                  <m:oMath xmlns:m="http://schemas.openxmlformats.org/officeDocument/2006/math">
                    <m:r>
                      <a:rPr lang="en-US" altLang="zh-TW" sz="1200" b="1" i="1" smtClean="0">
                        <a:solidFill>
                          <a:schemeClr val="tx1"/>
                        </a:solidFill>
                        <a:latin typeface="Cambria Math" panose="02040503050406030204" pitchFamily="18" charset="0"/>
                      </a:rPr>
                      <m:t>{</m:t>
                    </m:r>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𝒑</m:t>
                        </m:r>
                      </m:e>
                      <m:sub>
                        <m:r>
                          <a:rPr lang="en-US" altLang="zh-TW" sz="1200" b="0" i="1" smtClean="0">
                            <a:solidFill>
                              <a:schemeClr val="tx1"/>
                            </a:solidFill>
                            <a:latin typeface="Cambria Math" panose="02040503050406030204" pitchFamily="18" charset="0"/>
                          </a:rPr>
                          <m:t>𝑎𝑡𝑡𝑟</m:t>
                        </m:r>
                      </m:sub>
                      <m:sup>
                        <m:r>
                          <a:rPr lang="en-US" altLang="zh-TW" sz="1200" b="0" i="1" smtClean="0">
                            <a:solidFill>
                              <a:schemeClr val="tx1"/>
                            </a:solidFill>
                            <a:latin typeface="Cambria Math" panose="02040503050406030204" pitchFamily="18" charset="0"/>
                          </a:rPr>
                          <m:t>𝑚𝑎𝑡𝑐h</m:t>
                        </m:r>
                      </m:sup>
                    </m:sSubSup>
                    <m:r>
                      <a:rPr lang="en-US" altLang="zh-TW" sz="1200" b="1" i="1" smtClean="0">
                        <a:solidFill>
                          <a:schemeClr val="tx1"/>
                        </a:solidFill>
                        <a:latin typeface="Cambria Math" panose="02040503050406030204" pitchFamily="18" charset="0"/>
                      </a:rPr>
                      <m:t>}</m:t>
                    </m:r>
                  </m:oMath>
                </a14:m>
                <a:r>
                  <a:rPr lang="zh-TW" altLang="en-US" dirty="0"/>
                  <a:t>，並且作為我們的方法 </a:t>
                </a:r>
                <a:r>
                  <a:rPr lang="en-US" altLang="zh-TW" dirty="0"/>
                  <a:t>(SPE)</a:t>
                </a:r>
                <a:r>
                  <a:rPr lang="zh-TW" altLang="en-US" dirty="0"/>
                  <a:t>的輸入。</a:t>
                </a:r>
                <a:br>
                  <a:rPr lang="en-US" altLang="zh-TW" dirty="0"/>
                </a:br>
                <a:br>
                  <a:rPr lang="en-US" altLang="zh-TW" dirty="0"/>
                </a:br>
                <a:r>
                  <a:rPr lang="zh-TW" altLang="en-US" dirty="0"/>
                  <a:t>在純屬性預測中，我們的方法在 </a:t>
                </a:r>
                <a:r>
                  <a:rPr lang="en-US" altLang="zh-TW" dirty="0"/>
                  <a:t>UT-Zappos </a:t>
                </a:r>
                <a:r>
                  <a:rPr lang="zh-TW" altLang="en-US" dirty="0"/>
                  <a:t>資料集上將效能提高了約 </a:t>
                </a:r>
                <a:r>
                  <a:rPr lang="en-US" altLang="zh-TW" dirty="0"/>
                  <a:t>2%</a:t>
                </a:r>
                <a:r>
                  <a:rPr lang="zh-TW" altLang="en-US" dirty="0"/>
                  <a:t>，在 </a:t>
                </a:r>
                <a:r>
                  <a:rPr lang="en-US" altLang="zh-TW" dirty="0"/>
                  <a:t>MIT-States </a:t>
                </a:r>
                <a:r>
                  <a:rPr lang="zh-TW" altLang="en-US" dirty="0"/>
                  <a:t>資料集上將效能提高了約 </a:t>
                </a:r>
                <a:r>
                  <a:rPr lang="en-US" altLang="zh-TW" dirty="0"/>
                  <a:t>3%</a:t>
                </a:r>
                <a:r>
                  <a:rPr lang="zh-TW" altLang="en-US" dirty="0"/>
                  <a:t>。</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p:txBody>
          </p:sp>
        </mc:Choice>
        <mc:Fallback xmlns="">
          <p:sp>
            <p:nvSpPr>
              <p:cNvPr id="3" name="备注占位符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TW" altLang="en-US" dirty="0"/>
                  <a:t>再來我要介紹在</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Inference</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階段時我們</a:t>
                </a:r>
                <a:r>
                  <a:rPr lang="zh-TW" altLang="en-US" dirty="0"/>
                  <a:t>的方法的概覽。我們從</a:t>
                </a:r>
                <a:r>
                  <a:rPr lang="en-US" altLang="zh-TW" dirty="0" err="1"/>
                  <a:t>Czsl</a:t>
                </a:r>
                <a:r>
                  <a:rPr lang="en-US" altLang="zh-TW" dirty="0"/>
                  <a:t> dataset</a:t>
                </a:r>
                <a:r>
                  <a:rPr lang="zh-TW" altLang="en-US" dirty="0"/>
                  <a:t>中給定一組樣本</a:t>
                </a:r>
                <a:r>
                  <a:rPr lang="en-US" altLang="zh-TW" dirty="0"/>
                  <a:t>X</a:t>
                </a:r>
                <a:r>
                  <a:rPr lang="zh-TW" altLang="en-US" dirty="0"/>
                  <a:t>，首先將其輸入到</a:t>
                </a:r>
                <a:r>
                  <a:rPr lang="en-US" altLang="zh-TW" dirty="0"/>
                  <a:t>Object-attribute paired logit Estimation</a:t>
                </a:r>
                <a:r>
                  <a:rPr lang="zh-TW" altLang="en-US" dirty="0"/>
                  <a:t>中，並且她輸出</a:t>
                </a:r>
                <a:r>
                  <a:rPr lang="en-US" altLang="zh-TW" dirty="0"/>
                  <a:t>pair logit zeta</a:t>
                </a:r>
                <a:r>
                  <a:rPr lang="zh-TW" altLang="en-US" dirty="0"/>
                  <a:t>。然後</a:t>
                </a:r>
                <a:r>
                  <a:rPr lang="en-US" altLang="zh-TW" dirty="0"/>
                  <a:t>pair logit zeta </a:t>
                </a:r>
                <a:r>
                  <a:rPr lang="zh-TW" altLang="en-US" dirty="0"/>
                  <a:t>將作為專家</a:t>
                </a:r>
                <a:r>
                  <a:rPr lang="en-US" altLang="zh-TW" dirty="0"/>
                  <a:t>1 </a:t>
                </a:r>
                <a:r>
                  <a:rPr lang="zh-TW" altLang="en-US" dirty="0"/>
                  <a:t>專家</a:t>
                </a:r>
                <a:r>
                  <a:rPr lang="en-US" altLang="zh-TW" dirty="0"/>
                  <a:t>2</a:t>
                </a:r>
                <a:r>
                  <a:rPr lang="zh-TW" altLang="en-US" dirty="0"/>
                  <a:t>專家</a:t>
                </a:r>
                <a:r>
                  <a:rPr lang="en-US" altLang="zh-TW" dirty="0"/>
                  <a:t>3</a:t>
                </a:r>
                <a:r>
                  <a:rPr lang="zh-TW" altLang="en-US" dirty="0"/>
                  <a:t>的輸入，專家</a:t>
                </a:r>
                <a:r>
                  <a:rPr lang="en-US" altLang="zh-TW" dirty="0"/>
                  <a:t>3</a:t>
                </a:r>
                <a:r>
                  <a:rPr lang="zh-TW" altLang="en-US" dirty="0"/>
                  <a:t>將會獲得</a:t>
                </a:r>
                <a:r>
                  <a:rPr lang="en-US" altLang="zh-TW" sz="1200" dirty="0"/>
                  <a:t>object information</a:t>
                </a:r>
                <a:r>
                  <a:rPr lang="zh-TW" altLang="en-US" dirty="0"/>
                  <a:t>，並且分別輸出屬性機率 </a:t>
                </a:r>
                <a:r>
                  <a:rPr lang="en-US" altLang="zh-TW" sz="1200" b="1" i="0">
                    <a:solidFill>
                      <a:schemeClr val="tx1"/>
                    </a:solidFill>
                    <a:latin typeface="Cambria Math" panose="02040503050406030204" pitchFamily="18" charset="0"/>
                  </a:rPr>
                  <a:t>〖{𝒑〗_</a:t>
                </a:r>
                <a:r>
                  <a:rPr lang="en-US" altLang="zh-TW" sz="1200" b="0" i="0">
                    <a:solidFill>
                      <a:schemeClr val="tx1"/>
                    </a:solidFill>
                    <a:latin typeface="Cambria Math" panose="02040503050406030204" pitchFamily="18" charset="0"/>
                  </a:rPr>
                  <a:t>𝑎𝑡𝑡𝑟^𝑎𝑣𝑔</a:t>
                </a:r>
                <a:r>
                  <a:rPr lang="en-US" altLang="zh-TW" sz="1200" b="1" i="0">
                    <a:solidFill>
                      <a:schemeClr val="tx1"/>
                    </a:solidFill>
                    <a:latin typeface="Cambria Math" panose="02040503050406030204" pitchFamily="18" charset="0"/>
                  </a:rPr>
                  <a:t>}</a:t>
                </a:r>
                <a:r>
                  <a:rPr lang="zh-TW" altLang="en-US" dirty="0"/>
                  <a:t>和</a:t>
                </a:r>
                <a:r>
                  <a:rPr lang="en-US" altLang="zh-TW" sz="1200" b="1" i="0">
                    <a:solidFill>
                      <a:schemeClr val="tx1"/>
                    </a:solidFill>
                    <a:latin typeface="Cambria Math" panose="02040503050406030204" pitchFamily="18" charset="0"/>
                  </a:rPr>
                  <a:t>〖{𝒑〗_</a:t>
                </a:r>
                <a:r>
                  <a:rPr lang="en-US" altLang="zh-TW" sz="1200" b="0" i="0">
                    <a:solidFill>
                      <a:schemeClr val="tx1"/>
                    </a:solidFill>
                    <a:latin typeface="Cambria Math" panose="02040503050406030204" pitchFamily="18" charset="0"/>
                  </a:rPr>
                  <a:t>𝑎𝑡𝑡𝑟^𝑚𝑎𝑥</a:t>
                </a:r>
                <a:r>
                  <a:rPr lang="en-US" altLang="zh-TW" sz="1200" b="1" i="0">
                    <a:solidFill>
                      <a:schemeClr val="tx1"/>
                    </a:solidFill>
                    <a:latin typeface="Cambria Math" panose="02040503050406030204" pitchFamily="18" charset="0"/>
                  </a:rPr>
                  <a:t>}</a:t>
                </a:r>
                <a:r>
                  <a:rPr lang="zh-TW" altLang="en-US" dirty="0"/>
                  <a:t>和</a:t>
                </a:r>
                <a:r>
                  <a:rPr lang="en-US" altLang="zh-TW" sz="1200" b="1" i="0">
                    <a:solidFill>
                      <a:schemeClr val="tx1"/>
                    </a:solidFill>
                    <a:latin typeface="Cambria Math" panose="02040503050406030204" pitchFamily="18" charset="0"/>
                  </a:rPr>
                  <a:t>{𝒑_</a:t>
                </a:r>
                <a:r>
                  <a:rPr lang="en-US" altLang="zh-TW" sz="1200" b="0" i="0">
                    <a:solidFill>
                      <a:schemeClr val="tx1"/>
                    </a:solidFill>
                    <a:latin typeface="Cambria Math" panose="02040503050406030204" pitchFamily="18" charset="0"/>
                  </a:rPr>
                  <a:t>𝑎𝑡𝑡𝑟^𝑚𝑎𝑡𝑐ℎ</a:t>
                </a:r>
                <a:r>
                  <a:rPr lang="en-US" altLang="zh-TW" sz="1200" b="1" i="0">
                    <a:solidFill>
                      <a:schemeClr val="tx1"/>
                    </a:solidFill>
                    <a:latin typeface="Cambria Math" panose="02040503050406030204" pitchFamily="18" charset="0"/>
                  </a:rPr>
                  <a:t>}</a:t>
                </a:r>
                <a:r>
                  <a:rPr lang="zh-TW" altLang="en-US" dirty="0"/>
                  <a:t>，並且作為我們的方法 </a:t>
                </a:r>
                <a:r>
                  <a:rPr lang="en-US" altLang="zh-TW" dirty="0"/>
                  <a:t>(SPE)</a:t>
                </a:r>
                <a:r>
                  <a:rPr lang="zh-TW" altLang="en-US" dirty="0"/>
                  <a:t>的輸入。</a:t>
                </a:r>
                <a:br>
                  <a:rPr lang="en-US" altLang="zh-TW" dirty="0"/>
                </a:br>
                <a:br>
                  <a:rPr lang="en-US" altLang="zh-TW" dirty="0"/>
                </a:br>
                <a:r>
                  <a:rPr lang="zh-TW" altLang="en-US" dirty="0"/>
                  <a:t>在純屬性預測中，我們的方法在 </a:t>
                </a:r>
                <a:r>
                  <a:rPr lang="en-US" altLang="zh-TW" dirty="0"/>
                  <a:t>UT-Zappos </a:t>
                </a:r>
                <a:r>
                  <a:rPr lang="zh-TW" altLang="en-US" dirty="0"/>
                  <a:t>資料集上將效能提高了約 </a:t>
                </a:r>
                <a:r>
                  <a:rPr lang="en-US" altLang="zh-TW" dirty="0"/>
                  <a:t>2%</a:t>
                </a:r>
                <a:r>
                  <a:rPr lang="zh-TW" altLang="en-US" dirty="0"/>
                  <a:t>，在 </a:t>
                </a:r>
                <a:r>
                  <a:rPr lang="en-US" altLang="zh-TW" dirty="0"/>
                  <a:t>MIT-States </a:t>
                </a:r>
                <a:r>
                  <a:rPr lang="zh-TW" altLang="en-US" dirty="0"/>
                  <a:t>資料集上將效能提高了約 </a:t>
                </a:r>
                <a:r>
                  <a:rPr lang="en-US" altLang="zh-TW" dirty="0"/>
                  <a:t>3%</a:t>
                </a:r>
                <a:r>
                  <a:rPr lang="zh-TW" altLang="en-US" dirty="0"/>
                  <a:t>。</a:t>
                </a:r>
                <a:endParaRPr lang="en-US" altLang="zh-TW"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TW" dirty="0"/>
              </a:p>
            </p:txBody>
          </p:sp>
        </mc:Fallback>
      </mc:AlternateContent>
    </p:spTree>
    <p:extLst>
      <p:ext uri="{BB962C8B-B14F-4D97-AF65-F5344CB8AC3E}">
        <p14:creationId xmlns:p14="http://schemas.microsoft.com/office/powerpoint/2010/main" val="2892324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228600" indent="0" algn="l">
              <a:buFont typeface="+mj-lt"/>
              <a:buNone/>
            </a:pPr>
            <a:r>
              <a:rPr lang="zh-TW" altLang="en-US" b="0" i="0" dirty="0">
                <a:solidFill>
                  <a:srgbClr val="374151"/>
                </a:solidFill>
                <a:effectLst/>
                <a:latin typeface="Söhne"/>
              </a:rPr>
              <a:t>我們提出的方法 </a:t>
            </a:r>
            <a:r>
              <a:rPr lang="en-US" altLang="zh-TW" b="0" i="0" dirty="0">
                <a:solidFill>
                  <a:srgbClr val="374151"/>
                </a:solidFill>
                <a:effectLst/>
                <a:latin typeface="Söhne"/>
              </a:rPr>
              <a:t>SPE </a:t>
            </a:r>
            <a:r>
              <a:rPr lang="zh-TW" altLang="en-US" b="0" i="0" dirty="0">
                <a:solidFill>
                  <a:srgbClr val="374151"/>
                </a:solidFill>
                <a:effectLst/>
                <a:latin typeface="Söhne"/>
              </a:rPr>
              <a:t>有效解決了模型</a:t>
            </a:r>
            <a:r>
              <a:rPr lang="en-US" altLang="zh-TW" b="0" i="0" dirty="0">
                <a:solidFill>
                  <a:srgbClr val="374151"/>
                </a:solidFill>
                <a:effectLst/>
                <a:latin typeface="Söhne"/>
              </a:rPr>
              <a:t>Uncertainty</a:t>
            </a:r>
            <a:r>
              <a:rPr lang="zh-TW" altLang="en-US" b="0" i="0" dirty="0">
                <a:solidFill>
                  <a:srgbClr val="374151"/>
                </a:solidFill>
                <a:effectLst/>
                <a:latin typeface="Söhne"/>
              </a:rPr>
              <a:t>問題。 它無需依賴傳統的模型校準技術即可實現此目的。</a:t>
            </a:r>
            <a:r>
              <a:rPr lang="en-US" altLang="zh-TW" b="0" i="0" dirty="0">
                <a:solidFill>
                  <a:srgbClr val="374151"/>
                </a:solidFill>
                <a:effectLst/>
                <a:latin typeface="Söhne"/>
              </a:rPr>
              <a:t>HMOE</a:t>
            </a:r>
            <a:r>
              <a:rPr lang="zh-TW" altLang="en-US" b="0" i="0" dirty="0">
                <a:solidFill>
                  <a:srgbClr val="374151"/>
                </a:solidFill>
                <a:effectLst/>
                <a:latin typeface="Söhne"/>
              </a:rPr>
              <a:t>的應用可以整合</a:t>
            </a:r>
            <a:r>
              <a:rPr lang="en-US" altLang="zh-TW" b="0" i="0" dirty="0">
                <a:solidFill>
                  <a:srgbClr val="374151"/>
                </a:solidFill>
                <a:effectLst/>
                <a:latin typeface="Söhne"/>
              </a:rPr>
              <a:t>SOE</a:t>
            </a:r>
            <a:r>
              <a:rPr lang="zh-TW" altLang="en-US" b="0" i="0" dirty="0">
                <a:solidFill>
                  <a:srgbClr val="374151"/>
                </a:solidFill>
                <a:effectLst/>
                <a:latin typeface="Söhne"/>
              </a:rPr>
              <a:t>、</a:t>
            </a:r>
            <a:r>
              <a:rPr lang="en-US" altLang="zh-TW" b="0" i="0" dirty="0">
                <a:solidFill>
                  <a:srgbClr val="374151"/>
                </a:solidFill>
                <a:effectLst/>
                <a:latin typeface="Söhne"/>
              </a:rPr>
              <a:t>POE</a:t>
            </a:r>
            <a:r>
              <a:rPr lang="zh-TW" altLang="en-US" b="0" i="0" dirty="0">
                <a:solidFill>
                  <a:srgbClr val="374151"/>
                </a:solidFill>
                <a:effectLst/>
                <a:latin typeface="Söhne"/>
              </a:rPr>
              <a:t>和</a:t>
            </a:r>
            <a:r>
              <a:rPr lang="en-US" altLang="zh-TW" b="0" i="0" dirty="0">
                <a:solidFill>
                  <a:srgbClr val="374151"/>
                </a:solidFill>
                <a:effectLst/>
                <a:latin typeface="Söhne"/>
              </a:rPr>
              <a:t>SPE</a:t>
            </a:r>
            <a:r>
              <a:rPr lang="zh-TW" altLang="en-US" b="0" i="0" dirty="0">
                <a:solidFill>
                  <a:srgbClr val="374151"/>
                </a:solidFill>
                <a:effectLst/>
                <a:latin typeface="Söhne"/>
              </a:rPr>
              <a:t>的能力。 這種整合提高了整體效能，並且優於</a:t>
            </a:r>
            <a:r>
              <a:rPr lang="en-US" altLang="zh-TW" b="0" i="0" dirty="0">
                <a:solidFill>
                  <a:srgbClr val="374151"/>
                </a:solidFill>
                <a:effectLst/>
                <a:latin typeface="Söhne"/>
              </a:rPr>
              <a:t>SOE</a:t>
            </a:r>
            <a:r>
              <a:rPr lang="zh-TW" altLang="en-US" b="0" i="0" dirty="0">
                <a:solidFill>
                  <a:srgbClr val="374151"/>
                </a:solidFill>
                <a:effectLst/>
                <a:latin typeface="Söhne"/>
              </a:rPr>
              <a:t>和</a:t>
            </a:r>
            <a:r>
              <a:rPr lang="en-US" altLang="zh-TW" b="0" i="0" dirty="0">
                <a:solidFill>
                  <a:srgbClr val="374151"/>
                </a:solidFill>
                <a:effectLst/>
                <a:latin typeface="Söhne"/>
              </a:rPr>
              <a:t>POE</a:t>
            </a:r>
            <a:r>
              <a:rPr lang="zh-TW" altLang="en-US" b="0" i="0" dirty="0">
                <a:solidFill>
                  <a:srgbClr val="374151"/>
                </a:solidFill>
                <a:effectLst/>
                <a:latin typeface="Söhne"/>
              </a:rPr>
              <a:t>。</a:t>
            </a:r>
            <a:endParaRPr lang="en-US" altLang="zh-TW" b="0" i="0" dirty="0">
              <a:solidFill>
                <a:srgbClr val="374151"/>
              </a:solidFill>
              <a:effectLst/>
              <a:latin typeface="Söhne"/>
            </a:endParaRPr>
          </a:p>
          <a:p>
            <a:pPr marL="228600" indent="0" algn="l">
              <a:buFont typeface="+mj-lt"/>
              <a:buNone/>
            </a:pPr>
            <a:r>
              <a:rPr lang="zh-TW" altLang="en-US" b="0" i="0" dirty="0">
                <a:solidFill>
                  <a:srgbClr val="374151"/>
                </a:solidFill>
                <a:effectLst/>
                <a:latin typeface="Söhne"/>
              </a:rPr>
              <a:t>可以看到下面的數據，在</a:t>
            </a:r>
            <a:r>
              <a:rPr lang="en-US" altLang="zh-TW" b="0" i="0" dirty="0">
                <a:solidFill>
                  <a:srgbClr val="374151"/>
                </a:solidFill>
                <a:effectLst/>
                <a:latin typeface="Söhne"/>
              </a:rPr>
              <a:t>2</a:t>
            </a:r>
            <a:r>
              <a:rPr lang="zh-TW" altLang="en-US" b="0" i="0" dirty="0">
                <a:solidFill>
                  <a:srgbClr val="374151"/>
                </a:solidFill>
                <a:effectLst/>
                <a:latin typeface="Söhne"/>
              </a:rPr>
              <a:t>個資較集上，</a:t>
            </a:r>
            <a:r>
              <a:rPr lang="en-US" altLang="zh-TW" b="0" i="0" dirty="0">
                <a:solidFill>
                  <a:srgbClr val="374151"/>
                </a:solidFill>
                <a:effectLst/>
                <a:latin typeface="Söhne"/>
              </a:rPr>
              <a:t>SPE</a:t>
            </a:r>
            <a:r>
              <a:rPr lang="zh-TW" altLang="en-US" b="0" i="0" dirty="0">
                <a:solidFill>
                  <a:srgbClr val="374151"/>
                </a:solidFill>
                <a:effectLst/>
                <a:latin typeface="Söhne"/>
              </a:rPr>
              <a:t>優於</a:t>
            </a:r>
            <a:r>
              <a:rPr lang="en-US" altLang="zh-TW" b="0" i="0" dirty="0">
                <a:solidFill>
                  <a:srgbClr val="374151"/>
                </a:solidFill>
                <a:effectLst/>
                <a:latin typeface="Söhne"/>
              </a:rPr>
              <a:t>HMOE</a:t>
            </a:r>
            <a:r>
              <a:rPr lang="zh-TW" altLang="en-US" b="0" i="0" dirty="0">
                <a:solidFill>
                  <a:srgbClr val="374151"/>
                </a:solidFill>
                <a:effectLst/>
                <a:latin typeface="Söhne"/>
              </a:rPr>
              <a:t>和</a:t>
            </a:r>
            <a:r>
              <a:rPr lang="en-US" altLang="zh-TW" b="0" i="0" dirty="0">
                <a:solidFill>
                  <a:srgbClr val="374151"/>
                </a:solidFill>
                <a:effectLst/>
                <a:latin typeface="Söhne"/>
              </a:rPr>
              <a:t>SOE</a:t>
            </a:r>
            <a:r>
              <a:rPr lang="zh-TW" altLang="en-US" b="0" i="0" dirty="0">
                <a:solidFill>
                  <a:srgbClr val="374151"/>
                </a:solidFill>
                <a:effectLst/>
                <a:latin typeface="Söhne"/>
              </a:rPr>
              <a:t>和</a:t>
            </a:r>
            <a:r>
              <a:rPr lang="en-US" altLang="zh-TW" b="0" i="0" dirty="0">
                <a:solidFill>
                  <a:srgbClr val="374151"/>
                </a:solidFill>
                <a:effectLst/>
                <a:latin typeface="Söhne"/>
              </a:rPr>
              <a:t>POE</a:t>
            </a:r>
            <a:r>
              <a:rPr lang="zh-TW" altLang="en-US" b="0" i="0" dirty="0">
                <a:solidFill>
                  <a:srgbClr val="374151"/>
                </a:solidFill>
                <a:effectLst/>
                <a:latin typeface="Söhne"/>
              </a:rPr>
              <a:t>，在</a:t>
            </a:r>
            <a:r>
              <a:rPr lang="en-US" altLang="zh-TW" b="0" i="0" dirty="0">
                <a:solidFill>
                  <a:srgbClr val="374151"/>
                </a:solidFill>
                <a:effectLst/>
                <a:latin typeface="Söhne"/>
              </a:rPr>
              <a:t>2</a:t>
            </a:r>
            <a:r>
              <a:rPr lang="zh-TW" altLang="en-US" b="0" i="0" dirty="0">
                <a:solidFill>
                  <a:srgbClr val="374151"/>
                </a:solidFill>
                <a:effectLst/>
                <a:latin typeface="Söhne"/>
              </a:rPr>
              <a:t>個評估標準下。</a:t>
            </a:r>
          </a:p>
        </p:txBody>
      </p:sp>
    </p:spTree>
    <p:extLst>
      <p:ext uri="{BB962C8B-B14F-4D97-AF65-F5344CB8AC3E}">
        <p14:creationId xmlns:p14="http://schemas.microsoft.com/office/powerpoint/2010/main" val="1696896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标题幻灯片" preserve="1">
  <p:cSld name="哈哈">
    <p:bg>
      <p:bgPr>
        <a:solidFill>
          <a:schemeClr val="accent1"/>
        </a:solidFill>
        <a:effectLst/>
      </p:bgPr>
    </p:bg>
    <p:spTree>
      <p:nvGrpSpPr>
        <p:cNvPr id="1" name="Shape 15"/>
        <p:cNvGrpSpPr/>
        <p:nvPr/>
      </p:nvGrpSpPr>
      <p:grpSpPr>
        <a:xfrm>
          <a:off x="0" y="0"/>
          <a:ext cx="0" cy="0"/>
          <a:chOff x="0" y="0"/>
          <a:chExt cx="0" cy="0"/>
        </a:xfrm>
      </p:grpSpPr>
      <p:pic>
        <p:nvPicPr>
          <p:cNvPr id="16" name="Google Shape;16;p54"/>
          <p:cNvPicPr preferRelativeResize="0"/>
          <p:nvPr userDrawn="1"/>
        </p:nvPicPr>
        <p:blipFill rotWithShape="1">
          <a:blip r:embed="rId2">
            <a:alphaModFix/>
          </a:blip>
          <a:srcRect/>
          <a:stretch/>
        </p:blipFill>
        <p:spPr>
          <a:xfrm>
            <a:off x="2287" y="0"/>
            <a:ext cx="9141713" cy="5143500"/>
          </a:xfrm>
          <a:prstGeom prst="rect">
            <a:avLst/>
          </a:prstGeom>
          <a:noFill/>
          <a:ln>
            <a:noFill/>
          </a:ln>
        </p:spPr>
      </p:pic>
      <p:sp>
        <p:nvSpPr>
          <p:cNvPr id="17" name="Google Shape;17;p54"/>
          <p:cNvSpPr/>
          <p:nvPr/>
        </p:nvSpPr>
        <p:spPr>
          <a:xfrm>
            <a:off x="0" y="4856205"/>
            <a:ext cx="9144001" cy="287296"/>
          </a:xfrm>
          <a:prstGeom prst="rect">
            <a:avLst/>
          </a:prstGeom>
          <a:solidFill>
            <a:srgbClr val="597D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50629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标题幻灯片">
  <p:cSld name="1_标题幻灯片">
    <p:spTree>
      <p:nvGrpSpPr>
        <p:cNvPr id="1" name="Shape 18"/>
        <p:cNvGrpSpPr/>
        <p:nvPr/>
      </p:nvGrpSpPr>
      <p:grpSpPr>
        <a:xfrm>
          <a:off x="0" y="0"/>
          <a:ext cx="0" cy="0"/>
          <a:chOff x="0" y="0"/>
          <a:chExt cx="0" cy="0"/>
        </a:xfrm>
      </p:grpSpPr>
      <p:sp>
        <p:nvSpPr>
          <p:cNvPr id="19" name="Google Shape;19;p55"/>
          <p:cNvSpPr/>
          <p:nvPr/>
        </p:nvSpPr>
        <p:spPr>
          <a:xfrm>
            <a:off x="0" y="4856205"/>
            <a:ext cx="9144001" cy="287296"/>
          </a:xfrm>
          <a:prstGeom prst="rect">
            <a:avLst/>
          </a:prstGeom>
          <a:solidFill>
            <a:srgbClr val="597D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grpSp>
        <p:nvGrpSpPr>
          <p:cNvPr id="20" name="Google Shape;20;p55"/>
          <p:cNvGrpSpPr/>
          <p:nvPr/>
        </p:nvGrpSpPr>
        <p:grpSpPr>
          <a:xfrm>
            <a:off x="247135" y="747537"/>
            <a:ext cx="7745928" cy="45719"/>
            <a:chOff x="247135" y="747537"/>
            <a:chExt cx="7745928" cy="45719"/>
          </a:xfrm>
        </p:grpSpPr>
        <p:cxnSp>
          <p:nvCxnSpPr>
            <p:cNvPr id="21" name="Google Shape;21;p55"/>
            <p:cNvCxnSpPr/>
            <p:nvPr/>
          </p:nvCxnSpPr>
          <p:spPr>
            <a:xfrm rot="10800000">
              <a:off x="247135" y="770396"/>
              <a:ext cx="7745928" cy="0"/>
            </a:xfrm>
            <a:prstGeom prst="straightConnector1">
              <a:avLst/>
            </a:prstGeom>
            <a:noFill/>
            <a:ln w="9525" cap="flat" cmpd="sng">
              <a:solidFill>
                <a:srgbClr val="597D98"/>
              </a:solidFill>
              <a:prstDash val="solid"/>
              <a:miter lim="800000"/>
              <a:headEnd type="none" w="sm" len="sm"/>
              <a:tailEnd type="none" w="sm" len="sm"/>
            </a:ln>
          </p:spPr>
        </p:cxnSp>
        <p:sp>
          <p:nvSpPr>
            <p:cNvPr id="22" name="Google Shape;22;p55"/>
            <p:cNvSpPr/>
            <p:nvPr/>
          </p:nvSpPr>
          <p:spPr>
            <a:xfrm>
              <a:off x="247135" y="747537"/>
              <a:ext cx="3123921" cy="45719"/>
            </a:xfrm>
            <a:prstGeom prst="rect">
              <a:avLst/>
            </a:prstGeom>
            <a:solidFill>
              <a:srgbClr val="597D98"/>
            </a:solidFill>
            <a:ln w="12700" cap="flat" cmpd="sng">
              <a:solidFill>
                <a:srgbClr val="597D9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grpSp>
      <p:sp>
        <p:nvSpPr>
          <p:cNvPr id="4" name="Google Shape;13;p53">
            <a:extLst>
              <a:ext uri="{FF2B5EF4-FFF2-40B4-BE49-F238E27FC236}">
                <a16:creationId xmlns:a16="http://schemas.microsoft.com/office/drawing/2014/main" id="{2A1C3C1D-567D-AC11-9643-FE3236F1EF1C}"/>
              </a:ext>
            </a:extLst>
          </p:cNvPr>
          <p:cNvSpPr txBox="1">
            <a:spLocks noGrp="1"/>
          </p:cNvSpPr>
          <p:nvPr>
            <p:ph type="ftr" idx="3"/>
          </p:nvPr>
        </p:nvSpPr>
        <p:spPr>
          <a:xfrm>
            <a:off x="8512408" y="4865409"/>
            <a:ext cx="614509"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lang="en-US" altLang="zh-TW" sz="1600" b="0" i="0" u="none" strike="noStrike" cap="none" dirty="0" smtClean="0">
                <a:solidFill>
                  <a:schemeClr val="bg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r>
              <a:rPr lang="en-US" altLang="zh-TW"/>
              <a:t>/67</a:t>
            </a:r>
            <a:endParaRPr lang="zh-TW" altLang="en-US" dirty="0"/>
          </a:p>
        </p:txBody>
      </p:sp>
      <p:sp>
        <p:nvSpPr>
          <p:cNvPr id="5" name="Google Shape;14;p53">
            <a:extLst>
              <a:ext uri="{FF2B5EF4-FFF2-40B4-BE49-F238E27FC236}">
                <a16:creationId xmlns:a16="http://schemas.microsoft.com/office/drawing/2014/main" id="{00E20E87-D3C6-2F61-21E1-FE8E056B22BF}"/>
              </a:ext>
            </a:extLst>
          </p:cNvPr>
          <p:cNvSpPr txBox="1">
            <a:spLocks noGrp="1"/>
          </p:cNvSpPr>
          <p:nvPr>
            <p:ph type="sldNum" idx="4"/>
          </p:nvPr>
        </p:nvSpPr>
        <p:spPr>
          <a:xfrm>
            <a:off x="6690679" y="4865409"/>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bg1"/>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标题幻灯片">
  <p:cSld name="标题幻灯片">
    <p:bg>
      <p:bgPr>
        <a:solidFill>
          <a:schemeClr val="accent1"/>
        </a:solidFill>
        <a:effectLst/>
      </p:bgPr>
    </p:bg>
    <p:spTree>
      <p:nvGrpSpPr>
        <p:cNvPr id="1" name="Shape 15"/>
        <p:cNvGrpSpPr/>
        <p:nvPr/>
      </p:nvGrpSpPr>
      <p:grpSpPr>
        <a:xfrm>
          <a:off x="0" y="0"/>
          <a:ext cx="0" cy="0"/>
          <a:chOff x="0" y="0"/>
          <a:chExt cx="0" cy="0"/>
        </a:xfrm>
      </p:grpSpPr>
      <p:pic>
        <p:nvPicPr>
          <p:cNvPr id="16" name="Google Shape;16;p54"/>
          <p:cNvPicPr preferRelativeResize="0"/>
          <p:nvPr userDrawn="1"/>
        </p:nvPicPr>
        <p:blipFill rotWithShape="1">
          <a:blip r:embed="rId2">
            <a:alphaModFix/>
          </a:blip>
          <a:srcRect/>
          <a:stretch/>
        </p:blipFill>
        <p:spPr>
          <a:xfrm>
            <a:off x="2287" y="-7486"/>
            <a:ext cx="9141713" cy="5143500"/>
          </a:xfrm>
          <a:prstGeom prst="rect">
            <a:avLst/>
          </a:prstGeom>
          <a:noFill/>
          <a:ln>
            <a:noFill/>
          </a:ln>
        </p:spPr>
      </p:pic>
      <p:sp>
        <p:nvSpPr>
          <p:cNvPr id="17" name="Google Shape;17;p54"/>
          <p:cNvSpPr/>
          <p:nvPr/>
        </p:nvSpPr>
        <p:spPr>
          <a:xfrm>
            <a:off x="0" y="4856205"/>
            <a:ext cx="9144001" cy="287296"/>
          </a:xfrm>
          <a:prstGeom prst="rect">
            <a:avLst/>
          </a:prstGeom>
          <a:solidFill>
            <a:srgbClr val="597D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dirty="0">
              <a:solidFill>
                <a:schemeClr val="lt1"/>
              </a:solidFill>
              <a:latin typeface="Calibri"/>
              <a:ea typeface="Calibri"/>
              <a:cs typeface="Calibri"/>
              <a:sym typeface="Calibri"/>
            </a:endParaRPr>
          </a:p>
        </p:txBody>
      </p:sp>
      <p:sp>
        <p:nvSpPr>
          <p:cNvPr id="4" name="Google Shape;13;p53">
            <a:extLst>
              <a:ext uri="{FF2B5EF4-FFF2-40B4-BE49-F238E27FC236}">
                <a16:creationId xmlns:a16="http://schemas.microsoft.com/office/drawing/2014/main" id="{A0B6D0D9-0C1B-213B-EAA7-C1162A9E156A}"/>
              </a:ext>
            </a:extLst>
          </p:cNvPr>
          <p:cNvSpPr txBox="1">
            <a:spLocks noGrp="1"/>
          </p:cNvSpPr>
          <p:nvPr>
            <p:ph type="ftr" idx="3"/>
          </p:nvPr>
        </p:nvSpPr>
        <p:spPr>
          <a:xfrm>
            <a:off x="8512408" y="4865409"/>
            <a:ext cx="614509"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lang="en-US" altLang="zh-TW" sz="1600" b="0" i="0" u="none" strike="noStrike" cap="none" dirty="0" smtClean="0">
                <a:solidFill>
                  <a:schemeClr val="bg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r>
              <a:rPr lang="en-US" altLang="zh-TW"/>
              <a:t>/67</a:t>
            </a:r>
            <a:endParaRPr lang="zh-TW" altLang="en-US" dirty="0"/>
          </a:p>
        </p:txBody>
      </p:sp>
      <p:sp>
        <p:nvSpPr>
          <p:cNvPr id="5" name="Google Shape;14;p53">
            <a:extLst>
              <a:ext uri="{FF2B5EF4-FFF2-40B4-BE49-F238E27FC236}">
                <a16:creationId xmlns:a16="http://schemas.microsoft.com/office/drawing/2014/main" id="{7BD51430-2B9F-1ED6-59BD-CBEB7F6648DE}"/>
              </a:ext>
            </a:extLst>
          </p:cNvPr>
          <p:cNvSpPr txBox="1">
            <a:spLocks noGrp="1"/>
          </p:cNvSpPr>
          <p:nvPr>
            <p:ph type="sldNum" idx="4"/>
          </p:nvPr>
        </p:nvSpPr>
        <p:spPr>
          <a:xfrm>
            <a:off x="6690679" y="4865409"/>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bg1"/>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Arial"/>
              <a:buNone/>
              <a:defRPr sz="33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5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12" name="Google Shape;12;p5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endParaRPr/>
          </a:p>
        </p:txBody>
      </p:sp>
      <p:sp>
        <p:nvSpPr>
          <p:cNvPr id="2" name="Google Shape;13;p53">
            <a:extLst>
              <a:ext uri="{FF2B5EF4-FFF2-40B4-BE49-F238E27FC236}">
                <a16:creationId xmlns:a16="http://schemas.microsoft.com/office/drawing/2014/main" id="{BCA83168-F7DA-8B97-0410-4A8314014D6D}"/>
              </a:ext>
            </a:extLst>
          </p:cNvPr>
          <p:cNvSpPr txBox="1">
            <a:spLocks noGrp="1"/>
          </p:cNvSpPr>
          <p:nvPr>
            <p:ph type="ftr" idx="3"/>
          </p:nvPr>
        </p:nvSpPr>
        <p:spPr>
          <a:xfrm>
            <a:off x="8512408" y="4865409"/>
            <a:ext cx="614509"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lang="en-US" altLang="zh-TW" sz="1600" b="0" i="0" u="none" strike="noStrike" cap="none" dirty="0" smtClean="0">
                <a:solidFill>
                  <a:schemeClr val="tx1"/>
                </a:solidFill>
                <a:latin typeface="Calibri"/>
                <a:ea typeface="Calibri"/>
                <a:cs typeface="Calibri"/>
                <a:sym typeface="Calibri"/>
              </a:defRPr>
            </a:lvl1pPr>
            <a:lvl2pPr marR="0" lvl="1"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350" b="0" i="0" u="none" strike="noStrike" cap="none">
                <a:solidFill>
                  <a:schemeClr val="dk1"/>
                </a:solidFill>
                <a:latin typeface="Calibri"/>
                <a:ea typeface="Calibri"/>
                <a:cs typeface="Calibri"/>
                <a:sym typeface="Calibri"/>
              </a:defRPr>
            </a:lvl9pPr>
          </a:lstStyle>
          <a:p>
            <a:r>
              <a:rPr lang="en-US" altLang="zh-TW"/>
              <a:t>/67</a:t>
            </a:r>
            <a:endParaRPr lang="zh-TW" altLang="en-US" dirty="0"/>
          </a:p>
        </p:txBody>
      </p:sp>
      <p:sp>
        <p:nvSpPr>
          <p:cNvPr id="3" name="Google Shape;14;p53">
            <a:extLst>
              <a:ext uri="{FF2B5EF4-FFF2-40B4-BE49-F238E27FC236}">
                <a16:creationId xmlns:a16="http://schemas.microsoft.com/office/drawing/2014/main" id="{73DCEAAB-6059-B135-CC07-AE43DD59422F}"/>
              </a:ext>
            </a:extLst>
          </p:cNvPr>
          <p:cNvSpPr txBox="1">
            <a:spLocks noGrp="1"/>
          </p:cNvSpPr>
          <p:nvPr>
            <p:ph type="sldNum" idx="4"/>
          </p:nvPr>
        </p:nvSpPr>
        <p:spPr>
          <a:xfrm>
            <a:off x="6690679" y="4865409"/>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chemeClr val="tx1"/>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52" r:id="rId1"/>
    <p:sldLayoutId id="2147483650" r:id="rId2"/>
    <p:sldLayoutId id="2147483649" r:id="rId3"/>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20.png"/><Relationship Id="rId18" Type="http://schemas.openxmlformats.org/officeDocument/2006/relationships/image" Target="../media/image370.png"/><Relationship Id="rId3" Type="http://schemas.openxmlformats.org/officeDocument/2006/relationships/image" Target="../media/image10.png"/><Relationship Id="rId21" Type="http://schemas.openxmlformats.org/officeDocument/2006/relationships/image" Target="../media/image400.png"/><Relationship Id="rId7" Type="http://schemas.openxmlformats.org/officeDocument/2006/relationships/image" Target="../media/image13.png"/><Relationship Id="rId17" Type="http://schemas.openxmlformats.org/officeDocument/2006/relationships/image" Target="../media/image361.png"/><Relationship Id="rId2" Type="http://schemas.openxmlformats.org/officeDocument/2006/relationships/notesSlide" Target="../notesSlides/notesSlide14.xml"/><Relationship Id="rId16" Type="http://schemas.openxmlformats.org/officeDocument/2006/relationships/image" Target="../media/image350.png"/><Relationship Id="rId20" Type="http://schemas.openxmlformats.org/officeDocument/2006/relationships/image" Target="../media/image390.png"/><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340.png"/><Relationship Id="rId5" Type="http://schemas.openxmlformats.org/officeDocument/2006/relationships/image" Target="../media/image11.png"/><Relationship Id="rId15" Type="http://schemas.openxmlformats.org/officeDocument/2006/relationships/image" Target="../media/image200.png"/><Relationship Id="rId23" Type="http://schemas.openxmlformats.org/officeDocument/2006/relationships/image" Target="../media/image116.png"/><Relationship Id="rId19" Type="http://schemas.openxmlformats.org/officeDocument/2006/relationships/image" Target="../media/image380.png"/><Relationship Id="rId4" Type="http://schemas.openxmlformats.org/officeDocument/2006/relationships/image" Target="../media/image280.png"/><Relationship Id="rId9" Type="http://schemas.openxmlformats.org/officeDocument/2006/relationships/image" Target="../media/image14.png"/><Relationship Id="rId22" Type="http://schemas.openxmlformats.org/officeDocument/2006/relationships/image" Target="../media/image410.png"/></Relationships>
</file>

<file path=ppt/slides/_rels/slide15.xml.rels><?xml version="1.0" encoding="UTF-8" standalone="yes"?>
<Relationships xmlns="http://schemas.openxmlformats.org/package/2006/relationships"><Relationship Id="rId3" Type="http://schemas.openxmlformats.org/officeDocument/2006/relationships/image" Target="../media/image1214.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4.png"/><Relationship Id="rId4" Type="http://schemas.openxmlformats.org/officeDocument/2006/relationships/image" Target="../media/image130.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7.png"/><Relationship Id="rId18" Type="http://schemas.openxmlformats.org/officeDocument/2006/relationships/image" Target="../media/image43.png"/><Relationship Id="rId3" Type="http://schemas.openxmlformats.org/officeDocument/2006/relationships/image" Target="../media/image54.png"/><Relationship Id="rId21" Type="http://schemas.openxmlformats.org/officeDocument/2006/relationships/image" Target="../media/image164.png"/><Relationship Id="rId7" Type="http://schemas.openxmlformats.org/officeDocument/2006/relationships/image" Target="../media/image16.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image" Target="../media/image40.png"/><Relationship Id="rId20"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56.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4.png"/><Relationship Id="rId4" Type="http://schemas.openxmlformats.org/officeDocument/2006/relationships/image" Target="../media/image32.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470.png"/><Relationship Id="rId21" Type="http://schemas.openxmlformats.org/officeDocument/2006/relationships/image" Target="../media/image58.png"/><Relationship Id="rId7" Type="http://schemas.openxmlformats.org/officeDocument/2006/relationships/image" Target="../media/image24.png"/><Relationship Id="rId17" Type="http://schemas.openxmlformats.org/officeDocument/2006/relationships/image" Target="../media/image40.png"/><Relationship Id="rId2" Type="http://schemas.openxmlformats.org/officeDocument/2006/relationships/notesSlide" Target="../notesSlides/notesSlide17.xml"/><Relationship Id="rId16" Type="http://schemas.openxmlformats.org/officeDocument/2006/relationships/image" Target="../media/image39.png"/><Relationship Id="rId20"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71.png"/><Relationship Id="rId11" Type="http://schemas.openxmlformats.org/officeDocument/2006/relationships/image" Target="../media/image34.png"/><Relationship Id="rId5" Type="http://schemas.openxmlformats.org/officeDocument/2006/relationships/image" Target="../media/image70.png"/><Relationship Id="rId15" Type="http://schemas.openxmlformats.org/officeDocument/2006/relationships/image" Target="../media/image38.png"/><Relationship Id="rId23" Type="http://schemas.openxmlformats.org/officeDocument/2006/relationships/image" Target="../media/image17.png"/><Relationship Id="rId10" Type="http://schemas.openxmlformats.org/officeDocument/2006/relationships/image" Target="../media/image33.png"/><Relationship Id="rId19" Type="http://schemas.openxmlformats.org/officeDocument/2006/relationships/image" Target="../media/image57.png"/><Relationship Id="rId9" Type="http://schemas.openxmlformats.org/officeDocument/2006/relationships/image" Target="../media/image18.png"/><Relationship Id="rId14" Type="http://schemas.openxmlformats.org/officeDocument/2006/relationships/image" Target="../media/image37.png"/><Relationship Id="rId22" Type="http://schemas.openxmlformats.org/officeDocument/2006/relationships/image" Target="../media/image164.png"/></Relationships>
</file>

<file path=ppt/slides/_rels/slide1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36.png"/><Relationship Id="rId18" Type="http://schemas.openxmlformats.org/officeDocument/2006/relationships/image" Target="../media/image41.png"/><Relationship Id="rId3" Type="http://schemas.openxmlformats.org/officeDocument/2006/relationships/image" Target="../media/image61.png"/><Relationship Id="rId21" Type="http://schemas.openxmlformats.org/officeDocument/2006/relationships/image" Target="../media/image46.png"/><Relationship Id="rId7" Type="http://schemas.openxmlformats.org/officeDocument/2006/relationships/image" Target="../media/image24.png"/><Relationship Id="rId17" Type="http://schemas.openxmlformats.org/officeDocument/2006/relationships/image" Target="../media/image40.png"/><Relationship Id="rId2" Type="http://schemas.openxmlformats.org/officeDocument/2006/relationships/notesSlide" Target="../notesSlides/notesSlide18.xml"/><Relationship Id="rId16" Type="http://schemas.openxmlformats.org/officeDocument/2006/relationships/image" Target="../media/image39.png"/><Relationship Id="rId20"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551.png"/><Relationship Id="rId11" Type="http://schemas.openxmlformats.org/officeDocument/2006/relationships/image" Target="../media/image34.png"/><Relationship Id="rId5" Type="http://schemas.openxmlformats.org/officeDocument/2006/relationships/image" Target="../media/image63.png"/><Relationship Id="rId15" Type="http://schemas.openxmlformats.org/officeDocument/2006/relationships/image" Target="../media/image38.png"/><Relationship Id="rId23" Type="http://schemas.openxmlformats.org/officeDocument/2006/relationships/image" Target="../media/image17.png"/><Relationship Id="rId10" Type="http://schemas.openxmlformats.org/officeDocument/2006/relationships/image" Target="../media/image19.png"/><Relationship Id="rId19" Type="http://schemas.openxmlformats.org/officeDocument/2006/relationships/image" Target="../media/image57.png"/><Relationship Id="rId4" Type="http://schemas.openxmlformats.org/officeDocument/2006/relationships/image" Target="../media/image62.png"/><Relationship Id="rId9" Type="http://schemas.openxmlformats.org/officeDocument/2006/relationships/image" Target="../media/image26.png"/><Relationship Id="rId14" Type="http://schemas.openxmlformats.org/officeDocument/2006/relationships/image" Target="../media/image37.png"/><Relationship Id="rId22" Type="http://schemas.openxmlformats.org/officeDocument/2006/relationships/image" Target="../media/image164.png"/></Relationships>
</file>

<file path=ppt/slides/_rels/slide1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780.png"/><Relationship Id="rId18" Type="http://schemas.openxmlformats.org/officeDocument/2006/relationships/image" Target="../media/image92.png"/><Relationship Id="rId3" Type="http://schemas.openxmlformats.org/officeDocument/2006/relationships/image" Target="../media/image96.png"/><Relationship Id="rId21" Type="http://schemas.openxmlformats.org/officeDocument/2006/relationships/image" Target="../media/image830.png"/><Relationship Id="rId7" Type="http://schemas.openxmlformats.org/officeDocument/2006/relationships/image" Target="../media/image83.png"/><Relationship Id="rId17" Type="http://schemas.openxmlformats.org/officeDocument/2006/relationships/image" Target="../media/image90.png"/><Relationship Id="rId2" Type="http://schemas.openxmlformats.org/officeDocument/2006/relationships/notesSlide" Target="../notesSlides/notesSlide19.xml"/><Relationship Id="rId16" Type="http://schemas.openxmlformats.org/officeDocument/2006/relationships/image" Target="../media/image89.png"/><Relationship Id="rId20" Type="http://schemas.openxmlformats.org/officeDocument/2006/relationships/image" Target="../media/image400.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8.png"/><Relationship Id="rId5" Type="http://schemas.openxmlformats.org/officeDocument/2006/relationships/image" Target="../media/image171.png"/><Relationship Id="rId15" Type="http://schemas.openxmlformats.org/officeDocument/2006/relationships/image" Target="../media/image800.png"/><Relationship Id="rId23" Type="http://schemas.openxmlformats.org/officeDocument/2006/relationships/image" Target="../media/image164.png"/><Relationship Id="rId10" Type="http://schemas.openxmlformats.org/officeDocument/2006/relationships/image" Target="../media/image87.png"/><Relationship Id="rId19" Type="http://schemas.openxmlformats.org/officeDocument/2006/relationships/image" Target="../media/image820.png"/><Relationship Id="rId4" Type="http://schemas.openxmlformats.org/officeDocument/2006/relationships/image" Target="../media/image97.png"/><Relationship Id="rId9" Type="http://schemas.openxmlformats.org/officeDocument/2006/relationships/image" Target="../media/image86.png"/><Relationship Id="rId14" Type="http://schemas.openxmlformats.org/officeDocument/2006/relationships/image" Target="../media/image790.png"/><Relationship Id="rId22" Type="http://schemas.openxmlformats.org/officeDocument/2006/relationships/image" Target="../media/image9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42.png"/><Relationship Id="rId18" Type="http://schemas.openxmlformats.org/officeDocument/2006/relationships/image" Target="../media/image51.png"/><Relationship Id="rId3" Type="http://schemas.openxmlformats.org/officeDocument/2006/relationships/image" Target="../media/image94.png"/><Relationship Id="rId7" Type="http://schemas.openxmlformats.org/officeDocument/2006/relationships/image" Target="../media/image27.png"/><Relationship Id="rId12" Type="http://schemas.openxmlformats.org/officeDocument/2006/relationships/image" Target="../media/image35.png"/><Relationship Id="rId17" Type="http://schemas.openxmlformats.org/officeDocument/2006/relationships/image" Target="../media/image50.png"/><Relationship Id="rId2" Type="http://schemas.openxmlformats.org/officeDocument/2006/relationships/notesSlide" Target="../notesSlides/notesSlide20.xml"/><Relationship Id="rId16"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25.png"/><Relationship Id="rId11" Type="http://schemas.openxmlformats.org/officeDocument/2006/relationships/image" Target="../media/image31.png"/><Relationship Id="rId5" Type="http://schemas.openxmlformats.org/officeDocument/2006/relationships/image" Target="../media/image23.png"/><Relationship Id="rId15" Type="http://schemas.openxmlformats.org/officeDocument/2006/relationships/image" Target="../media/image47.png"/><Relationship Id="rId10" Type="http://schemas.openxmlformats.org/officeDocument/2006/relationships/image" Target="../media/image30.png"/><Relationship Id="rId19" Type="http://schemas.openxmlformats.org/officeDocument/2006/relationships/image" Target="../media/image52.png"/><Relationship Id="rId4" Type="http://schemas.openxmlformats.org/officeDocument/2006/relationships/image" Target="../media/image22.png"/><Relationship Id="rId9" Type="http://schemas.openxmlformats.org/officeDocument/2006/relationships/image" Target="../media/image29.png"/><Relationship Id="rId14"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png"/><Relationship Id="rId17" Type="http://schemas.openxmlformats.org/officeDocument/2006/relationships/image" Target="../media/image113.png"/><Relationship Id="rId2" Type="http://schemas.openxmlformats.org/officeDocument/2006/relationships/notesSlide" Target="../notesSlides/notesSlide21.xml"/><Relationship Id="rId16" Type="http://schemas.openxmlformats.org/officeDocument/2006/relationships/image" Target="../media/image112.png"/><Relationship Id="rId20" Type="http://schemas.openxmlformats.org/officeDocument/2006/relationships/image" Target="../media/image164.png"/><Relationship Id="rId1" Type="http://schemas.openxmlformats.org/officeDocument/2006/relationships/slideLayout" Target="../slideLayouts/slideLayout3.xml"/><Relationship Id="rId6" Type="http://schemas.openxmlformats.org/officeDocument/2006/relationships/image" Target="../media/image86.png"/><Relationship Id="rId11" Type="http://schemas.openxmlformats.org/officeDocument/2006/relationships/image" Target="../media/image107.png"/><Relationship Id="rId5" Type="http://schemas.openxmlformats.org/officeDocument/2006/relationships/image" Target="../media/image102.png"/><Relationship Id="rId15" Type="http://schemas.openxmlformats.org/officeDocument/2006/relationships/image" Target="../media/image111.png"/><Relationship Id="rId10" Type="http://schemas.openxmlformats.org/officeDocument/2006/relationships/image" Target="../media/image106.png"/><Relationship Id="rId19" Type="http://schemas.openxmlformats.org/officeDocument/2006/relationships/image" Target="../media/image115.png"/><Relationship Id="rId4" Type="http://schemas.openxmlformats.org/officeDocument/2006/relationships/image" Target="../media/image101.png"/><Relationship Id="rId9" Type="http://schemas.openxmlformats.org/officeDocument/2006/relationships/image" Target="../media/image105.png"/><Relationship Id="rId14" Type="http://schemas.openxmlformats.org/officeDocument/2006/relationships/image" Target="../media/image110.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4.svg"/></Relationships>
</file>

<file path=ppt/slides/_rels/slide23.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67.png"/><Relationship Id="rId18" Type="http://schemas.openxmlformats.org/officeDocument/2006/relationships/image" Target="../media/image231.png"/><Relationship Id="rId3" Type="http://schemas.openxmlformats.org/officeDocument/2006/relationships/image" Target="../media/image1213.png"/><Relationship Id="rId7" Type="http://schemas.openxmlformats.org/officeDocument/2006/relationships/image" Target="../media/image163.png"/><Relationship Id="rId12" Type="http://schemas.openxmlformats.org/officeDocument/2006/relationships/image" Target="../media/image64.png"/><Relationship Id="rId17" Type="http://schemas.openxmlformats.org/officeDocument/2006/relationships/image" Target="../media/image73.png"/><Relationship Id="rId2" Type="http://schemas.openxmlformats.org/officeDocument/2006/relationships/notesSlide" Target="../notesSlides/notesSlide23.xml"/><Relationship Id="rId16" Type="http://schemas.openxmlformats.org/officeDocument/2006/relationships/image" Target="../media/image72.png"/><Relationship Id="rId20" Type="http://schemas.openxmlformats.org/officeDocument/2006/relationships/image" Target="../media/image230.png"/><Relationship Id="rId1" Type="http://schemas.openxmlformats.org/officeDocument/2006/relationships/slideLayout" Target="../slideLayouts/slideLayout3.xml"/><Relationship Id="rId6" Type="http://schemas.openxmlformats.org/officeDocument/2006/relationships/image" Target="../media/image1511.png"/><Relationship Id="rId11" Type="http://schemas.openxmlformats.org/officeDocument/2006/relationships/image" Target="../media/image220.png"/><Relationship Id="rId5" Type="http://schemas.openxmlformats.org/officeDocument/2006/relationships/image" Target="../media/image143.png"/><Relationship Id="rId15" Type="http://schemas.openxmlformats.org/officeDocument/2006/relationships/image" Target="../media/image71.png"/><Relationship Id="rId10" Type="http://schemas.openxmlformats.org/officeDocument/2006/relationships/image" Target="../media/image191.png"/><Relationship Id="rId4" Type="http://schemas.openxmlformats.org/officeDocument/2006/relationships/image" Target="../media/image1311.png"/><Relationship Id="rId9" Type="http://schemas.openxmlformats.org/officeDocument/2006/relationships/image" Target="../media/image184.pn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67.png"/><Relationship Id="rId18" Type="http://schemas.openxmlformats.org/officeDocument/2006/relationships/image" Target="../media/image270.png"/><Relationship Id="rId3" Type="http://schemas.openxmlformats.org/officeDocument/2006/relationships/image" Target="../media/image1213.png"/><Relationship Id="rId7" Type="http://schemas.openxmlformats.org/officeDocument/2006/relationships/image" Target="../media/image163.png"/><Relationship Id="rId12" Type="http://schemas.openxmlformats.org/officeDocument/2006/relationships/image" Target="../media/image64.png"/><Relationship Id="rId17" Type="http://schemas.openxmlformats.org/officeDocument/2006/relationships/image" Target="../media/image73.png"/><Relationship Id="rId2" Type="http://schemas.openxmlformats.org/officeDocument/2006/relationships/notesSlide" Target="../notesSlides/notesSlide24.xml"/><Relationship Id="rId16"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1511.png"/><Relationship Id="rId11" Type="http://schemas.openxmlformats.org/officeDocument/2006/relationships/image" Target="../media/image220.png"/><Relationship Id="rId5" Type="http://schemas.openxmlformats.org/officeDocument/2006/relationships/image" Target="../media/image143.png"/><Relationship Id="rId15" Type="http://schemas.openxmlformats.org/officeDocument/2006/relationships/image" Target="../media/image71.png"/><Relationship Id="rId10" Type="http://schemas.openxmlformats.org/officeDocument/2006/relationships/image" Target="../media/image191.png"/><Relationship Id="rId19" Type="http://schemas.openxmlformats.org/officeDocument/2006/relationships/image" Target="../media/image230.png"/><Relationship Id="rId4" Type="http://schemas.openxmlformats.org/officeDocument/2006/relationships/image" Target="../media/image1311.png"/><Relationship Id="rId9" Type="http://schemas.openxmlformats.org/officeDocument/2006/relationships/image" Target="../media/image184.png"/><Relationship Id="rId14" Type="http://schemas.openxmlformats.org/officeDocument/2006/relationships/image" Target="../media/image68.png"/></Relationships>
</file>

<file path=ppt/slides/_rels/slide25.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67.png"/><Relationship Id="rId18" Type="http://schemas.openxmlformats.org/officeDocument/2006/relationships/image" Target="../media/image281.png"/><Relationship Id="rId3" Type="http://schemas.openxmlformats.org/officeDocument/2006/relationships/image" Target="../media/image1213.png"/><Relationship Id="rId7" Type="http://schemas.openxmlformats.org/officeDocument/2006/relationships/image" Target="../media/image163.png"/><Relationship Id="rId12" Type="http://schemas.openxmlformats.org/officeDocument/2006/relationships/image" Target="../media/image64.png"/><Relationship Id="rId17" Type="http://schemas.openxmlformats.org/officeDocument/2006/relationships/image" Target="../media/image73.png"/><Relationship Id="rId2" Type="http://schemas.openxmlformats.org/officeDocument/2006/relationships/notesSlide" Target="../notesSlides/notesSlide25.xml"/><Relationship Id="rId16"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1511.png"/><Relationship Id="rId11" Type="http://schemas.openxmlformats.org/officeDocument/2006/relationships/image" Target="../media/image220.png"/><Relationship Id="rId5" Type="http://schemas.openxmlformats.org/officeDocument/2006/relationships/image" Target="../media/image143.png"/><Relationship Id="rId15" Type="http://schemas.openxmlformats.org/officeDocument/2006/relationships/image" Target="../media/image71.png"/><Relationship Id="rId10" Type="http://schemas.openxmlformats.org/officeDocument/2006/relationships/image" Target="../media/image191.png"/><Relationship Id="rId19" Type="http://schemas.openxmlformats.org/officeDocument/2006/relationships/image" Target="../media/image230.png"/><Relationship Id="rId4" Type="http://schemas.openxmlformats.org/officeDocument/2006/relationships/image" Target="../media/image1311.png"/><Relationship Id="rId9" Type="http://schemas.openxmlformats.org/officeDocument/2006/relationships/image" Target="../media/image184.png"/><Relationship Id="rId14" Type="http://schemas.openxmlformats.org/officeDocument/2006/relationships/image" Target="../media/image68.png"/></Relationships>
</file>

<file path=ppt/slides/_rels/slide26.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182.png"/><Relationship Id="rId18" Type="http://schemas.openxmlformats.org/officeDocument/2006/relationships/image" Target="../media/image310.png"/><Relationship Id="rId3" Type="http://schemas.openxmlformats.org/officeDocument/2006/relationships/image" Target="../media/image290.png"/><Relationship Id="rId21" Type="http://schemas.openxmlformats.org/officeDocument/2006/relationships/image" Target="../media/image260.png"/><Relationship Id="rId7" Type="http://schemas.openxmlformats.org/officeDocument/2006/relationships/image" Target="../media/image126.png"/><Relationship Id="rId12" Type="http://schemas.openxmlformats.org/officeDocument/2006/relationships/image" Target="../media/image170.png"/><Relationship Id="rId17" Type="http://schemas.openxmlformats.org/officeDocument/2006/relationships/image" Target="../media/image300.png"/><Relationship Id="rId2" Type="http://schemas.openxmlformats.org/officeDocument/2006/relationships/notesSlide" Target="../notesSlides/notesSlide26.xml"/><Relationship Id="rId16" Type="http://schemas.openxmlformats.org/officeDocument/2006/relationships/image" Target="../media/image210.png"/><Relationship Id="rId20" Type="http://schemas.openxmlformats.org/officeDocument/2006/relationships/image" Target="../media/image302.png"/><Relationship Id="rId1" Type="http://schemas.openxmlformats.org/officeDocument/2006/relationships/slideLayout" Target="../slideLayouts/slideLayout3.xml"/><Relationship Id="rId6" Type="http://schemas.openxmlformats.org/officeDocument/2006/relationships/image" Target="../media/image250.png"/><Relationship Id="rId11" Type="http://schemas.openxmlformats.org/officeDocument/2006/relationships/image" Target="../media/image160.png"/><Relationship Id="rId5" Type="http://schemas.openxmlformats.org/officeDocument/2006/relationships/image" Target="../media/image730.png"/><Relationship Id="rId15" Type="http://schemas.openxmlformats.org/officeDocument/2006/relationships/image" Target="../media/image69.png"/><Relationship Id="rId19" Type="http://schemas.openxmlformats.org/officeDocument/2006/relationships/image" Target="../media/image420.png"/><Relationship Id="rId4" Type="http://schemas.openxmlformats.org/officeDocument/2006/relationships/image" Target="../media/image720.png"/><Relationship Id="rId9" Type="http://schemas.openxmlformats.org/officeDocument/2006/relationships/image" Target="../media/image311.png"/><Relationship Id="rId14" Type="http://schemas.openxmlformats.org/officeDocument/2006/relationships/image" Target="../media/image190.png"/><Relationship Id="rId22" Type="http://schemas.openxmlformats.org/officeDocument/2006/relationships/image" Target="../media/image17.png"/></Relationships>
</file>

<file path=ppt/slides/_rels/slide27.xml.rels><?xml version="1.0" encoding="UTF-8" standalone="yes"?>
<Relationships xmlns="http://schemas.openxmlformats.org/package/2006/relationships"><Relationship Id="rId26" Type="http://schemas.openxmlformats.org/officeDocument/2006/relationships/image" Target="../media/image129.png"/><Relationship Id="rId3" Type="http://schemas.openxmlformats.org/officeDocument/2006/relationships/image" Target="../media/image671.png"/><Relationship Id="rId34" Type="http://schemas.openxmlformats.org/officeDocument/2006/relationships/image" Target="../media/image1070.png"/><Relationship Id="rId7" Type="http://schemas.openxmlformats.org/officeDocument/2006/relationships/image" Target="../media/image451.png"/><Relationship Id="rId25" Type="http://schemas.openxmlformats.org/officeDocument/2006/relationships/image" Target="../media/image128.png"/><Relationship Id="rId33" Type="http://schemas.openxmlformats.org/officeDocument/2006/relationships/image" Target="../media/image1060.png"/><Relationship Id="rId38" Type="http://schemas.openxmlformats.org/officeDocument/2006/relationships/image" Target="../media/image141.png"/><Relationship Id="rId2" Type="http://schemas.openxmlformats.org/officeDocument/2006/relationships/notesSlide" Target="../notesSlides/notesSlide27.xml"/><Relationship Id="rId29" Type="http://schemas.openxmlformats.org/officeDocument/2006/relationships/image" Target="../media/image134.png"/><Relationship Id="rId1" Type="http://schemas.openxmlformats.org/officeDocument/2006/relationships/slideLayout" Target="../slideLayouts/slideLayout3.xml"/><Relationship Id="rId6" Type="http://schemas.openxmlformats.org/officeDocument/2006/relationships/image" Target="../media/image1211.png"/><Relationship Id="rId24" Type="http://schemas.openxmlformats.org/officeDocument/2006/relationships/image" Target="../media/image127.png"/><Relationship Id="rId32" Type="http://schemas.openxmlformats.org/officeDocument/2006/relationships/image" Target="../media/image137.png"/><Relationship Id="rId37" Type="http://schemas.openxmlformats.org/officeDocument/2006/relationships/image" Target="../media/image139.png"/><Relationship Id="rId5" Type="http://schemas.openxmlformats.org/officeDocument/2006/relationships/image" Target="../media/image950.png"/><Relationship Id="rId23" Type="http://schemas.openxmlformats.org/officeDocument/2006/relationships/image" Target="../media/image990.png"/><Relationship Id="rId28" Type="http://schemas.openxmlformats.org/officeDocument/2006/relationships/image" Target="../media/image133.png"/><Relationship Id="rId36" Type="http://schemas.openxmlformats.org/officeDocument/2006/relationships/image" Target="../media/image138.png"/><Relationship Id="rId31" Type="http://schemas.openxmlformats.org/officeDocument/2006/relationships/image" Target="../media/image136.png"/><Relationship Id="rId4" Type="http://schemas.openxmlformats.org/officeDocument/2006/relationships/image" Target="../media/image941.png"/><Relationship Id="rId27" Type="http://schemas.openxmlformats.org/officeDocument/2006/relationships/image" Target="../media/image132.png"/><Relationship Id="rId30" Type="http://schemas.openxmlformats.org/officeDocument/2006/relationships/image" Target="../media/image135.png"/><Relationship Id="rId35" Type="http://schemas.openxmlformats.org/officeDocument/2006/relationships/image" Target="../media/image1081.png"/></Relationships>
</file>

<file path=ppt/slides/_rels/slide28.xml.rels><?xml version="1.0" encoding="UTF-8" standalone="yes"?>
<Relationships xmlns="http://schemas.openxmlformats.org/package/2006/relationships"><Relationship Id="rId8" Type="http://schemas.openxmlformats.org/officeDocument/2006/relationships/image" Target="../media/image1140.png"/><Relationship Id="rId13" Type="http://schemas.openxmlformats.org/officeDocument/2006/relationships/image" Target="../media/image1030.png"/><Relationship Id="rId18" Type="http://schemas.openxmlformats.org/officeDocument/2006/relationships/image" Target="../media/image1420.png"/><Relationship Id="rId3" Type="http://schemas.openxmlformats.org/officeDocument/2006/relationships/image" Target="../media/image55.png"/><Relationship Id="rId7" Type="http://schemas.openxmlformats.org/officeDocument/2006/relationships/image" Target="../media/image1130.png"/><Relationship Id="rId12" Type="http://schemas.openxmlformats.org/officeDocument/2006/relationships/image" Target="../media/image1180.png"/><Relationship Id="rId17" Type="http://schemas.openxmlformats.org/officeDocument/2006/relationships/image" Target="../media/image1410.png"/><Relationship Id="rId2" Type="http://schemas.openxmlformats.org/officeDocument/2006/relationships/notesSlide" Target="../notesSlides/notesSlide28.xml"/><Relationship Id="rId16" Type="http://schemas.openxmlformats.org/officeDocument/2006/relationships/image" Target="../media/image1400.png"/><Relationship Id="rId1" Type="http://schemas.openxmlformats.org/officeDocument/2006/relationships/slideLayout" Target="../slideLayouts/slideLayout3.xml"/><Relationship Id="rId6" Type="http://schemas.openxmlformats.org/officeDocument/2006/relationships/image" Target="../media/image1120.png"/><Relationship Id="rId5" Type="http://schemas.openxmlformats.org/officeDocument/2006/relationships/image" Target="../media/image1110.png"/><Relationship Id="rId15" Type="http://schemas.openxmlformats.org/officeDocument/2006/relationships/image" Target="../media/image1390.png"/><Relationship Id="rId10" Type="http://schemas.openxmlformats.org/officeDocument/2006/relationships/image" Target="../media/image1160.png"/><Relationship Id="rId19" Type="http://schemas.openxmlformats.org/officeDocument/2006/relationships/image" Target="../media/image1080.png"/><Relationship Id="rId4" Type="http://schemas.openxmlformats.org/officeDocument/2006/relationships/image" Target="../media/image1101.png"/><Relationship Id="rId9" Type="http://schemas.openxmlformats.org/officeDocument/2006/relationships/image" Target="../media/image1150.png"/><Relationship Id="rId14" Type="http://schemas.openxmlformats.org/officeDocument/2006/relationships/image" Target="../media/image104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0.png"/><Relationship Id="rId7" Type="http://schemas.openxmlformats.org/officeDocument/2006/relationships/image" Target="../media/image114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550.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67.png"/><Relationship Id="rId18" Type="http://schemas.openxmlformats.org/officeDocument/2006/relationships/image" Target="../media/image520.png"/><Relationship Id="rId3" Type="http://schemas.openxmlformats.org/officeDocument/2006/relationships/image" Target="../media/image1213.png"/><Relationship Id="rId7" Type="http://schemas.openxmlformats.org/officeDocument/2006/relationships/image" Target="../media/image163.png"/><Relationship Id="rId12" Type="http://schemas.openxmlformats.org/officeDocument/2006/relationships/image" Target="../media/image64.png"/><Relationship Id="rId17" Type="http://schemas.openxmlformats.org/officeDocument/2006/relationships/image" Target="../media/image73.png"/><Relationship Id="rId2" Type="http://schemas.openxmlformats.org/officeDocument/2006/relationships/notesSlide" Target="../notesSlides/notesSlide48.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511.png"/><Relationship Id="rId11" Type="http://schemas.openxmlformats.org/officeDocument/2006/relationships/image" Target="../media/image220.png"/><Relationship Id="rId5" Type="http://schemas.openxmlformats.org/officeDocument/2006/relationships/image" Target="../media/image143.png"/><Relationship Id="rId15" Type="http://schemas.openxmlformats.org/officeDocument/2006/relationships/image" Target="../media/image71.png"/><Relationship Id="rId10" Type="http://schemas.openxmlformats.org/officeDocument/2006/relationships/image" Target="../media/image191.png"/><Relationship Id="rId19" Type="http://schemas.openxmlformats.org/officeDocument/2006/relationships/image" Target="../media/image450.png"/><Relationship Id="rId4" Type="http://schemas.openxmlformats.org/officeDocument/2006/relationships/image" Target="../media/image1311.png"/><Relationship Id="rId9" Type="http://schemas.openxmlformats.org/officeDocument/2006/relationships/image" Target="../media/image184.png"/><Relationship Id="rId14" Type="http://schemas.openxmlformats.org/officeDocument/2006/relationships/image" Target="../media/image6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650.png"/><Relationship Id="rId7" Type="http://schemas.openxmlformats.org/officeDocument/2006/relationships/image" Target="../media/image86.png"/><Relationship Id="rId12" Type="http://schemas.openxmlformats.org/officeDocument/2006/relationships/image" Target="../media/image121.png"/><Relationship Id="rId17" Type="http://schemas.openxmlformats.org/officeDocument/2006/relationships/image" Target="../media/image122.png"/><Relationship Id="rId2" Type="http://schemas.openxmlformats.org/officeDocument/2006/relationships/notesSlide" Target="../notesSlides/notesSlide50.xml"/><Relationship Id="rId16" Type="http://schemas.openxmlformats.org/officeDocument/2006/relationships/image" Target="../media/image380.png"/><Relationship Id="rId20" Type="http://schemas.openxmlformats.org/officeDocument/2006/relationships/image" Target="../media/image312.png"/><Relationship Id="rId1" Type="http://schemas.openxmlformats.org/officeDocument/2006/relationships/slideLayout" Target="../slideLayouts/slideLayout2.xml"/><Relationship Id="rId6" Type="http://schemas.openxmlformats.org/officeDocument/2006/relationships/image" Target="../media/image85.png"/><Relationship Id="rId11" Type="http://schemas.openxmlformats.org/officeDocument/2006/relationships/image" Target="../media/image120.png"/><Relationship Id="rId5" Type="http://schemas.openxmlformats.org/officeDocument/2006/relationships/image" Target="../media/image83.png"/><Relationship Id="rId15" Type="http://schemas.openxmlformats.org/officeDocument/2006/relationships/image" Target="../media/image811.png"/><Relationship Id="rId10" Type="http://schemas.openxmlformats.org/officeDocument/2006/relationships/image" Target="../media/image119.png"/><Relationship Id="rId19" Type="http://schemas.openxmlformats.org/officeDocument/2006/relationships/image" Target="../media/image124.png"/><Relationship Id="rId4" Type="http://schemas.openxmlformats.org/officeDocument/2006/relationships/image" Target="../media/image81.png"/><Relationship Id="rId9" Type="http://schemas.openxmlformats.org/officeDocument/2006/relationships/image" Target="../media/image88.png"/><Relationship Id="rId14" Type="http://schemas.openxmlformats.org/officeDocument/2006/relationships/image" Target="../media/image67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750.png"/><Relationship Id="rId3" Type="http://schemas.openxmlformats.org/officeDocument/2006/relationships/image" Target="../media/image1161.png"/><Relationship Id="rId7" Type="http://schemas.openxmlformats.org/officeDocument/2006/relationships/image" Target="../media/image150.png"/><Relationship Id="rId12" Type="http://schemas.openxmlformats.org/officeDocument/2006/relationships/image" Target="../media/image210.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140.png"/><Relationship Id="rId11" Type="http://schemas.openxmlformats.org/officeDocument/2006/relationships/image" Target="../media/image190.png"/><Relationship Id="rId5" Type="http://schemas.openxmlformats.org/officeDocument/2006/relationships/image" Target="../media/image1170.png"/><Relationship Id="rId15" Type="http://schemas.openxmlformats.org/officeDocument/2006/relationships/image" Target="../media/image1200.png"/><Relationship Id="rId10" Type="http://schemas.openxmlformats.org/officeDocument/2006/relationships/image" Target="../media/image182.png"/><Relationship Id="rId4" Type="http://schemas.openxmlformats.org/officeDocument/2006/relationships/image" Target="../media/image126.png"/><Relationship Id="rId9" Type="http://schemas.openxmlformats.org/officeDocument/2006/relationships/image" Target="../media/image1181.png"/><Relationship Id="rId14" Type="http://schemas.openxmlformats.org/officeDocument/2006/relationships/image" Target="../media/image760.png"/></Relationships>
</file>

<file path=ppt/slides/_rels/slide54.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81.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8" Type="http://schemas.openxmlformats.org/officeDocument/2006/relationships/image" Target="../media/image1310.png"/><Relationship Id="rId13" Type="http://schemas.openxmlformats.org/officeDocument/2006/relationships/image" Target="../media/image181.png"/><Relationship Id="rId3" Type="http://schemas.openxmlformats.org/officeDocument/2006/relationships/hyperlink" Target="https://streetfighter.fandom.com/wiki/Training_Stage" TargetMode="External"/><Relationship Id="rId7" Type="http://schemas.openxmlformats.org/officeDocument/2006/relationships/image" Target="../media/image1212.png"/><Relationship Id="rId12" Type="http://schemas.openxmlformats.org/officeDocument/2006/relationships/image" Target="../media/image172.png"/><Relationship Id="rId2" Type="http://schemas.openxmlformats.org/officeDocument/2006/relationships/notesSlide" Target="../notesSlides/notesSlide68.xml"/><Relationship Id="rId1" Type="http://schemas.openxmlformats.org/officeDocument/2006/relationships/slideLayout" Target="../slideLayouts/slideLayout3.xml"/><Relationship Id="rId6" Type="http://schemas.openxmlformats.org/officeDocument/2006/relationships/image" Target="../media/image114.png"/><Relationship Id="rId11" Type="http://schemas.openxmlformats.org/officeDocument/2006/relationships/image" Target="../media/image162.png"/><Relationship Id="rId5" Type="http://schemas.openxmlformats.org/officeDocument/2006/relationships/image" Target="../media/image1011.png"/><Relationship Id="rId10" Type="http://schemas.openxmlformats.org/officeDocument/2006/relationships/image" Target="../media/image159.png"/><Relationship Id="rId4" Type="http://schemas.openxmlformats.org/officeDocument/2006/relationships/image" Target="../media/image93.png"/><Relationship Id="rId9" Type="http://schemas.openxmlformats.org/officeDocument/2006/relationships/image" Target="../media/image147.png"/><Relationship Id="rId14" Type="http://schemas.openxmlformats.org/officeDocument/2006/relationships/image" Target="../media/image192.png"/></Relationships>
</file>

<file path=ppt/slides/_rels/slide69.xml.rels><?xml version="1.0" encoding="UTF-8" standalone="yes"?>
<Relationships xmlns="http://schemas.openxmlformats.org/package/2006/relationships"><Relationship Id="rId13" Type="http://schemas.openxmlformats.org/officeDocument/2006/relationships/image" Target="../media/image1100.png"/><Relationship Id="rId3" Type="http://schemas.openxmlformats.org/officeDocument/2006/relationships/image" Target="../media/image117.png"/><Relationship Id="rId12" Type="http://schemas.openxmlformats.org/officeDocument/2006/relationships/image" Target="../media/image1041.png"/><Relationship Id="rId2" Type="http://schemas.openxmlformats.org/officeDocument/2006/relationships/notesSlide" Target="../notesSlides/notesSlide69.xml"/><Relationship Id="rId1" Type="http://schemas.openxmlformats.org/officeDocument/2006/relationships/slideLayout" Target="../slideLayouts/slideLayout3.xml"/><Relationship Id="rId11" Type="http://schemas.openxmlformats.org/officeDocument/2006/relationships/image" Target="../media/image1030.png"/><Relationship Id="rId15" Type="http://schemas.openxmlformats.org/officeDocument/2006/relationships/image" Target="../media/image1080.png"/><Relationship Id="rId4" Type="http://schemas.openxmlformats.org/officeDocument/2006/relationships/image" Target="../media/image125.png"/><Relationship Id="rId14" Type="http://schemas.openxmlformats.org/officeDocument/2006/relationships/image" Target="../media/image111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8" Type="http://schemas.openxmlformats.org/officeDocument/2006/relationships/image" Target="../media/image1240.png"/><Relationship Id="rId13" Type="http://schemas.openxmlformats.org/officeDocument/2006/relationships/image" Target="../media/image1390.png"/><Relationship Id="rId3" Type="http://schemas.openxmlformats.org/officeDocument/2006/relationships/image" Target="../media/image1190.png"/><Relationship Id="rId7" Type="http://schemas.openxmlformats.org/officeDocument/2006/relationships/image" Target="../media/image1230.png"/><Relationship Id="rId12" Type="http://schemas.openxmlformats.org/officeDocument/2006/relationships/image" Target="../media/image1380.pn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image" Target="../media/image1220.png"/><Relationship Id="rId11" Type="http://schemas.openxmlformats.org/officeDocument/2006/relationships/image" Target="../media/image1370.png"/><Relationship Id="rId5" Type="http://schemas.openxmlformats.org/officeDocument/2006/relationships/image" Target="../media/image1210.png"/><Relationship Id="rId10" Type="http://schemas.openxmlformats.org/officeDocument/2006/relationships/image" Target="../media/image1260.png"/><Relationship Id="rId4" Type="http://schemas.openxmlformats.org/officeDocument/2006/relationships/image" Target="../media/image1201.png"/><Relationship Id="rId9" Type="http://schemas.openxmlformats.org/officeDocument/2006/relationships/image" Target="../media/image1250.png"/><Relationship Id="rId14" Type="http://schemas.openxmlformats.org/officeDocument/2006/relationships/image" Target="../media/image1400.png"/></Relationships>
</file>

<file path=ppt/slides/_rels/slide71.xml.rels><?xml version="1.0" encoding="UTF-8" standalone="yes"?>
<Relationships xmlns="http://schemas.openxmlformats.org/package/2006/relationships"><Relationship Id="rId8" Type="http://schemas.openxmlformats.org/officeDocument/2006/relationships/image" Target="../media/image1490.png"/><Relationship Id="rId13" Type="http://schemas.openxmlformats.org/officeDocument/2006/relationships/image" Target="../media/image154.png"/><Relationship Id="rId3" Type="http://schemas.openxmlformats.org/officeDocument/2006/relationships/image" Target="../media/image55.png"/><Relationship Id="rId7" Type="http://schemas.openxmlformats.org/officeDocument/2006/relationships/image" Target="../media/image1480.png"/><Relationship Id="rId12" Type="http://schemas.openxmlformats.org/officeDocument/2006/relationships/image" Target="../media/image153.png"/><Relationship Id="rId2" Type="http://schemas.openxmlformats.org/officeDocument/2006/relationships/notesSlide" Target="../notesSlides/notesSlide71.xml"/><Relationship Id="rId16" Type="http://schemas.openxmlformats.org/officeDocument/2006/relationships/image" Target="../media/image151.png"/><Relationship Id="rId1" Type="http://schemas.openxmlformats.org/officeDocument/2006/relationships/slideLayout" Target="../slideLayouts/slideLayout3.xml"/><Relationship Id="rId6" Type="http://schemas.openxmlformats.org/officeDocument/2006/relationships/image" Target="../media/image1450.png"/><Relationship Id="rId11" Type="http://schemas.openxmlformats.org/officeDocument/2006/relationships/image" Target="../media/image152.png"/><Relationship Id="rId5" Type="http://schemas.openxmlformats.org/officeDocument/2006/relationships/image" Target="../media/image1440.png"/><Relationship Id="rId15" Type="http://schemas.openxmlformats.org/officeDocument/2006/relationships/image" Target="../media/image156.png"/><Relationship Id="rId10" Type="http://schemas.openxmlformats.org/officeDocument/2006/relationships/image" Target="../media/image1510.png"/><Relationship Id="rId4" Type="http://schemas.openxmlformats.org/officeDocument/2006/relationships/image" Target="../media/image1470.png"/><Relationship Id="rId9" Type="http://schemas.openxmlformats.org/officeDocument/2006/relationships/image" Target="../media/image1500.png"/><Relationship Id="rId14" Type="http://schemas.openxmlformats.org/officeDocument/2006/relationships/image" Target="../media/image155.png"/></Relationships>
</file>

<file path=ppt/slides/_rels/slide72.xml.rels><?xml version="1.0" encoding="UTF-8" standalone="yes"?>
<Relationships xmlns="http://schemas.openxmlformats.org/package/2006/relationships"><Relationship Id="rId3" Type="http://schemas.openxmlformats.org/officeDocument/2006/relationships/image" Target="../media/image1162.png"/><Relationship Id="rId2" Type="http://schemas.openxmlformats.org/officeDocument/2006/relationships/notesSlide" Target="../notesSlides/notesSlide72.xml"/><Relationship Id="rId1" Type="http://schemas.openxmlformats.org/officeDocument/2006/relationships/slideLayout" Target="../slideLayouts/slideLayout3.xml"/><Relationship Id="rId6" Type="http://schemas.openxmlformats.org/officeDocument/2006/relationships/image" Target="../media/image1171.png"/><Relationship Id="rId5" Type="http://schemas.openxmlformats.org/officeDocument/2006/relationships/image" Target="../media/image180.png"/><Relationship Id="rId4" Type="http://schemas.openxmlformats.org/officeDocument/2006/relationships/image" Target="../media/image179.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91.png"/><Relationship Id="rId3" Type="http://schemas.openxmlformats.org/officeDocument/2006/relationships/hyperlink" Target="https://streetfighter.fandom.com/wiki/Training_Stage" TargetMode="External"/><Relationship Id="rId7" Type="http://schemas.openxmlformats.org/officeDocument/2006/relationships/image" Target="../media/image161.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8.png"/><Relationship Id="rId11" Type="http://schemas.openxmlformats.org/officeDocument/2006/relationships/image" Target="../media/image20.png"/><Relationship Id="rId5" Type="http://schemas.openxmlformats.org/officeDocument/2006/relationships/image" Target="../media/image142.png"/><Relationship Id="rId10" Type="http://schemas.openxmlformats.org/officeDocument/2006/relationships/image" Target="../media/image910.png"/><Relationship Id="rId4" Type="http://schemas.openxmlformats.org/officeDocument/2006/relationships/image" Target="../media/image131.png"/><Relationship Id="rId9" Type="http://schemas.openxmlformats.org/officeDocument/2006/relationships/image" Target="../media/image18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48032"/>
            <a:ext cx="9144000" cy="2808834"/>
          </a:xfrm>
          <a:prstGeom prst="rect">
            <a:avLst/>
          </a:prstGeom>
          <a:solidFill>
            <a:srgbClr val="597D98"/>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bwMode="auto">
          <a:xfrm>
            <a:off x="504253" y="2130264"/>
            <a:ext cx="8135497" cy="584775"/>
          </a:xfrm>
          <a:prstGeom prst="rect">
            <a:avLst/>
          </a:prstGeom>
        </p:spPr>
        <p:txBody>
          <a:bodyPr wrap="none">
            <a:spAutoFit/>
          </a:bodyPr>
          <a:lstStyle/>
          <a:p>
            <a:pPr algn="ctr">
              <a:defRPr/>
            </a:pPr>
            <a:r>
              <a:rPr lang="en-US" altLang="zh-CN"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Partial Compositional Zero-Shot Learning by Uncertainty-Accuracy Mapping </a:t>
            </a:r>
          </a:p>
          <a:p>
            <a:pPr algn="ctr">
              <a:defRPr/>
            </a:pPr>
            <a:r>
              <a:rPr lang="en-US" altLang="zh-CN" sz="16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and Hierarchical Mixture of Experts</a:t>
            </a:r>
          </a:p>
        </p:txBody>
      </p:sp>
      <p:sp>
        <p:nvSpPr>
          <p:cNvPr id="46" name="矩形 45"/>
          <p:cNvSpPr/>
          <p:nvPr/>
        </p:nvSpPr>
        <p:spPr>
          <a:xfrm>
            <a:off x="1083733" y="2913897"/>
            <a:ext cx="6976533" cy="261610"/>
          </a:xfrm>
          <a:prstGeom prst="rect">
            <a:avLst/>
          </a:prstGeom>
        </p:spPr>
        <p:txBody>
          <a:bodyPr wrap="square">
            <a:spAutoFit/>
          </a:bodyPr>
          <a:lstStyle/>
          <a:p>
            <a:pPr algn="ctr"/>
            <a:r>
              <a:rPr lang="en-US" altLang="zh-CN" sz="1100" spc="300" dirty="0">
                <a:solidFill>
                  <a:schemeClr val="bg1"/>
                </a:solidFill>
                <a:latin typeface="Arial" panose="020B0604020202020204"/>
              </a:rPr>
              <a:t>For oral defence</a:t>
            </a:r>
            <a:endParaRPr lang="zh-CN" altLang="en-US" sz="1100" spc="300" dirty="0">
              <a:solidFill>
                <a:schemeClr val="bg1"/>
              </a:solidFill>
              <a:latin typeface="Arial" panose="020B0604020202020204"/>
            </a:endParaRPr>
          </a:p>
        </p:txBody>
      </p:sp>
      <p:sp>
        <p:nvSpPr>
          <p:cNvPr id="52" name="矩形 51"/>
          <p:cNvSpPr/>
          <p:nvPr/>
        </p:nvSpPr>
        <p:spPr>
          <a:xfrm>
            <a:off x="2827749" y="3563936"/>
            <a:ext cx="1647818" cy="275590"/>
          </a:xfrm>
          <a:prstGeom prst="rect">
            <a:avLst/>
          </a:prstGeom>
        </p:spPr>
        <p:txBody>
          <a:bodyPr wrap="square">
            <a:spAutoFit/>
          </a:bodyPr>
          <a:lstStyle/>
          <a:p>
            <a:pPr lvl="0" algn="ctr"/>
            <a:r>
              <a:rPr lang="en-US" altLang="zh-CN" sz="1200" dirty="0">
                <a:solidFill>
                  <a:schemeClr val="bg1"/>
                </a:solidFill>
              </a:rPr>
              <a:t>Reporter</a:t>
            </a:r>
            <a:r>
              <a:rPr lang="zh-CN" altLang="en-US" sz="1200" dirty="0">
                <a:solidFill>
                  <a:schemeClr val="bg1"/>
                </a:solidFill>
              </a:rPr>
              <a:t>：</a:t>
            </a:r>
            <a:r>
              <a:rPr lang="zh-TW" altLang="en-US" sz="1200" dirty="0">
                <a:solidFill>
                  <a:schemeClr val="bg1"/>
                </a:solidFill>
              </a:rPr>
              <a:t>周峻緯</a:t>
            </a:r>
            <a:endParaRPr lang="en-US" altLang="zh-CN" sz="1200" dirty="0">
              <a:solidFill>
                <a:schemeClr val="bg1"/>
              </a:solidFill>
            </a:endParaRPr>
          </a:p>
        </p:txBody>
      </p:sp>
      <p:sp>
        <p:nvSpPr>
          <p:cNvPr id="37" name="椭圆 36"/>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4117320" y="1086634"/>
            <a:ext cx="882535" cy="769790"/>
            <a:chOff x="4675188" y="2882900"/>
            <a:chExt cx="360362" cy="314325"/>
          </a:xfrm>
          <a:solidFill>
            <a:schemeClr val="tx2">
              <a:lumMod val="50000"/>
            </a:schemeClr>
          </a:solidFill>
        </p:grpSpPr>
        <p:sp>
          <p:nvSpPr>
            <p:cNvPr id="39"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6" name="直接连接符 5"/>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56A948F-5E62-4B7D-8D74-D8BEC979C57A}"/>
              </a:ext>
            </a:extLst>
          </p:cNvPr>
          <p:cNvSpPr/>
          <p:nvPr/>
        </p:nvSpPr>
        <p:spPr>
          <a:xfrm>
            <a:off x="4668435" y="3556559"/>
            <a:ext cx="1647818" cy="275590"/>
          </a:xfrm>
          <a:prstGeom prst="rect">
            <a:avLst/>
          </a:prstGeom>
        </p:spPr>
        <p:txBody>
          <a:bodyPr wrap="square">
            <a:spAutoFit/>
          </a:bodyPr>
          <a:lstStyle/>
          <a:p>
            <a:pPr lvl="0" algn="ctr"/>
            <a:r>
              <a:rPr lang="en-US" altLang="zh-CN" sz="1200" dirty="0">
                <a:solidFill>
                  <a:schemeClr val="bg1"/>
                </a:solidFill>
              </a:rPr>
              <a:t>Date</a:t>
            </a:r>
            <a:r>
              <a:rPr lang="zh-CN" altLang="en-US" sz="1200" dirty="0">
                <a:solidFill>
                  <a:schemeClr val="bg1"/>
                </a:solidFill>
              </a:rPr>
              <a:t>：</a:t>
            </a:r>
            <a:r>
              <a:rPr lang="en-US" altLang="zh-TW" sz="1200" dirty="0">
                <a:solidFill>
                  <a:schemeClr val="bg1"/>
                </a:solidFill>
              </a:rPr>
              <a:t>2024/03/27</a:t>
            </a:r>
            <a:endParaRPr lang="en-US" altLang="zh-CN" sz="1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2476649" y="2267424"/>
            <a:ext cx="4190699"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Related works</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TWO</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DF2E727-FCAC-5A93-50D8-AA755D4634C9}"/>
              </a:ext>
            </a:extLst>
          </p:cNvPr>
          <p:cNvSpPr/>
          <p:nvPr/>
        </p:nvSpPr>
        <p:spPr bwMode="auto">
          <a:xfrm>
            <a:off x="268207" y="108961"/>
            <a:ext cx="2312877" cy="584775"/>
          </a:xfrm>
          <a:prstGeom prst="rect">
            <a:avLst/>
          </a:prstGeom>
          <a:noFill/>
        </p:spPr>
        <p:txBody>
          <a:bodyPr wrap="none">
            <a:spAutoFit/>
          </a:bodyPr>
          <a:lstStyle/>
          <a:p>
            <a:pPr>
              <a:defRPr/>
            </a:pPr>
            <a:r>
              <a:rPr lang="zh-CN" altLang="en-US"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-Ensemble learning</a:t>
            </a:r>
            <a:endParaRPr lang="zh-TW"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D81E38D3-7332-4798-A12E-DCA4B0F91F54}"/>
              </a:ext>
            </a:extLst>
          </p:cNvPr>
          <p:cNvSpPr txBox="1"/>
          <p:nvPr/>
        </p:nvSpPr>
        <p:spPr>
          <a:xfrm>
            <a:off x="434896" y="634622"/>
            <a:ext cx="8151542" cy="1492716"/>
          </a:xfrm>
          <a:prstGeom prst="rect">
            <a:avLst/>
          </a:prstGeom>
          <a:noFill/>
        </p:spPr>
        <p:txBody>
          <a:bodyPr wrap="square">
            <a:spAutoFit/>
          </a:bodyPr>
          <a:lstStyle/>
          <a:p>
            <a:pPr marL="285750" indent="-285750">
              <a:buFont typeface="Arial" panose="020B0604020202020204" pitchFamily="34" charset="0"/>
              <a:buChar char="•"/>
            </a:pPr>
            <a:r>
              <a:rPr lang="en-US" altLang="zh-TW" sz="1300" dirty="0">
                <a:latin typeface="Cambria" panose="02040503050406030204" pitchFamily="18" charset="0"/>
                <a:ea typeface="Cambria" panose="02040503050406030204" pitchFamily="18" charset="0"/>
              </a:rPr>
              <a:t>Ensemble learning is a technique that enhances prediction and generalization capabilities by combining multiple machine learning models.</a:t>
            </a:r>
          </a:p>
          <a:p>
            <a:pPr marL="285750" indent="-285750">
              <a:buFont typeface="Arial" panose="020B0604020202020204" pitchFamily="34" charset="0"/>
              <a:buChar char="•"/>
            </a:pPr>
            <a:r>
              <a:rPr lang="en-US" altLang="zh-TW" sz="1300" dirty="0">
                <a:latin typeface="Cambria" panose="02040503050406030204" pitchFamily="18" charset="0"/>
                <a:ea typeface="Cambria" panose="02040503050406030204" pitchFamily="18" charset="0"/>
              </a:rPr>
              <a:t>The main concept of this strategy is that although a single model may overfit the training data, combining multiple models can reduce such errors.</a:t>
            </a:r>
          </a:p>
          <a:p>
            <a:pPr marL="285750" indent="-285750">
              <a:buFont typeface="Arial" panose="020B0604020202020204" pitchFamily="34" charset="0"/>
              <a:buChar char="•"/>
            </a:pPr>
            <a:r>
              <a:rPr lang="en-US" altLang="zh-TW" sz="1300" dirty="0">
                <a:latin typeface="Cambria" panose="02040503050406030204" pitchFamily="18" charset="0"/>
                <a:ea typeface="Cambria" panose="02040503050406030204" pitchFamily="18" charset="0"/>
              </a:rPr>
              <a:t>By integrating models, ensemble learning can improve prediction accuracy and reduce the risk of overfitting.</a:t>
            </a:r>
          </a:p>
          <a:p>
            <a:pPr marL="285750" indent="-285750">
              <a:buFont typeface="Arial" panose="020B0604020202020204" pitchFamily="34" charset="0"/>
              <a:buChar char="•"/>
            </a:pPr>
            <a:r>
              <a:rPr lang="en-US" altLang="zh-TW" sz="1300" dirty="0">
                <a:latin typeface="Cambria" panose="02040503050406030204" pitchFamily="18" charset="0"/>
                <a:ea typeface="Cambria" panose="02040503050406030204" pitchFamily="18" charset="0"/>
              </a:rPr>
              <a:t>Common ensemble learning methods include </a:t>
            </a:r>
            <a:r>
              <a:rPr lang="en-US" altLang="zh-TW" sz="1300" b="1" dirty="0">
                <a:latin typeface="Cambria" panose="02040503050406030204" pitchFamily="18" charset="0"/>
                <a:ea typeface="Cambria" panose="02040503050406030204" pitchFamily="18" charset="0"/>
              </a:rPr>
              <a:t>sum of experts, product of experts[1], simple voting, and weighted voting[2]</a:t>
            </a:r>
            <a:r>
              <a:rPr lang="en-US" altLang="zh-TW" sz="1300" dirty="0">
                <a:latin typeface="Cambria" panose="02040503050406030204" pitchFamily="18" charset="0"/>
                <a:ea typeface="Cambria" panose="02040503050406030204" pitchFamily="18" charset="0"/>
              </a:rPr>
              <a:t>.</a:t>
            </a:r>
            <a:endParaRPr lang="zh-TW" altLang="en-US" sz="1300" dirty="0">
              <a:latin typeface="Cambria" panose="02040503050406030204" pitchFamily="18" charset="0"/>
            </a:endParaRPr>
          </a:p>
        </p:txBody>
      </p:sp>
      <p:sp>
        <p:nvSpPr>
          <p:cNvPr id="3" name="文字方塊 2">
            <a:extLst>
              <a:ext uri="{FF2B5EF4-FFF2-40B4-BE49-F238E27FC236}">
                <a16:creationId xmlns:a16="http://schemas.microsoft.com/office/drawing/2014/main" id="{7BD23389-44A9-B43F-B190-0883FB10AC68}"/>
              </a:ext>
            </a:extLst>
          </p:cNvPr>
          <p:cNvSpPr txBox="1"/>
          <p:nvPr/>
        </p:nvSpPr>
        <p:spPr>
          <a:xfrm>
            <a:off x="2930236" y="108961"/>
            <a:ext cx="5901487" cy="584775"/>
          </a:xfrm>
          <a:prstGeom prst="rect">
            <a:avLst/>
          </a:prstGeom>
          <a:noFill/>
        </p:spPr>
        <p:txBody>
          <a:bodyPr wrap="square" rtlCol="0">
            <a:spAutoFit/>
          </a:bodyPr>
          <a:lstStyle/>
          <a:p>
            <a:r>
              <a:rPr lang="en-US" altLang="zh-TW" sz="800" dirty="0">
                <a:latin typeface="Times New Roman" panose="02020603050405020304" pitchFamily="18" charset="0"/>
              </a:rPr>
              <a:t>[1]. G. E. Hinton, “Training products of </a:t>
            </a:r>
            <a:r>
              <a:rPr lang="en-US" altLang="zh-TW" sz="800" b="0" i="0" dirty="0">
                <a:effectLst/>
                <a:latin typeface="Times New Roman" panose="02020603050405020304" pitchFamily="18" charset="0"/>
              </a:rPr>
              <a:t>experts by minimizing contrastive divergence,” Neural</a:t>
            </a:r>
            <a:r>
              <a:rPr lang="zh-TW" altLang="en-US" sz="800" b="0" i="0" dirty="0">
                <a:effectLst/>
                <a:latin typeface="Times New Roman" panose="02020603050405020304" pitchFamily="18" charset="0"/>
              </a:rPr>
              <a:t> </a:t>
            </a:r>
            <a:r>
              <a:rPr lang="en-US" altLang="zh-TW" sz="800" b="0" i="0" dirty="0">
                <a:effectLst/>
                <a:latin typeface="Times New Roman" panose="02020603050405020304" pitchFamily="18" charset="0"/>
              </a:rPr>
              <a:t>computation, vol. 14, no. 8, pp. 1771–1800, 2002.</a:t>
            </a:r>
          </a:p>
          <a:p>
            <a:r>
              <a:rPr lang="en-US" altLang="zh-TW" sz="800" dirty="0">
                <a:latin typeface="Times New Roman" panose="02020603050405020304" pitchFamily="18" charset="0"/>
              </a:rPr>
              <a:t>[2]. </a:t>
            </a:r>
            <a:r>
              <a:rPr lang="en-US" altLang="zh-TW" sz="800" dirty="0" err="1">
                <a:latin typeface="Times New Roman" panose="02020603050405020304" pitchFamily="18" charset="0"/>
              </a:rPr>
              <a:t>Polikar</a:t>
            </a:r>
            <a:r>
              <a:rPr lang="en-US" altLang="zh-TW" sz="800" dirty="0">
                <a:latin typeface="Times New Roman" panose="02020603050405020304" pitchFamily="18" charset="0"/>
              </a:rPr>
              <a:t>, “Ensemble learning,” Ensemble machine learning: Methods and </a:t>
            </a:r>
            <a:r>
              <a:rPr lang="en-US" altLang="zh-TW" sz="800" dirty="0" err="1">
                <a:latin typeface="Times New Roman" panose="02020603050405020304" pitchFamily="18" charset="0"/>
              </a:rPr>
              <a:t>applications,pp</a:t>
            </a:r>
            <a:r>
              <a:rPr lang="en-US" altLang="zh-TW" sz="800" dirty="0">
                <a:latin typeface="Times New Roman" panose="02020603050405020304" pitchFamily="18" charset="0"/>
              </a:rPr>
              <a:t>. 1–34, 2012.</a:t>
            </a:r>
          </a:p>
          <a:p>
            <a:endParaRPr lang="zh-TW" altLang="en-US" sz="800" dirty="0">
              <a:latin typeface="Times New Roman" panose="02020603050405020304" pitchFamily="18" charset="0"/>
            </a:endParaRPr>
          </a:p>
        </p:txBody>
      </p:sp>
      <p:graphicFrame>
        <p:nvGraphicFramePr>
          <p:cNvPr id="9" name="表格 2">
            <a:extLst>
              <a:ext uri="{FF2B5EF4-FFF2-40B4-BE49-F238E27FC236}">
                <a16:creationId xmlns:a16="http://schemas.microsoft.com/office/drawing/2014/main" id="{1381DDCB-502B-1309-CB2E-96F85B493009}"/>
              </a:ext>
            </a:extLst>
          </p:cNvPr>
          <p:cNvGraphicFramePr>
            <a:graphicFrameLocks noGrp="1"/>
          </p:cNvGraphicFramePr>
          <p:nvPr>
            <p:extLst>
              <p:ext uri="{D42A27DB-BD31-4B8C-83A1-F6EECF244321}">
                <p14:modId xmlns:p14="http://schemas.microsoft.com/office/powerpoint/2010/main" val="42772748"/>
              </p:ext>
            </p:extLst>
          </p:nvPr>
        </p:nvGraphicFramePr>
        <p:xfrm>
          <a:off x="455982" y="2280547"/>
          <a:ext cx="8232036" cy="2323931"/>
        </p:xfrm>
        <a:graphic>
          <a:graphicData uri="http://schemas.openxmlformats.org/drawingml/2006/table">
            <a:tbl>
              <a:tblPr firstRow="1" bandRow="1">
                <a:tableStyleId>{7DF18680-E054-41AD-8BC1-D1AEF772440D}</a:tableStyleId>
              </a:tblPr>
              <a:tblGrid>
                <a:gridCol w="1320876">
                  <a:extLst>
                    <a:ext uri="{9D8B030D-6E8A-4147-A177-3AD203B41FA5}">
                      <a16:colId xmlns:a16="http://schemas.microsoft.com/office/drawing/2014/main" val="1699676979"/>
                    </a:ext>
                  </a:extLst>
                </a:gridCol>
                <a:gridCol w="2987592">
                  <a:extLst>
                    <a:ext uri="{9D8B030D-6E8A-4147-A177-3AD203B41FA5}">
                      <a16:colId xmlns:a16="http://schemas.microsoft.com/office/drawing/2014/main" val="4000234485"/>
                    </a:ext>
                  </a:extLst>
                </a:gridCol>
                <a:gridCol w="3923568">
                  <a:extLst>
                    <a:ext uri="{9D8B030D-6E8A-4147-A177-3AD203B41FA5}">
                      <a16:colId xmlns:a16="http://schemas.microsoft.com/office/drawing/2014/main" val="732341605"/>
                    </a:ext>
                  </a:extLst>
                </a:gridCol>
              </a:tblGrid>
              <a:tr h="295653">
                <a:tc>
                  <a:txBody>
                    <a:bodyPr/>
                    <a:lstStyle/>
                    <a:p>
                      <a:pPr algn="ctr"/>
                      <a:endParaRPr lang="zh-TW" altLang="en-US" sz="1400" b="0" i="0" u="none" strike="noStrike" cap="none" dirty="0">
                        <a:solidFill>
                          <a:srgbClr val="000000"/>
                        </a:solidFill>
                        <a:latin typeface="Cambria" panose="02040503050406030204" pitchFamily="18" charset="0"/>
                        <a:cs typeface="Arial"/>
                        <a:sym typeface="Arial"/>
                      </a:endParaRPr>
                    </a:p>
                  </a:txBody>
                  <a:tcPr anchor="ctr"/>
                </a:tc>
                <a:tc>
                  <a:txBody>
                    <a:bodyPr/>
                    <a:lstStyle/>
                    <a:p>
                      <a:pPr algn="ctr"/>
                      <a:r>
                        <a:rPr lang="en-US" altLang="zh-TW" sz="1400" b="0" i="0" u="none" strike="noStrike" cap="none" dirty="0">
                          <a:solidFill>
                            <a:schemeClr val="bg1"/>
                          </a:solidFill>
                          <a:latin typeface="Cambria" panose="02040503050406030204" pitchFamily="18" charset="0"/>
                          <a:ea typeface="Cambria" panose="02040503050406030204" pitchFamily="18" charset="0"/>
                          <a:cs typeface="Arial"/>
                          <a:sym typeface="Arial"/>
                        </a:rPr>
                        <a:t>SPE</a:t>
                      </a:r>
                      <a:endParaRPr lang="zh-TW" altLang="en-US" sz="1400" b="0" i="0" u="none" strike="noStrike" cap="none" dirty="0">
                        <a:solidFill>
                          <a:schemeClr val="bg1"/>
                        </a:solidFill>
                        <a:latin typeface="Cambria" panose="02040503050406030204" pitchFamily="18" charset="0"/>
                        <a:cs typeface="Arial"/>
                        <a:sym typeface="Arial"/>
                      </a:endParaRPr>
                    </a:p>
                  </a:txBody>
                  <a:tcPr anchor="ctr"/>
                </a:tc>
                <a:tc>
                  <a:txBody>
                    <a:bodyPr/>
                    <a:lstStyle/>
                    <a:p>
                      <a:pPr algn="ctr"/>
                      <a:r>
                        <a:rPr lang="en-US" altLang="zh-TW" sz="1400" b="0" i="0" u="none" strike="noStrike" cap="none" dirty="0">
                          <a:solidFill>
                            <a:schemeClr val="bg1"/>
                          </a:solidFill>
                          <a:latin typeface="Cambria" panose="02040503050406030204" pitchFamily="18" charset="0"/>
                          <a:ea typeface="Cambria" panose="02040503050406030204" pitchFamily="18" charset="0"/>
                          <a:cs typeface="Arial"/>
                          <a:sym typeface="Arial"/>
                        </a:rPr>
                        <a:t>Other Ensemble learning</a:t>
                      </a:r>
                      <a:endParaRPr lang="zh-TW" altLang="en-US" sz="1400" b="0" i="0" u="none" strike="noStrike" cap="none" dirty="0">
                        <a:solidFill>
                          <a:schemeClr val="bg1"/>
                        </a:solidFill>
                        <a:latin typeface="Cambria" panose="02040503050406030204" pitchFamily="18" charset="0"/>
                        <a:cs typeface="Arial"/>
                        <a:sym typeface="Arial"/>
                      </a:endParaRPr>
                    </a:p>
                  </a:txBody>
                  <a:tcPr anchor="ctr"/>
                </a:tc>
                <a:extLst>
                  <a:ext uri="{0D108BD9-81ED-4DB2-BD59-A6C34878D82A}">
                    <a16:rowId xmlns:a16="http://schemas.microsoft.com/office/drawing/2014/main" val="1431202169"/>
                  </a:ext>
                </a:extLst>
              </a:tr>
              <a:tr h="47009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Goal</a:t>
                      </a:r>
                      <a:endParaRPr lang="zh-TW" altLang="en-US" sz="14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b="0" i="0" u="none" strike="noStrike" cap="none" dirty="0">
                          <a:solidFill>
                            <a:srgbClr val="000000"/>
                          </a:solidFill>
                          <a:latin typeface="Cambria" panose="02040503050406030204" pitchFamily="18" charset="0"/>
                          <a:cs typeface="Arial"/>
                          <a:sym typeface="Arial"/>
                        </a:rPr>
                        <a:t>By integrating predictions from multiple models, the aim is to enhance the accuracy and reliability of the predictions and optimize the overall performance of the model.</a:t>
                      </a:r>
                      <a:endParaRPr lang="zh-TW" altLang="en-US" sz="1200" b="0" i="0" u="none" strike="noStrike" cap="none" dirty="0">
                        <a:solidFill>
                          <a:srgbClr val="000000"/>
                        </a:solidFill>
                        <a:latin typeface="Cambria" panose="02040503050406030204" pitchFamily="18" charset="0"/>
                        <a:cs typeface="Arial"/>
                        <a:sym typeface="Arial"/>
                      </a:endParaRPr>
                    </a:p>
                  </a:txBody>
                  <a:tcPr anchor="ctr"/>
                </a:tc>
                <a:tc hMerge="1">
                  <a:txBody>
                    <a:bodyPr/>
                    <a:lstStyle/>
                    <a:p>
                      <a:pPr algn="ctr"/>
                      <a:r>
                        <a:rPr lang="en-US" altLang="zh-TW" sz="1400" b="0" i="0" u="none" strike="noStrike" cap="none" dirty="0">
                          <a:solidFill>
                            <a:srgbClr val="000000"/>
                          </a:solidFill>
                          <a:latin typeface="Cambria" panose="02040503050406030204" pitchFamily="18" charset="0"/>
                          <a:cs typeface="Arial"/>
                          <a:sym typeface="Arial"/>
                        </a:rPr>
                        <a:t>These methods mainly integrate outputs from multiple models, via methods such as weighted averaging or multiplication.</a:t>
                      </a:r>
                      <a:endParaRPr lang="zh-TW" altLang="en-US" sz="1400" b="0" i="0" u="none" strike="noStrike" cap="none" dirty="0">
                        <a:solidFill>
                          <a:srgbClr val="000000"/>
                        </a:solidFill>
                        <a:latin typeface="Cambria" panose="02040503050406030204" pitchFamily="18" charset="0"/>
                        <a:cs typeface="Arial"/>
                        <a:sym typeface="Arial"/>
                      </a:endParaRPr>
                    </a:p>
                  </a:txBody>
                  <a:tcPr anchor="ctr"/>
                </a:tc>
                <a:extLst>
                  <a:ext uri="{0D108BD9-81ED-4DB2-BD59-A6C34878D82A}">
                    <a16:rowId xmlns:a16="http://schemas.microsoft.com/office/drawing/2014/main" val="4028773056"/>
                  </a:ext>
                </a:extLst>
              </a:tr>
              <a:tr h="675941">
                <a:tc>
                  <a:txBody>
                    <a:bodyPr/>
                    <a:lstStyle/>
                    <a:p>
                      <a:pPr algn="ctr"/>
                      <a:r>
                        <a:rPr lang="en-US" altLang="zh-TW" sz="1400" b="0" i="0" u="none" strike="noStrike" cap="none" dirty="0">
                          <a:solidFill>
                            <a:srgbClr val="000000"/>
                          </a:solidFill>
                          <a:latin typeface="Cambria" panose="02040503050406030204" pitchFamily="18" charset="0"/>
                          <a:ea typeface="Cambria" panose="02040503050406030204" pitchFamily="18" charset="0"/>
                          <a:cs typeface="Arial"/>
                          <a:sym typeface="Arial"/>
                        </a:rPr>
                        <a:t>Method</a:t>
                      </a:r>
                    </a:p>
                  </a:txBody>
                  <a:tcPr anchor="ctr"/>
                </a:tc>
                <a:tc>
                  <a:txBody>
                    <a:bodyPr/>
                    <a:lstStyle/>
                    <a:p>
                      <a:pPr algn="ctr"/>
                      <a:r>
                        <a:rPr lang="en-US" altLang="zh-TW" sz="1200" b="0" i="0" u="none" strike="noStrike" cap="none" dirty="0">
                          <a:solidFill>
                            <a:srgbClr val="000000"/>
                          </a:solidFill>
                          <a:latin typeface="Cambria" panose="02040503050406030204" pitchFamily="18" charset="0"/>
                          <a:ea typeface="Cambria" panose="02040503050406030204" pitchFamily="18" charset="0"/>
                          <a:cs typeface="Arial"/>
                          <a:sym typeface="Arial"/>
                        </a:rPr>
                        <a:t>SPE chooses the optimal model prediction through Normalized Uncertainty and UCE(Uncertainty Calibration Error).</a:t>
                      </a:r>
                      <a:endParaRPr lang="zh-TW" altLang="en-US" sz="1200" b="0" i="0" u="none" strike="noStrike" cap="none" dirty="0">
                        <a:solidFill>
                          <a:srgbClr val="000000"/>
                        </a:solidFill>
                        <a:latin typeface="Cambria" panose="02040503050406030204" pitchFamily="18" charset="0"/>
                        <a:cs typeface="Arial"/>
                        <a:sym typeface="Arial"/>
                      </a:endParaRPr>
                    </a:p>
                  </a:txBody>
                  <a:tcPr anchor="ctr"/>
                </a:tc>
                <a:tc>
                  <a:txBody>
                    <a:bodyPr/>
                    <a:lstStyle/>
                    <a:p>
                      <a:pPr algn="ctr"/>
                      <a:r>
                        <a:rPr lang="en-US" altLang="zh-TW" sz="1200" b="0" i="0" u="none" strike="noStrike" cap="none" dirty="0">
                          <a:solidFill>
                            <a:srgbClr val="000000"/>
                          </a:solidFill>
                          <a:latin typeface="Cambria" panose="02040503050406030204" pitchFamily="18" charset="0"/>
                          <a:cs typeface="Arial"/>
                          <a:sym typeface="Arial"/>
                        </a:rPr>
                        <a:t>These methods mainly integrate outputs from multiple models, via methods such as weighted averaging or multiplication.</a:t>
                      </a:r>
                      <a:endParaRPr lang="zh-TW" altLang="en-US" sz="1200" b="0" i="0" u="none" strike="noStrike" cap="none" dirty="0">
                        <a:solidFill>
                          <a:srgbClr val="000000"/>
                        </a:solidFill>
                        <a:latin typeface="Cambria" panose="02040503050406030204" pitchFamily="18" charset="0"/>
                        <a:cs typeface="Arial"/>
                        <a:sym typeface="Arial"/>
                      </a:endParaRPr>
                    </a:p>
                  </a:txBody>
                  <a:tcPr anchor="ctr"/>
                </a:tc>
                <a:extLst>
                  <a:ext uri="{0D108BD9-81ED-4DB2-BD59-A6C34878D82A}">
                    <a16:rowId xmlns:a16="http://schemas.microsoft.com/office/drawing/2014/main" val="902312995"/>
                  </a:ext>
                </a:extLst>
              </a:tr>
              <a:tr h="873091">
                <a:tc>
                  <a:txBody>
                    <a:bodyPr/>
                    <a:lstStyle/>
                    <a:p>
                      <a:pPr algn="ctr"/>
                      <a:r>
                        <a:rPr lang="en-US" altLang="zh-TW" sz="1400" b="0" i="0" u="none" strike="noStrike" cap="none" dirty="0">
                          <a:solidFill>
                            <a:srgbClr val="000000"/>
                          </a:solidFill>
                          <a:latin typeface="Cambria" panose="02040503050406030204" pitchFamily="18" charset="0"/>
                          <a:cs typeface="Arial"/>
                          <a:sym typeface="Arial"/>
                        </a:rPr>
                        <a:t>Advantages </a:t>
                      </a:r>
                      <a:endParaRPr lang="zh-TW" altLang="en-US" sz="1400" b="0" i="0" u="none" strike="noStrike" cap="none" dirty="0">
                        <a:solidFill>
                          <a:srgbClr val="000000"/>
                        </a:solidFill>
                        <a:latin typeface="Cambria" panose="02040503050406030204" pitchFamily="18" charset="0"/>
                        <a:cs typeface="Arial"/>
                        <a:sym typeface="Arial"/>
                      </a:endParaRPr>
                    </a:p>
                  </a:txBody>
                  <a:tcPr anchor="ctr"/>
                </a:tc>
                <a:tc>
                  <a:txBody>
                    <a:bodyPr/>
                    <a:lstStyle/>
                    <a:p>
                      <a:pPr algn="ctr"/>
                      <a:r>
                        <a:rPr lang="en-US" altLang="zh-TW" sz="1200" b="0" i="0" u="none" strike="noStrike" cap="none" dirty="0">
                          <a:solidFill>
                            <a:srgbClr val="000000"/>
                          </a:solidFill>
                          <a:latin typeface="Cambria" panose="02040503050406030204" pitchFamily="18" charset="0"/>
                          <a:cs typeface="Arial"/>
                          <a:sym typeface="Arial"/>
                        </a:rPr>
                        <a:t>SPE selects known high-performance models, avoiding the influence of inferior models, to achieve optimal predictions.</a:t>
                      </a:r>
                      <a:endParaRPr lang="zh-TW" altLang="en-US" sz="1200" b="0" i="0" u="none" strike="noStrike" cap="none" dirty="0">
                        <a:solidFill>
                          <a:srgbClr val="000000"/>
                        </a:solidFill>
                        <a:latin typeface="Cambria" panose="02040503050406030204" pitchFamily="18" charset="0"/>
                        <a:cs typeface="Arial"/>
                        <a:sym typeface="Arial"/>
                      </a:endParaRPr>
                    </a:p>
                  </a:txBody>
                  <a:tcPr anchor="ctr"/>
                </a:tc>
                <a:tc>
                  <a:txBody>
                    <a:bodyPr/>
                    <a:lstStyle/>
                    <a:p>
                      <a:pPr algn="ctr"/>
                      <a:r>
                        <a:rPr lang="en-US" altLang="zh-TW" sz="1200" b="0" i="0" u="none" strike="noStrike" cap="none" dirty="0">
                          <a:solidFill>
                            <a:srgbClr val="000000"/>
                          </a:solidFill>
                          <a:latin typeface="Cambria" panose="02040503050406030204" pitchFamily="18" charset="0"/>
                          <a:cs typeface="Arial"/>
                          <a:sym typeface="Arial"/>
                        </a:rPr>
                        <a:t>Even when the best model is indeterminate, other ensemble learning methods enhance model stability and generalizability through combined predictions.</a:t>
                      </a:r>
                      <a:endParaRPr lang="zh-TW" altLang="en-US" sz="1200" b="0" i="0" u="none" strike="noStrike" cap="none" dirty="0">
                        <a:solidFill>
                          <a:srgbClr val="000000"/>
                        </a:solidFill>
                        <a:latin typeface="Cambria" panose="02040503050406030204" pitchFamily="18" charset="0"/>
                        <a:cs typeface="Arial"/>
                        <a:sym typeface="Arial"/>
                      </a:endParaRPr>
                    </a:p>
                  </a:txBody>
                  <a:tcPr anchor="ctr"/>
                </a:tc>
                <a:extLst>
                  <a:ext uri="{0D108BD9-81ED-4DB2-BD59-A6C34878D82A}">
                    <a16:rowId xmlns:a16="http://schemas.microsoft.com/office/drawing/2014/main" val="2912943371"/>
                  </a:ext>
                </a:extLst>
              </a:tr>
            </a:tbl>
          </a:graphicData>
        </a:graphic>
      </p:graphicFrame>
      <p:sp>
        <p:nvSpPr>
          <p:cNvPr id="13" name="頁尾版面配置區 12">
            <a:extLst>
              <a:ext uri="{FF2B5EF4-FFF2-40B4-BE49-F238E27FC236}">
                <a16:creationId xmlns:a16="http://schemas.microsoft.com/office/drawing/2014/main" id="{820666B5-DB06-4A1E-CE6D-E52A2409F968}"/>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752F197D-998B-8CAA-CC58-3BC08CD100EF}"/>
              </a:ext>
            </a:extLst>
          </p:cNvPr>
          <p:cNvSpPr>
            <a:spLocks noGrp="1"/>
          </p:cNvSpPr>
          <p:nvPr>
            <p:ph type="sldNum" idx="4"/>
          </p:nvPr>
        </p:nvSpPr>
        <p:spPr/>
        <p:txBody>
          <a:bodyPr/>
          <a:lstStyle/>
          <a:p>
            <a:fld id="{00000000-1234-1234-1234-123412341234}" type="slidenum">
              <a:rPr lang="en-US" smtClean="0"/>
              <a:pPr/>
              <a:t>11</a:t>
            </a:fld>
            <a:endParaRPr lang="en-US" dirty="0"/>
          </a:p>
        </p:txBody>
      </p:sp>
    </p:spTree>
    <p:extLst>
      <p:ext uri="{BB962C8B-B14F-4D97-AF65-F5344CB8AC3E}">
        <p14:creationId xmlns:p14="http://schemas.microsoft.com/office/powerpoint/2010/main" val="19737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DF2E727-FCAC-5A93-50D8-AA755D4634C9}"/>
              </a:ext>
            </a:extLst>
          </p:cNvPr>
          <p:cNvSpPr/>
          <p:nvPr/>
        </p:nvSpPr>
        <p:spPr bwMode="auto">
          <a:xfrm>
            <a:off x="268207" y="108961"/>
            <a:ext cx="4390882" cy="584775"/>
          </a:xfrm>
          <a:prstGeom prst="rect">
            <a:avLst/>
          </a:prstGeom>
          <a:noFill/>
        </p:spPr>
        <p:txBody>
          <a:bodyPr wrap="none">
            <a:spAutoFit/>
          </a:bodyPr>
          <a:lstStyle/>
          <a:p>
            <a:pPr>
              <a:defRPr/>
            </a:pPr>
            <a:r>
              <a:rPr lang="zh-CN" altLang="en-US"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-Compositional Zero-Shot Learning(CZSL)</a:t>
            </a:r>
            <a:endParaRPr lang="zh-TW"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C351D08F-9462-8569-8A6C-1B0FB2EB3BC3}"/>
              </a:ext>
            </a:extLst>
          </p:cNvPr>
          <p:cNvSpPr txBox="1"/>
          <p:nvPr/>
        </p:nvSpPr>
        <p:spPr>
          <a:xfrm>
            <a:off x="299224" y="950743"/>
            <a:ext cx="8545551" cy="1815882"/>
          </a:xfrm>
          <a:prstGeom prst="rect">
            <a:avLst/>
          </a:prstGeom>
          <a:noFill/>
        </p:spPr>
        <p:txBody>
          <a:bodyPr wrap="square">
            <a:spAutoFit/>
          </a:bodyPr>
          <a:lstStyle/>
          <a:p>
            <a:pPr marL="285750" indent="-285750">
              <a:buFont typeface="Arial" panose="020B0604020202020204" pitchFamily="34" charset="0"/>
              <a:buChar char="•"/>
            </a:pPr>
            <a:r>
              <a:rPr lang="en-US" altLang="zh-TW" dirty="0">
                <a:latin typeface="Cambria" panose="02040503050406030204" pitchFamily="18" charset="0"/>
                <a:ea typeface="Cambria" panose="02040503050406030204" pitchFamily="18" charset="0"/>
              </a:rPr>
              <a:t>Compositional Zero-Shot Learning (CZSL) was first introduced in the paper "Recognition by Parts" [3]. This method enables the identification of objects that have not been previously encountered.</a:t>
            </a:r>
          </a:p>
          <a:p>
            <a:pPr marL="285750" indent="-285750">
              <a:buFont typeface="Arial" panose="020B0604020202020204" pitchFamily="34" charset="0"/>
              <a:buChar char="•"/>
            </a:pPr>
            <a:endParaRPr lang="en-US" altLang="zh-TW"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dirty="0">
                <a:latin typeface="Cambria" panose="02040503050406030204" pitchFamily="18" charset="0"/>
                <a:ea typeface="Cambria" panose="02040503050406030204" pitchFamily="18" charset="0"/>
              </a:rPr>
              <a:t>In the traditional approach to Zero-Shot Learning (ZSL), the model is capable of recognizing images from known categories, as well as descriptions of both known and unknown categories.</a:t>
            </a:r>
          </a:p>
          <a:p>
            <a:pPr marL="285750" indent="-285750">
              <a:buFont typeface="Arial" panose="020B0604020202020204" pitchFamily="34" charset="0"/>
              <a:buChar char="•"/>
            </a:pPr>
            <a:endParaRPr lang="en-US" altLang="zh-TW"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dirty="0">
                <a:latin typeface="Cambria" panose="02040503050406030204" pitchFamily="18" charset="0"/>
                <a:ea typeface="Cambria" panose="02040503050406030204" pitchFamily="18" charset="0"/>
              </a:rPr>
              <a:t>Unlike ZSL, CZSL does not provide descriptions of any known or unknown attributes and object compositions. However, all attribute and object concepts are known during the training phase.</a:t>
            </a:r>
            <a:endParaRPr lang="zh-TW" altLang="en-US" dirty="0">
              <a:latin typeface="Cambria" panose="02040503050406030204" pitchFamily="18" charset="0"/>
            </a:endParaRPr>
          </a:p>
        </p:txBody>
      </p:sp>
      <p:graphicFrame>
        <p:nvGraphicFramePr>
          <p:cNvPr id="2" name="表格 2">
            <a:extLst>
              <a:ext uri="{FF2B5EF4-FFF2-40B4-BE49-F238E27FC236}">
                <a16:creationId xmlns:a16="http://schemas.microsoft.com/office/drawing/2014/main" id="{BC14BAF7-2E22-B5DD-BCF6-5A7ADB80B946}"/>
              </a:ext>
            </a:extLst>
          </p:cNvPr>
          <p:cNvGraphicFramePr>
            <a:graphicFrameLocks noGrp="1"/>
          </p:cNvGraphicFramePr>
          <p:nvPr>
            <p:extLst>
              <p:ext uri="{D42A27DB-BD31-4B8C-83A1-F6EECF244321}">
                <p14:modId xmlns:p14="http://schemas.microsoft.com/office/powerpoint/2010/main" val="4259645807"/>
              </p:ext>
            </p:extLst>
          </p:nvPr>
        </p:nvGraphicFramePr>
        <p:xfrm>
          <a:off x="485413" y="2766625"/>
          <a:ext cx="8019585" cy="2022625"/>
        </p:xfrm>
        <a:graphic>
          <a:graphicData uri="http://schemas.openxmlformats.org/drawingml/2006/table">
            <a:tbl>
              <a:tblPr firstRow="1" bandRow="1">
                <a:tableStyleId>{7DF18680-E054-41AD-8BC1-D1AEF772440D}</a:tableStyleId>
              </a:tblPr>
              <a:tblGrid>
                <a:gridCol w="2673195">
                  <a:extLst>
                    <a:ext uri="{9D8B030D-6E8A-4147-A177-3AD203B41FA5}">
                      <a16:colId xmlns:a16="http://schemas.microsoft.com/office/drawing/2014/main" val="1699676979"/>
                    </a:ext>
                  </a:extLst>
                </a:gridCol>
                <a:gridCol w="2673195">
                  <a:extLst>
                    <a:ext uri="{9D8B030D-6E8A-4147-A177-3AD203B41FA5}">
                      <a16:colId xmlns:a16="http://schemas.microsoft.com/office/drawing/2014/main" val="4000234485"/>
                    </a:ext>
                  </a:extLst>
                </a:gridCol>
                <a:gridCol w="2673195">
                  <a:extLst>
                    <a:ext uri="{9D8B030D-6E8A-4147-A177-3AD203B41FA5}">
                      <a16:colId xmlns:a16="http://schemas.microsoft.com/office/drawing/2014/main" val="732341605"/>
                    </a:ext>
                  </a:extLst>
                </a:gridCol>
              </a:tblGrid>
              <a:tr h="413380">
                <a:tc>
                  <a:txBody>
                    <a:bodyPr/>
                    <a:lstStyle/>
                    <a:p>
                      <a:pPr algn="ctr"/>
                      <a:endParaRPr lang="zh-TW" altLang="en-US" sz="1400" b="0" i="0" u="none" strike="noStrike" cap="none" dirty="0">
                        <a:solidFill>
                          <a:srgbClr val="000000"/>
                        </a:solidFill>
                        <a:latin typeface="Cambria" panose="02040503050406030204" pitchFamily="18" charset="0"/>
                        <a:cs typeface="Arial"/>
                        <a:sym typeface="Arial"/>
                      </a:endParaRPr>
                    </a:p>
                  </a:txBody>
                  <a:tcPr anchor="ctr"/>
                </a:tc>
                <a:tc>
                  <a:txBody>
                    <a:bodyPr/>
                    <a:lstStyle/>
                    <a:p>
                      <a:pPr algn="ctr"/>
                      <a:r>
                        <a:rPr lang="en-US" altLang="zh-TW" sz="1400" b="0" i="0" u="none" strike="noStrike" cap="none" dirty="0">
                          <a:solidFill>
                            <a:schemeClr val="bg1"/>
                          </a:solidFill>
                          <a:latin typeface="Cambria" panose="02040503050406030204" pitchFamily="18" charset="0"/>
                          <a:ea typeface="Cambria" panose="02040503050406030204" pitchFamily="18" charset="0"/>
                          <a:cs typeface="Arial"/>
                          <a:sym typeface="Arial"/>
                        </a:rPr>
                        <a:t>Our task </a:t>
                      </a:r>
                      <a:endParaRPr lang="zh-TW" altLang="en-US" sz="1400" b="0" i="0" u="none" strike="noStrike" cap="none" dirty="0">
                        <a:solidFill>
                          <a:schemeClr val="bg1"/>
                        </a:solidFill>
                        <a:latin typeface="Cambria" panose="02040503050406030204" pitchFamily="18" charset="0"/>
                        <a:cs typeface="Arial"/>
                        <a:sym typeface="Arial"/>
                      </a:endParaRPr>
                    </a:p>
                  </a:txBody>
                  <a:tcPr anchor="ctr"/>
                </a:tc>
                <a:tc>
                  <a:txBody>
                    <a:bodyPr/>
                    <a:lstStyle/>
                    <a:p>
                      <a:pPr algn="ctr"/>
                      <a:r>
                        <a:rPr lang="en-US" altLang="zh-TW" sz="1400" b="0" i="0" u="none" strike="noStrike" cap="none" dirty="0">
                          <a:solidFill>
                            <a:schemeClr val="bg1"/>
                          </a:solidFill>
                          <a:latin typeface="Cambria" panose="02040503050406030204" pitchFamily="18" charset="0"/>
                          <a:ea typeface="Cambria" panose="02040503050406030204" pitchFamily="18" charset="0"/>
                          <a:cs typeface="Arial"/>
                          <a:sym typeface="Arial"/>
                        </a:rPr>
                        <a:t>(Decomposed Fusion </a:t>
                      </a:r>
                    </a:p>
                    <a:p>
                      <a:pPr algn="ctr"/>
                      <a:r>
                        <a:rPr lang="en-US" altLang="zh-TW" sz="1400" b="0" i="0" u="none" strike="noStrike" cap="none" dirty="0">
                          <a:solidFill>
                            <a:schemeClr val="bg1"/>
                          </a:solidFill>
                          <a:latin typeface="Cambria" panose="02040503050406030204" pitchFamily="18" charset="0"/>
                          <a:ea typeface="Cambria" panose="02040503050406030204" pitchFamily="18" charset="0"/>
                          <a:cs typeface="Arial"/>
                          <a:sym typeface="Arial"/>
                        </a:rPr>
                        <a:t>with Soft Prompt)[4]</a:t>
                      </a:r>
                    </a:p>
                    <a:p>
                      <a:pPr algn="ctr"/>
                      <a:r>
                        <a:rPr lang="en-US" altLang="zh-TW" sz="1400" b="0" i="0" u="none" strike="noStrike" cap="none" dirty="0">
                          <a:solidFill>
                            <a:schemeClr val="bg1"/>
                          </a:solidFill>
                          <a:latin typeface="Cambria" panose="02040503050406030204" pitchFamily="18" charset="0"/>
                          <a:ea typeface="Cambria" panose="02040503050406030204" pitchFamily="18" charset="0"/>
                          <a:cs typeface="Arial"/>
                          <a:sym typeface="Arial"/>
                        </a:rPr>
                        <a:t>DFSP</a:t>
                      </a:r>
                      <a:endParaRPr lang="zh-TW" altLang="en-US" sz="1400" b="0" i="0" u="none" strike="noStrike" cap="none" dirty="0">
                        <a:solidFill>
                          <a:schemeClr val="bg1"/>
                        </a:solidFill>
                        <a:latin typeface="Cambria" panose="02040503050406030204" pitchFamily="18" charset="0"/>
                        <a:cs typeface="Arial"/>
                        <a:sym typeface="Arial"/>
                      </a:endParaRPr>
                    </a:p>
                  </a:txBody>
                  <a:tcPr anchor="ctr"/>
                </a:tc>
                <a:extLst>
                  <a:ext uri="{0D108BD9-81ED-4DB2-BD59-A6C34878D82A}">
                    <a16:rowId xmlns:a16="http://schemas.microsoft.com/office/drawing/2014/main" val="1431202169"/>
                  </a:ext>
                </a:extLst>
              </a:tr>
              <a:tr h="129110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Goal</a:t>
                      </a:r>
                      <a:endParaRPr lang="zh-TW" altLang="en-US" sz="14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400" b="0" i="0" u="none" strike="noStrike" cap="none" dirty="0">
                          <a:solidFill>
                            <a:srgbClr val="000000"/>
                          </a:solidFill>
                          <a:latin typeface="Cambria" panose="02040503050406030204" pitchFamily="18" charset="0"/>
                          <a:ea typeface="Cambria" panose="02040503050406030204" pitchFamily="18" charset="0"/>
                          <a:cs typeface="Arial"/>
                          <a:sym typeface="Arial"/>
                        </a:rPr>
                        <a:t>Our methods involves predicting attributes when the object is already known.</a:t>
                      </a:r>
                      <a:endParaRPr lang="zh-TW" altLang="en-US" sz="1400" b="0" i="0" u="none" strike="noStrike" cap="none" dirty="0">
                        <a:solidFill>
                          <a:srgbClr val="000000"/>
                        </a:solidFill>
                        <a:latin typeface="Cambria" panose="02040503050406030204" pitchFamily="18" charset="0"/>
                        <a:cs typeface="Arial"/>
                        <a:sym typeface="Arial"/>
                      </a:endParaRPr>
                    </a:p>
                  </a:txBody>
                  <a:tcPr anchor="ctr"/>
                </a:tc>
                <a:tc>
                  <a:txBody>
                    <a:bodyPr/>
                    <a:lstStyle/>
                    <a:p>
                      <a:pPr algn="ctr"/>
                      <a:r>
                        <a:rPr lang="en-US" altLang="zh-TW" sz="1400" b="0" i="0" u="none" strike="noStrike" cap="none" dirty="0">
                          <a:solidFill>
                            <a:srgbClr val="000000"/>
                          </a:solidFill>
                          <a:latin typeface="Cambria" panose="02040503050406030204" pitchFamily="18" charset="0"/>
                          <a:ea typeface="Cambria" panose="02040503050406030204" pitchFamily="18" charset="0"/>
                          <a:cs typeface="Arial"/>
                          <a:sym typeface="Arial"/>
                        </a:rPr>
                        <a:t>DFSP predicts the pairings between known objects and attributes.</a:t>
                      </a:r>
                      <a:endParaRPr lang="zh-TW" altLang="en-US" sz="1400" b="0" i="0" u="none" strike="noStrike" cap="none" dirty="0">
                        <a:solidFill>
                          <a:srgbClr val="000000"/>
                        </a:solidFill>
                        <a:latin typeface="Cambria" panose="02040503050406030204" pitchFamily="18" charset="0"/>
                        <a:cs typeface="Arial"/>
                        <a:sym typeface="Arial"/>
                      </a:endParaRPr>
                    </a:p>
                  </a:txBody>
                  <a:tcPr anchor="ctr"/>
                </a:tc>
                <a:extLst>
                  <a:ext uri="{0D108BD9-81ED-4DB2-BD59-A6C34878D82A}">
                    <a16:rowId xmlns:a16="http://schemas.microsoft.com/office/drawing/2014/main" val="4028773056"/>
                  </a:ext>
                </a:extLst>
              </a:tr>
            </a:tbl>
          </a:graphicData>
        </a:graphic>
      </p:graphicFrame>
      <p:sp>
        <p:nvSpPr>
          <p:cNvPr id="3" name="文字方塊 2">
            <a:extLst>
              <a:ext uri="{FF2B5EF4-FFF2-40B4-BE49-F238E27FC236}">
                <a16:creationId xmlns:a16="http://schemas.microsoft.com/office/drawing/2014/main" id="{3AFD7E84-FDBB-1539-2ABB-5971FB81AC96}"/>
              </a:ext>
            </a:extLst>
          </p:cNvPr>
          <p:cNvSpPr txBox="1"/>
          <p:nvPr/>
        </p:nvSpPr>
        <p:spPr>
          <a:xfrm>
            <a:off x="4659089" y="166255"/>
            <a:ext cx="3923802" cy="707886"/>
          </a:xfrm>
          <a:prstGeom prst="rect">
            <a:avLst/>
          </a:prstGeom>
          <a:noFill/>
        </p:spPr>
        <p:txBody>
          <a:bodyPr wrap="square" rtlCol="0">
            <a:spAutoFit/>
          </a:bodyPr>
          <a:lstStyle/>
          <a:p>
            <a:r>
              <a:rPr lang="en-US" altLang="zh-TW" sz="800" dirty="0">
                <a:latin typeface="Times New Roman" panose="02020603050405020304" pitchFamily="18" charset="0"/>
              </a:rPr>
              <a:t>[3]</a:t>
            </a:r>
            <a:r>
              <a:rPr lang="zh-TW" altLang="en-US" sz="800" dirty="0">
                <a:latin typeface="Times New Roman" panose="02020603050405020304" pitchFamily="18" charset="0"/>
              </a:rPr>
              <a:t> </a:t>
            </a:r>
            <a:r>
              <a:rPr lang="en-US" altLang="zh-TW" sz="800" dirty="0">
                <a:latin typeface="Times New Roman" panose="02020603050405020304" pitchFamily="18" charset="0"/>
              </a:rPr>
              <a:t>D. D. Hoffman and W. A. Richards, “Parts of recognition,” Cognition, vol. 18, no. 1-3, pp.65–96, 1984</a:t>
            </a:r>
          </a:p>
          <a:p>
            <a:r>
              <a:rPr lang="en-US" altLang="zh-TW" sz="800" dirty="0">
                <a:latin typeface="Times New Roman" panose="02020603050405020304" pitchFamily="18" charset="0"/>
              </a:rPr>
              <a:t>[4] X. Lu, S. Guo, Z. Liu, and J. Guo, “Decomposed soft prompt guided fusion enhancing</a:t>
            </a:r>
            <a:br>
              <a:rPr lang="en-US" altLang="zh-TW" sz="800" dirty="0">
                <a:latin typeface="Times New Roman" panose="02020603050405020304" pitchFamily="18" charset="0"/>
              </a:rPr>
            </a:br>
            <a:r>
              <a:rPr lang="en-US" altLang="zh-TW" sz="800" dirty="0">
                <a:latin typeface="Times New Roman" panose="02020603050405020304" pitchFamily="18" charset="0"/>
              </a:rPr>
              <a:t>for compositional zero-shot learning,” in Proceedings of the IEEE/CVF Conference on</a:t>
            </a:r>
            <a:br>
              <a:rPr lang="en-US" altLang="zh-TW" sz="800" dirty="0">
                <a:latin typeface="Times New Roman" panose="02020603050405020304" pitchFamily="18" charset="0"/>
              </a:rPr>
            </a:br>
            <a:r>
              <a:rPr lang="en-US" altLang="zh-TW" sz="800" dirty="0">
                <a:latin typeface="Times New Roman" panose="02020603050405020304" pitchFamily="18" charset="0"/>
              </a:rPr>
              <a:t>Computer Vision and Pattern Recognition, 2023, pp. 23 560–23 569.</a:t>
            </a:r>
            <a:endParaRPr lang="zh-TW" altLang="en-US" sz="800" dirty="0">
              <a:latin typeface="Times New Roman" panose="02020603050405020304" pitchFamily="18" charset="0"/>
            </a:endParaRPr>
          </a:p>
        </p:txBody>
      </p:sp>
      <p:sp>
        <p:nvSpPr>
          <p:cNvPr id="12" name="頁尾版面配置區 11">
            <a:extLst>
              <a:ext uri="{FF2B5EF4-FFF2-40B4-BE49-F238E27FC236}">
                <a16:creationId xmlns:a16="http://schemas.microsoft.com/office/drawing/2014/main" id="{3F41FF8D-BCB0-AB04-63F2-3B57654D9616}"/>
              </a:ext>
            </a:extLst>
          </p:cNvPr>
          <p:cNvSpPr>
            <a:spLocks noGrp="1"/>
          </p:cNvSpPr>
          <p:nvPr>
            <p:ph type="ftr" idx="3"/>
          </p:nvPr>
        </p:nvSpPr>
        <p:spPr/>
        <p:txBody>
          <a:bodyPr/>
          <a:lstStyle/>
          <a:p>
            <a:r>
              <a:rPr lang="en-US" altLang="zh-TW"/>
              <a:t>/67</a:t>
            </a:r>
            <a:endParaRPr lang="zh-TW" altLang="en-US" dirty="0"/>
          </a:p>
        </p:txBody>
      </p:sp>
      <p:sp>
        <p:nvSpPr>
          <p:cNvPr id="4" name="投影片編號版面配置區 3">
            <a:extLst>
              <a:ext uri="{FF2B5EF4-FFF2-40B4-BE49-F238E27FC236}">
                <a16:creationId xmlns:a16="http://schemas.microsoft.com/office/drawing/2014/main" id="{557F049C-C174-0E28-4259-37D651046600}"/>
              </a:ext>
            </a:extLst>
          </p:cNvPr>
          <p:cNvSpPr>
            <a:spLocks noGrp="1"/>
          </p:cNvSpPr>
          <p:nvPr>
            <p:ph type="sldNum" idx="4"/>
          </p:nvPr>
        </p:nvSpPr>
        <p:spPr/>
        <p:txBody>
          <a:bodyPr/>
          <a:lstStyle/>
          <a:p>
            <a:fld id="{00000000-1234-1234-1234-123412341234}" type="slidenum">
              <a:rPr lang="en-US" smtClean="0"/>
              <a:pPr/>
              <a:t>12</a:t>
            </a:fld>
            <a:endParaRPr lang="en-US" dirty="0"/>
          </a:p>
        </p:txBody>
      </p:sp>
    </p:spTree>
    <p:extLst>
      <p:ext uri="{BB962C8B-B14F-4D97-AF65-F5344CB8AC3E}">
        <p14:creationId xmlns:p14="http://schemas.microsoft.com/office/powerpoint/2010/main" val="19840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3353556" y="2267424"/>
            <a:ext cx="2436885"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Method</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THREE</a:t>
            </a:r>
            <a:endParaRPr lang="zh-CN" altLang="en-US" sz="1400" dirty="0">
              <a:solidFill>
                <a:schemeClr val="bg1"/>
              </a:solidFill>
              <a:latin typeface="+mj-lt"/>
            </a:endParaRPr>
          </a:p>
        </p:txBody>
      </p:sp>
    </p:spTree>
    <p:extLst>
      <p:ext uri="{BB962C8B-B14F-4D97-AF65-F5344CB8AC3E}">
        <p14:creationId xmlns:p14="http://schemas.microsoft.com/office/powerpoint/2010/main" val="64566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753443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Selected Prime Expert(</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 Inference Stage Architecture Diagram</a:t>
            </a:r>
            <a:endPar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853A7E2E-9B72-D3AD-8CF7-3DE0849F7733}"/>
                  </a:ext>
                </a:extLst>
              </p:cNvPr>
              <p:cNvSpPr txBox="1"/>
              <p:nvPr/>
            </p:nvSpPr>
            <p:spPr>
              <a:xfrm>
                <a:off x="306761" y="906192"/>
                <a:ext cx="8526388" cy="2148537"/>
              </a:xfrm>
              <a:prstGeom prst="rect">
                <a:avLst/>
              </a:prstGeom>
              <a:noFill/>
            </p:spPr>
            <p:txBody>
              <a:bodyPr wrap="square">
                <a:spAutoFit/>
              </a:bodyPr>
              <a:lstStyle/>
              <a:p>
                <a:pPr marL="228600" lvl="1" indent="-228600">
                  <a:buFont typeface="+mj-lt"/>
                  <a:buAutoNum type="arabicPeriod"/>
                </a:pPr>
                <a:r>
                  <a:rPr lang="en-US" altLang="zh-TW" sz="1200" dirty="0">
                    <a:latin typeface="Cambria" panose="02040503050406030204" pitchFamily="18" charset="0"/>
                    <a:ea typeface="Cambria" panose="02040503050406030204" pitchFamily="18" charset="0"/>
                  </a:rPr>
                  <a:t>Input images </a:t>
                </a:r>
                <a14:m>
                  <m:oMath xmlns:m="http://schemas.openxmlformats.org/officeDocument/2006/math">
                    <m:r>
                      <a:rPr lang="en-US" altLang="zh-TW" sz="1200" b="1" i="1" dirty="0" smtClean="0">
                        <a:latin typeface="Cambria Math" panose="02040503050406030204" pitchFamily="18" charset="0"/>
                        <a:ea typeface="Cambria" panose="02040503050406030204" pitchFamily="18" charset="0"/>
                      </a:rPr>
                      <m:t>𝑿</m:t>
                    </m:r>
                  </m:oMath>
                </a14:m>
                <a:r>
                  <a:rPr lang="en-US" altLang="zh-TW" sz="1200" dirty="0">
                    <a:latin typeface="Cambria" panose="02040503050406030204" pitchFamily="18" charset="0"/>
                    <a:ea typeface="Cambria" panose="02040503050406030204" pitchFamily="18" charset="0"/>
                  </a:rPr>
                  <a:t>:</a:t>
                </a:r>
                <a:r>
                  <a:rPr lang="zh-TW" altLang="en-US" sz="1200" dirty="0">
                    <a:latin typeface="Cambria" panose="02040503050406030204" pitchFamily="18" charset="0"/>
                    <a:ea typeface="Cambria" panose="02040503050406030204" pitchFamily="18" charset="0"/>
                  </a:rPr>
                  <a:t> </a:t>
                </a:r>
                <a:r>
                  <a:rPr lang="en-US" altLang="zh-TW" sz="1200" dirty="0">
                    <a:latin typeface="Cambria" panose="02040503050406030204" pitchFamily="18" charset="0"/>
                    <a:ea typeface="Cambria" panose="02040503050406030204" pitchFamily="18" charset="0"/>
                  </a:rPr>
                  <a:t>In the test dataset, there are </a:t>
                </a:r>
                <a:r>
                  <a:rPr lang="zh-TW" altLang="en-US" sz="1200" dirty="0">
                    <a:latin typeface="Cambria" panose="02040503050406030204" pitchFamily="18" charset="0"/>
                    <a:ea typeface="Cambria" panose="02040503050406030204" pitchFamily="18" charset="0"/>
                  </a:rPr>
                  <a:t>𝑛 </a:t>
                </a:r>
                <a:r>
                  <a:rPr lang="en-US" altLang="zh-TW" sz="1200" dirty="0">
                    <a:latin typeface="Cambria" panose="02040503050406030204" pitchFamily="18" charset="0"/>
                    <a:ea typeface="Cambria" panose="02040503050406030204" pitchFamily="18" charset="0"/>
                  </a:rPr>
                  <a:t>images, and our set </a:t>
                </a:r>
                <a:r>
                  <a:rPr lang="zh-TW" altLang="en-US" sz="1200" dirty="0">
                    <a:latin typeface="Cambria" panose="02040503050406030204" pitchFamily="18" charset="0"/>
                    <a:ea typeface="Cambria" panose="02040503050406030204" pitchFamily="18" charset="0"/>
                  </a:rPr>
                  <a:t>𝑿 </a:t>
                </a:r>
                <a:r>
                  <a:rPr lang="en-US" altLang="zh-TW" sz="1200" dirty="0">
                    <a:latin typeface="Cambria" panose="02040503050406030204" pitchFamily="18" charset="0"/>
                    <a:ea typeface="Cambria" panose="02040503050406030204" pitchFamily="18" charset="0"/>
                  </a:rPr>
                  <a:t>is composed of these </a:t>
                </a:r>
                <a:r>
                  <a:rPr lang="zh-TW" altLang="en-US" sz="1200" dirty="0">
                    <a:latin typeface="Cambria" panose="02040503050406030204" pitchFamily="18" charset="0"/>
                    <a:ea typeface="Cambria" panose="02040503050406030204" pitchFamily="18" charset="0"/>
                  </a:rPr>
                  <a:t>𝑛 </a:t>
                </a:r>
                <a:r>
                  <a:rPr lang="en-US" altLang="zh-TW" sz="1200" dirty="0">
                    <a:latin typeface="Cambria" panose="02040503050406030204" pitchFamily="18" charset="0"/>
                    <a:ea typeface="Cambria" panose="02040503050406030204" pitchFamily="18" charset="0"/>
                  </a:rPr>
                  <a:t>images. </a:t>
                </a:r>
              </a:p>
              <a:p>
                <a:pPr marL="228600" lvl="1" indent="-228600">
                  <a:buFont typeface="+mj-lt"/>
                  <a:buAutoNum type="arabicPeriod"/>
                </a:pPr>
                <a:r>
                  <a:rPr lang="en-US" altLang="zh-TW" sz="1200" dirty="0">
                    <a:latin typeface="Cambria" panose="02040503050406030204" pitchFamily="18" charset="0"/>
                    <a:ea typeface="Cambria" panose="02040503050406030204" pitchFamily="18" charset="0"/>
                  </a:rPr>
                  <a:t>Object-attribute paired logit Estimation </a:t>
                </a:r>
                <a14:m>
                  <m:oMath xmlns:m="http://schemas.openxmlformats.org/officeDocument/2006/math">
                    <m:r>
                      <a:rPr lang="en-US" altLang="zh-TW" sz="1200" b="1" i="1" dirty="0" smtClean="0">
                        <a:latin typeface="Cambria Math" panose="02040503050406030204" pitchFamily="18" charset="0"/>
                      </a:rPr>
                      <m:t>𝑩</m:t>
                    </m:r>
                    <m:r>
                      <a:rPr lang="en-US" altLang="zh-TW" sz="1200" b="1" i="1" dirty="0" smtClean="0">
                        <a:latin typeface="Cambria Math" panose="02040503050406030204" pitchFamily="18" charset="0"/>
                      </a:rPr>
                      <m:t>(</m:t>
                    </m:r>
                    <m:r>
                      <a:rPr lang="en-US" altLang="zh-TW" sz="1200" b="1" i="1" dirty="0" smtClean="0">
                        <a:latin typeface="Cambria Math" panose="02040503050406030204" pitchFamily="18" charset="0"/>
                      </a:rPr>
                      <m:t>𝑿</m:t>
                    </m:r>
                    <m:r>
                      <a:rPr lang="en-US" altLang="zh-TW" sz="1200" b="1" i="1" dirty="0" smtClean="0">
                        <a:latin typeface="Cambria Math" panose="02040503050406030204" pitchFamily="18" charset="0"/>
                      </a:rPr>
                      <m:t>; </m:t>
                    </m:r>
                    <m:r>
                      <a:rPr lang="el-GR" altLang="zh-TW" sz="1200" b="1" i="1" dirty="0" smtClean="0">
                        <a:latin typeface="Cambria Math" panose="02040503050406030204" pitchFamily="18" charset="0"/>
                      </a:rPr>
                      <m:t>𝜽</m:t>
                    </m:r>
                    <m:r>
                      <a:rPr lang="en-US" altLang="zh-TW" sz="1200" b="1" i="1" dirty="0" smtClean="0">
                        <a:latin typeface="Cambria Math" panose="02040503050406030204" pitchFamily="18" charset="0"/>
                      </a:rPr>
                      <m:t>)</m:t>
                    </m:r>
                  </m:oMath>
                </a14:m>
                <a:r>
                  <a:rPr lang="zh-TW" altLang="en-US" sz="1200" dirty="0">
                    <a:latin typeface="Cambria" panose="02040503050406030204" pitchFamily="18" charset="0"/>
                  </a:rPr>
                  <a:t> </a:t>
                </a:r>
                <a:r>
                  <a:rPr lang="en-US" altLang="zh-TW" sz="1200" dirty="0">
                    <a:latin typeface="Cambria" panose="02040503050406030204" pitchFamily="18" charset="0"/>
                    <a:ea typeface="Cambria" panose="02040503050406030204" pitchFamily="18" charset="0"/>
                  </a:rPr>
                  <a:t>:</a:t>
                </a:r>
                <a:r>
                  <a:rPr lang="en-US" altLang="zh-TW" sz="1200" b="1" dirty="0">
                    <a:latin typeface="Cambria" panose="02040503050406030204" pitchFamily="18" charset="0"/>
                    <a:ea typeface="Cambria" panose="02040503050406030204" pitchFamily="18" charset="0"/>
                  </a:rPr>
                  <a:t> </a:t>
                </a:r>
                <a:r>
                  <a:rPr lang="en-US" altLang="zh-TW" sz="1200" dirty="0">
                    <a:latin typeface="Cambria" panose="02040503050406030204" pitchFamily="18" charset="0"/>
                    <a:ea typeface="Cambria" panose="02040503050406030204" pitchFamily="18" charset="0"/>
                  </a:rPr>
                  <a:t>The Decomposed Fusion with Soft Prompt (DFSP) model is base model that generate input of SPE</a:t>
                </a:r>
                <a:r>
                  <a:rPr lang="zh-TW" altLang="en-US" sz="1200" dirty="0">
                    <a:latin typeface="Cambria" panose="02040503050406030204" pitchFamily="18" charset="0"/>
                    <a:ea typeface="Cambria" panose="02040503050406030204" pitchFamily="18" charset="0"/>
                  </a:rPr>
                  <a:t> </a:t>
                </a:r>
                <a:r>
                  <a:rPr lang="en-US" altLang="zh-TW" sz="1200" dirty="0">
                    <a:latin typeface="Cambria" panose="02040503050406030204" pitchFamily="18" charset="0"/>
                    <a:ea typeface="Cambria" panose="02040503050406030204" pitchFamily="18" charset="0"/>
                  </a:rPr>
                  <a:t>and HMOE(Output: </a:t>
                </a:r>
                <a:r>
                  <a:rPr lang="zh-TW" altLang="en-US" sz="1200" dirty="0">
                    <a:latin typeface="Cambria" panose="02040503050406030204" pitchFamily="18" charset="0"/>
                    <a:ea typeface="Cambria" panose="02040503050406030204" pitchFamily="18" charset="0"/>
                  </a:rPr>
                  <a:t>𝜻</a:t>
                </a:r>
                <a:r>
                  <a:rPr lang="en-US" altLang="zh-TW" sz="1200" dirty="0">
                    <a:latin typeface="Cambria" panose="02040503050406030204" pitchFamily="18" charset="0"/>
                    <a:ea typeface="Cambria" panose="02040503050406030204" pitchFamily="18" charset="0"/>
                  </a:rPr>
                  <a:t>)</a:t>
                </a:r>
                <a:endParaRPr lang="en-US" altLang="zh-TW" sz="1200" dirty="0">
                  <a:solidFill>
                    <a:prstClr val="black"/>
                  </a:solidFill>
                  <a:latin typeface="Cambria" panose="02040503050406030204" pitchFamily="18" charset="0"/>
                  <a:ea typeface="Cambria" panose="02040503050406030204" pitchFamily="18" charset="0"/>
                </a:endParaRPr>
              </a:p>
              <a:p>
                <a:pPr marL="228600" lvl="1" indent="-228600">
                  <a:buFont typeface="+mj-lt"/>
                  <a:buAutoNum type="arabicPeriod"/>
                </a:pPr>
                <a:r>
                  <a:rPr lang="en-US" altLang="zh-TW" sz="1200" dirty="0">
                    <a:latin typeface="Cambria" panose="02040503050406030204" pitchFamily="18" charset="0"/>
                    <a:ea typeface="Cambria" panose="02040503050406030204" pitchFamily="18" charset="0"/>
                  </a:rPr>
                  <a:t>Model output</a:t>
                </a:r>
                <a:r>
                  <a:rPr lang="zh-TW" altLang="en-US" sz="1200" dirty="0">
                    <a:latin typeface="Cambria" panose="02040503050406030204" pitchFamily="18" charset="0"/>
                  </a:rPr>
                  <a:t> </a:t>
                </a:r>
                <a:r>
                  <a:rPr lang="en-US" altLang="zh-TW" sz="1200" dirty="0">
                    <a:latin typeface="Cambria" panose="02040503050406030204" pitchFamily="18" charset="0"/>
                  </a:rPr>
                  <a:t>logit</a:t>
                </a:r>
                <a:r>
                  <a:rPr lang="en-US" altLang="zh-TW" sz="1200" dirty="0">
                    <a:latin typeface="Cambria" panose="02040503050406030204" pitchFamily="18" charset="0"/>
                    <a:ea typeface="Cambria" panose="02040503050406030204" pitchFamily="18" charset="0"/>
                  </a:rPr>
                  <a:t> </a:t>
                </a:r>
                <a14:m>
                  <m:oMath xmlns:m="http://schemas.openxmlformats.org/officeDocument/2006/math">
                    <m:r>
                      <a:rPr lang="en-US" altLang="zh-TW" sz="1200" b="1" i="1" dirty="0">
                        <a:latin typeface="Cambria Math" panose="02040503050406030204" pitchFamily="18" charset="0"/>
                      </a:rPr>
                      <m:t>𝜻</m:t>
                    </m:r>
                  </m:oMath>
                </a14:m>
                <a:r>
                  <a:rPr lang="en-US" altLang="zh-TW" sz="1200" dirty="0">
                    <a:solidFill>
                      <a:prstClr val="black"/>
                    </a:solidFill>
                    <a:latin typeface="Cambria" panose="02040503050406030204" pitchFamily="18" charset="0"/>
                    <a:ea typeface="Cambria" panose="02040503050406030204" pitchFamily="18" charset="0"/>
                  </a:rPr>
                  <a:t>:</a:t>
                </a:r>
                <a14:m>
                  <m:oMath xmlns:m="http://schemas.openxmlformats.org/officeDocument/2006/math">
                    <m:r>
                      <a:rPr lang="en-US" altLang="zh-TW" sz="1200" b="0" i="0" dirty="0" smtClean="0">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The logits are the output of </a:t>
                </a:r>
                <a14:m>
                  <m:oMath xmlns:m="http://schemas.openxmlformats.org/officeDocument/2006/math">
                    <m:r>
                      <a:rPr lang="en-US" altLang="zh-TW" sz="1200" b="1" i="1" dirty="0">
                        <a:latin typeface="Cambria Math" panose="02040503050406030204" pitchFamily="18" charset="0"/>
                      </a:rPr>
                      <m:t>𝑩</m:t>
                    </m:r>
                    <m:r>
                      <a:rPr lang="en-US" altLang="zh-TW" sz="1200" b="1" i="1" dirty="0">
                        <a:latin typeface="Cambria Math" panose="02040503050406030204" pitchFamily="18" charset="0"/>
                      </a:rPr>
                      <m:t>(</m:t>
                    </m:r>
                    <m:r>
                      <a:rPr lang="en-US" altLang="zh-TW" sz="1200" b="1" i="1" dirty="0" smtClean="0">
                        <a:latin typeface="Cambria Math" panose="02040503050406030204" pitchFamily="18" charset="0"/>
                      </a:rPr>
                      <m:t>𝑿</m:t>
                    </m:r>
                    <m:r>
                      <a:rPr lang="en-US" altLang="zh-TW" sz="1200" b="1" i="1" dirty="0">
                        <a:latin typeface="Cambria Math" panose="02040503050406030204" pitchFamily="18" charset="0"/>
                      </a:rPr>
                      <m:t>; </m:t>
                    </m:r>
                    <m:r>
                      <a:rPr lang="el-GR" altLang="zh-TW" sz="1200" b="1" i="1" dirty="0">
                        <a:latin typeface="Cambria Math" panose="02040503050406030204" pitchFamily="18" charset="0"/>
                      </a:rPr>
                      <m:t>𝜽</m:t>
                    </m:r>
                    <m:r>
                      <a:rPr lang="en-US" altLang="zh-TW" sz="1200" b="1" i="1" dirty="0">
                        <a:latin typeface="Cambria Math" panose="02040503050406030204" pitchFamily="18" charset="0"/>
                      </a:rPr>
                      <m:t>)</m:t>
                    </m:r>
                  </m:oMath>
                </a14:m>
                <a:r>
                  <a:rPr lang="zh-TW" altLang="en-US" sz="1200" dirty="0">
                    <a:latin typeface="Cambria" panose="02040503050406030204" pitchFamily="18" charset="0"/>
                  </a:rPr>
                  <a:t> </a:t>
                </a:r>
                <a:r>
                  <a:rPr lang="en-US" altLang="zh-TW" sz="1200" dirty="0">
                    <a:latin typeface="Cambria" panose="02040503050406030204" pitchFamily="18" charset="0"/>
                    <a:ea typeface="Cambria" panose="02040503050406030204" pitchFamily="18" charset="0"/>
                  </a:rPr>
                  <a:t>.</a:t>
                </a:r>
              </a:p>
              <a:p>
                <a:pPr marL="228600" lvl="1" indent="-228600">
                  <a:buFont typeface="+mj-lt"/>
                  <a:buAutoNum type="arabicPeriod"/>
                </a:pPr>
                <a:r>
                  <a:rPr lang="en-US" altLang="zh-TW" sz="1200" dirty="0">
                    <a:latin typeface="Cambria" panose="02040503050406030204" pitchFamily="18" charset="0"/>
                    <a:ea typeface="Cambria" panose="02040503050406030204" pitchFamily="18" charset="0"/>
                  </a:rPr>
                  <a:t>Expert 1</a:t>
                </a:r>
                <a:r>
                  <a:rPr lang="zh-TW" altLang="en-US" sz="1200" dirty="0">
                    <a:latin typeface="Cambria" panose="02040503050406030204" pitchFamily="18" charset="0"/>
                  </a:rPr>
                  <a:t> </a:t>
                </a:r>
                <a14:m>
                  <m:oMath xmlns:m="http://schemas.openxmlformats.org/officeDocument/2006/math">
                    <m:sSub>
                      <m:sSubPr>
                        <m:ctrlPr>
                          <a:rPr lang="en-US" altLang="zh-TW" sz="1200" b="1" i="1">
                            <a:solidFill>
                              <a:schemeClr val="tx1"/>
                            </a:solidFill>
                            <a:latin typeface="Cambria Math" panose="02040503050406030204" pitchFamily="18" charset="0"/>
                          </a:rPr>
                        </m:ctrlPr>
                      </m:sSubPr>
                      <m:e>
                        <m:r>
                          <a:rPr lang="en-US" altLang="zh-TW" sz="1200" b="1" i="1" smtClean="0">
                            <a:solidFill>
                              <a:schemeClr val="tx1"/>
                            </a:solidFill>
                            <a:latin typeface="Cambria Math" panose="02040503050406030204" pitchFamily="18" charset="0"/>
                          </a:rPr>
                          <m:t>𝑬</m:t>
                        </m:r>
                      </m:e>
                      <m:sub>
                        <m:r>
                          <a:rPr lang="en-US" altLang="zh-TW" sz="1200" b="1" i="1">
                            <a:solidFill>
                              <a:schemeClr val="tx1"/>
                            </a:solidFill>
                            <a:latin typeface="Cambria Math" panose="02040503050406030204" pitchFamily="18" charset="0"/>
                          </a:rPr>
                          <m:t>𝟏</m:t>
                        </m:r>
                      </m:sub>
                    </m:sSub>
                    <m:r>
                      <a:rPr lang="en-US" altLang="zh-TW" sz="1200" b="1" i="1" smtClean="0">
                        <a:solidFill>
                          <a:schemeClr val="tx1"/>
                        </a:solidFill>
                        <a:latin typeface="Cambria Math" panose="02040503050406030204" pitchFamily="18" charset="0"/>
                      </a:rPr>
                      <m:t>(</m:t>
                    </m:r>
                    <m:r>
                      <a:rPr lang="en-US" altLang="zh-TW" sz="1200" b="1" i="1" dirty="0">
                        <a:latin typeface="Cambria Math" panose="02040503050406030204" pitchFamily="18" charset="0"/>
                      </a:rPr>
                      <m:t>𝜻</m:t>
                    </m:r>
                    <m:r>
                      <a:rPr lang="en-US" altLang="zh-TW" sz="1200" b="1" i="1" smtClean="0">
                        <a:solidFill>
                          <a:schemeClr val="tx1"/>
                        </a:solidFill>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 Integrate all identical attributes and calculate the average of the logit for each attribute. </a:t>
                </a:r>
                <a:r>
                  <a:rPr lang="en-US" altLang="zh-TW" sz="1200" dirty="0">
                    <a:solidFill>
                      <a:prstClr val="black"/>
                    </a:solidFill>
                    <a:latin typeface="Cambria" panose="02040503050406030204" pitchFamily="18" charset="0"/>
                    <a:ea typeface="Cambria" panose="02040503050406030204" pitchFamily="18" charset="0"/>
                  </a:rPr>
                  <a:t>(Output:</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a:solidFill>
                              <a:schemeClr val="tx1"/>
                            </a:solidFill>
                            <a:latin typeface="Cambria Math" panose="02040503050406030204" pitchFamily="18" charset="0"/>
                          </a:rPr>
                          <m:t>𝒑</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𝑎𝑣𝑔</m:t>
                        </m:r>
                      </m:sup>
                    </m:sSubSup>
                  </m:oMath>
                </a14:m>
                <a:r>
                  <a:rPr lang="en-US" altLang="zh-TW" sz="1200" dirty="0">
                    <a:solidFill>
                      <a:prstClr val="black"/>
                    </a:solidFill>
                    <a:latin typeface="Cambria" panose="02040503050406030204" pitchFamily="18" charset="0"/>
                    <a:ea typeface="Cambria" panose="02040503050406030204" pitchFamily="18" charset="0"/>
                  </a:rPr>
                  <a:t>)</a:t>
                </a:r>
                <a:endParaRPr lang="en-US" altLang="zh-TW" sz="1200" dirty="0">
                  <a:latin typeface="Cambria" panose="02040503050406030204" pitchFamily="18" charset="0"/>
                  <a:ea typeface="Cambria" panose="02040503050406030204" pitchFamily="18" charset="0"/>
                </a:endParaRPr>
              </a:p>
              <a:p>
                <a:pPr marL="228600" lvl="1" indent="-228600">
                  <a:buFont typeface="+mj-lt"/>
                  <a:buAutoNum type="arabicPeriod"/>
                </a:pPr>
                <a:r>
                  <a:rPr lang="en-US" altLang="zh-TW" sz="1200" dirty="0">
                    <a:latin typeface="Cambria" panose="02040503050406030204" pitchFamily="18" charset="0"/>
                    <a:ea typeface="Cambria" panose="02040503050406030204" pitchFamily="18" charset="0"/>
                  </a:rPr>
                  <a:t>Expert 2 </a:t>
                </a:r>
                <a14:m>
                  <m:oMath xmlns:m="http://schemas.openxmlformats.org/officeDocument/2006/math">
                    <m:sSub>
                      <m:sSubPr>
                        <m:ctrlPr>
                          <a:rPr lang="en-US" altLang="zh-TW" sz="1200" b="1" i="1">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𝑬</m:t>
                        </m:r>
                      </m:e>
                      <m:sub>
                        <m:r>
                          <a:rPr lang="en-US" altLang="zh-TW" sz="1200" b="1" i="1" smtClean="0">
                            <a:solidFill>
                              <a:schemeClr val="tx1"/>
                            </a:solidFill>
                            <a:latin typeface="Cambria Math" panose="02040503050406030204" pitchFamily="18" charset="0"/>
                          </a:rPr>
                          <m:t>𝟐</m:t>
                        </m:r>
                      </m:sub>
                    </m:sSub>
                    <m:r>
                      <a:rPr lang="en-US" altLang="zh-TW" sz="1200" b="1" i="1">
                        <a:solidFill>
                          <a:schemeClr val="tx1"/>
                        </a:solidFill>
                        <a:latin typeface="Cambria Math" panose="02040503050406030204" pitchFamily="18" charset="0"/>
                      </a:rPr>
                      <m:t>(</m:t>
                    </m:r>
                    <m:r>
                      <a:rPr lang="en-US" altLang="zh-TW" sz="1200" b="1" i="1" dirty="0">
                        <a:latin typeface="Cambria Math" panose="02040503050406030204" pitchFamily="18" charset="0"/>
                      </a:rPr>
                      <m:t>𝜻</m:t>
                    </m:r>
                    <m:r>
                      <a:rPr lang="en-US" altLang="zh-TW" sz="1200" b="1"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 For each sample, the highest value is chosen from each attribute category. </a:t>
                </a:r>
                <a:r>
                  <a:rPr lang="en-US" altLang="zh-TW" sz="1200" dirty="0">
                    <a:solidFill>
                      <a:prstClr val="black"/>
                    </a:solidFill>
                    <a:latin typeface="Cambria" panose="02040503050406030204" pitchFamily="18" charset="0"/>
                    <a:ea typeface="Cambria" panose="02040503050406030204" pitchFamily="18" charset="0"/>
                  </a:rPr>
                  <a:t>(Output:</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 </m:t>
                        </m:r>
                        <m:r>
                          <a:rPr lang="en-US" altLang="zh-TW" sz="1200" b="1" i="1">
                            <a:solidFill>
                              <a:schemeClr val="tx1"/>
                            </a:solidFill>
                            <a:latin typeface="Cambria Math" panose="02040503050406030204" pitchFamily="18" charset="0"/>
                          </a:rPr>
                          <m:t>𝒑</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𝑚𝑎𝑥</m:t>
                        </m:r>
                      </m:sup>
                    </m:sSubSup>
                    <m:r>
                      <a:rPr lang="en-US" altLang="zh-TW" sz="1200" b="1" i="1">
                        <a:solidFill>
                          <a:schemeClr val="tx1"/>
                        </a:solidFill>
                        <a:latin typeface="Cambria Math" panose="02040503050406030204" pitchFamily="18" charset="0"/>
                      </a:rPr>
                      <m:t>}</m:t>
                    </m:r>
                  </m:oMath>
                </a14:m>
                <a:r>
                  <a:rPr lang="en-US" altLang="zh-TW" sz="1200" dirty="0">
                    <a:solidFill>
                      <a:prstClr val="black"/>
                    </a:solidFill>
                    <a:latin typeface="Cambria" panose="02040503050406030204" pitchFamily="18" charset="0"/>
                    <a:ea typeface="Cambria" panose="02040503050406030204" pitchFamily="18" charset="0"/>
                  </a:rPr>
                  <a:t>)</a:t>
                </a:r>
              </a:p>
              <a:p>
                <a:pPr marL="228600" lvl="1" indent="-228600">
                  <a:buFont typeface="+mj-lt"/>
                  <a:buAutoNum type="arabicPeriod"/>
                </a:pPr>
                <a:r>
                  <a:rPr lang="en-US" altLang="zh-TW" sz="1200" dirty="0">
                    <a:latin typeface="Cambria" panose="02040503050406030204" pitchFamily="18" charset="0"/>
                    <a:ea typeface="Cambria" panose="02040503050406030204" pitchFamily="18" charset="0"/>
                  </a:rPr>
                  <a:t>Expert 3 </a:t>
                </a:r>
                <a14:m>
                  <m:oMath xmlns:m="http://schemas.openxmlformats.org/officeDocument/2006/math">
                    <m:sSub>
                      <m:sSubPr>
                        <m:ctrlPr>
                          <a:rPr lang="en-US" altLang="zh-TW" sz="1200" b="1" i="1">
                            <a:solidFill>
                              <a:schemeClr val="tx1"/>
                            </a:solidFill>
                            <a:latin typeface="Cambria Math" panose="02040503050406030204" pitchFamily="18" charset="0"/>
                          </a:rPr>
                        </m:ctrlPr>
                      </m:sSubPr>
                      <m:e>
                        <m:r>
                          <a:rPr lang="en-US" altLang="zh-TW" sz="1200" b="1" i="1">
                            <a:solidFill>
                              <a:schemeClr val="tx1"/>
                            </a:solidFill>
                            <a:latin typeface="Cambria Math" panose="02040503050406030204" pitchFamily="18" charset="0"/>
                          </a:rPr>
                          <m:t>𝑬</m:t>
                        </m:r>
                      </m:e>
                      <m:sub>
                        <m:r>
                          <a:rPr lang="en-US" altLang="zh-TW" sz="1200" b="1" i="1" smtClean="0">
                            <a:solidFill>
                              <a:schemeClr val="tx1"/>
                            </a:solidFill>
                            <a:latin typeface="Cambria Math" panose="02040503050406030204" pitchFamily="18" charset="0"/>
                          </a:rPr>
                          <m:t>𝟑</m:t>
                        </m:r>
                      </m:sub>
                    </m:sSub>
                    <m:r>
                      <a:rPr lang="en-US" altLang="zh-TW" sz="1200" b="1" i="1">
                        <a:solidFill>
                          <a:schemeClr val="tx1"/>
                        </a:solidFill>
                        <a:latin typeface="Cambria Math" panose="02040503050406030204" pitchFamily="18" charset="0"/>
                      </a:rPr>
                      <m:t>(</m:t>
                    </m:r>
                    <m:r>
                      <a:rPr lang="en-US" altLang="zh-TW" sz="1200" b="1" i="1" dirty="0">
                        <a:latin typeface="Cambria Math" panose="02040503050406030204" pitchFamily="18" charset="0"/>
                      </a:rPr>
                      <m:t>𝜻</m:t>
                    </m:r>
                    <m:r>
                      <a:rPr lang="en-US" altLang="zh-TW" sz="1200" b="1"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 Once the information of the object is known, find out the corresponding attributes.</a:t>
                </a:r>
                <a:r>
                  <a:rPr lang="zh-TW" altLang="en-US" sz="1200" dirty="0">
                    <a:latin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(Output:</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 </m:t>
                        </m:r>
                        <m:r>
                          <a:rPr lang="en-US" altLang="zh-TW" sz="1200" b="1" i="1">
                            <a:solidFill>
                              <a:schemeClr val="tx1"/>
                            </a:solidFill>
                            <a:latin typeface="Cambria Math" panose="02040503050406030204" pitchFamily="18" charset="0"/>
                          </a:rPr>
                          <m:t>𝒑</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oMath>
                </a14:m>
                <a:r>
                  <a:rPr lang="en-US" altLang="zh-TW" sz="1200" dirty="0">
                    <a:solidFill>
                      <a:prstClr val="black"/>
                    </a:solidFill>
                    <a:latin typeface="Cambria" panose="02040503050406030204" pitchFamily="18" charset="0"/>
                    <a:ea typeface="Cambria" panose="02040503050406030204" pitchFamily="18" charset="0"/>
                  </a:rPr>
                  <a:t>) </a:t>
                </a:r>
                <a:endParaRPr lang="en-US" altLang="zh-TW" sz="1200" i="0" dirty="0">
                  <a:solidFill>
                    <a:prstClr val="black"/>
                  </a:solidFill>
                  <a:latin typeface="Cambria" panose="02040503050406030204" pitchFamily="18" charset="0"/>
                  <a:ea typeface="Cambria" panose="02040503050406030204" pitchFamily="18" charset="0"/>
                </a:endParaRPr>
              </a:p>
              <a:p>
                <a:pPr marL="228600" lvl="1" indent="-228600">
                  <a:buFont typeface="+mj-lt"/>
                  <a:buAutoNum type="arabicPeriod"/>
                </a:pPr>
                <a:endParaRPr lang="en-US" altLang="zh-TW" sz="1200" dirty="0">
                  <a:latin typeface="Cambria" panose="02040503050406030204" pitchFamily="18" charset="0"/>
                  <a:ea typeface="Cambria" panose="02040503050406030204" pitchFamily="18" charset="0"/>
                </a:endParaRPr>
              </a:p>
              <a:p>
                <a:pPr marL="228600" indent="-228600">
                  <a:buFont typeface="+mj-lt"/>
                  <a:buAutoNum type="arabicPeriod"/>
                </a:pPr>
                <a:endParaRPr lang="en-US" altLang="zh-TW" sz="1200" dirty="0">
                  <a:latin typeface="Cambria" panose="02040503050406030204" pitchFamily="18" charset="0"/>
                  <a:ea typeface="Cambria" panose="02040503050406030204" pitchFamily="18" charset="0"/>
                </a:endParaRPr>
              </a:p>
              <a:p>
                <a:pPr marL="228600" lvl="1" indent="-228600">
                  <a:buFont typeface="+mj-lt"/>
                  <a:buAutoNum type="arabicPeriod"/>
                </a:pPr>
                <a:endParaRPr lang="en-US" altLang="zh-TW" sz="1200" dirty="0">
                  <a:latin typeface="Cambria" panose="02040503050406030204" pitchFamily="18" charset="0"/>
                  <a:ea typeface="Cambria" panose="02040503050406030204" pitchFamily="18" charset="0"/>
                </a:endParaRPr>
              </a:p>
              <a:p>
                <a:pPr marL="228600" lvl="1" indent="-228600">
                  <a:buFont typeface="+mj-lt"/>
                  <a:buAutoNum type="arabicPeriod" startAt="3"/>
                </a:pPr>
                <a:endParaRPr lang="en-US" altLang="zh-TW" sz="1200" dirty="0">
                  <a:latin typeface="Cambria" panose="02040503050406030204" pitchFamily="18" charset="0"/>
                  <a:ea typeface="Cambria" panose="02040503050406030204" pitchFamily="18" charset="0"/>
                </a:endParaRPr>
              </a:p>
            </p:txBody>
          </p:sp>
        </mc:Choice>
        <mc:Fallback xmlns="">
          <p:sp>
            <p:nvSpPr>
              <p:cNvPr id="15" name="文字方塊 14">
                <a:extLst>
                  <a:ext uri="{FF2B5EF4-FFF2-40B4-BE49-F238E27FC236}">
                    <a16:creationId xmlns:a16="http://schemas.microsoft.com/office/drawing/2014/main" id="{853A7E2E-9B72-D3AD-8CF7-3DE0849F7733}"/>
                  </a:ext>
                </a:extLst>
              </p:cNvPr>
              <p:cNvSpPr txBox="1">
                <a:spLocks noRot="1" noChangeAspect="1" noMove="1" noResize="1" noEditPoints="1" noAdjustHandles="1" noChangeArrowheads="1" noChangeShapeType="1" noTextEdit="1"/>
              </p:cNvSpPr>
              <p:nvPr/>
            </p:nvSpPr>
            <p:spPr>
              <a:xfrm>
                <a:off x="306761" y="906192"/>
                <a:ext cx="8526388" cy="2148537"/>
              </a:xfrm>
              <a:prstGeom prst="rect">
                <a:avLst/>
              </a:prstGeom>
              <a:blipFill>
                <a:blip r:embed="rId3"/>
                <a:stretch>
                  <a:fillRect t="-28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0001B6A8-6888-D742-1EE1-CA407D03680C}"/>
                  </a:ext>
                </a:extLst>
              </p:cNvPr>
              <p:cNvSpPr txBox="1"/>
              <p:nvPr/>
            </p:nvSpPr>
            <p:spPr>
              <a:xfrm>
                <a:off x="0" y="3735415"/>
                <a:ext cx="45495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latin typeface="Cambria Math" panose="02040503050406030204" pitchFamily="18" charset="0"/>
                        </a:rPr>
                        <m:t>𝑿</m:t>
                      </m:r>
                    </m:oMath>
                  </m:oMathPara>
                </a14:m>
                <a:endParaRPr lang="zh-TW" altLang="en-US" sz="1050" b="1" dirty="0"/>
              </a:p>
            </p:txBody>
          </p:sp>
        </mc:Choice>
        <mc:Fallback xmlns="">
          <p:sp>
            <p:nvSpPr>
              <p:cNvPr id="58" name="文字方塊 57">
                <a:extLst>
                  <a:ext uri="{FF2B5EF4-FFF2-40B4-BE49-F238E27FC236}">
                    <a16:creationId xmlns:a16="http://schemas.microsoft.com/office/drawing/2014/main" id="{0001B6A8-6888-D742-1EE1-CA407D03680C}"/>
                  </a:ext>
                </a:extLst>
              </p:cNvPr>
              <p:cNvSpPr txBox="1">
                <a:spLocks noRot="1" noChangeAspect="1" noMove="1" noResize="1" noEditPoints="1" noAdjustHandles="1" noChangeArrowheads="1" noChangeShapeType="1" noTextEdit="1"/>
              </p:cNvSpPr>
              <p:nvPr/>
            </p:nvSpPr>
            <p:spPr>
              <a:xfrm>
                <a:off x="0" y="3735415"/>
                <a:ext cx="454954" cy="26161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B10856F8-29F9-249E-BCEC-E14DC684B5BE}"/>
                  </a:ext>
                </a:extLst>
              </p:cNvPr>
              <p:cNvSpPr/>
              <p:nvPr/>
            </p:nvSpPr>
            <p:spPr>
              <a:xfrm>
                <a:off x="2168126" y="2989725"/>
                <a:ext cx="1836000" cy="540000"/>
              </a:xfrm>
              <a:prstGeom prst="rect">
                <a:avLst/>
              </a:prstGeom>
              <a:solidFill>
                <a:srgbClr val="FFF2CC"/>
              </a:solidFill>
              <a:ln>
                <a:solidFill>
                  <a:srgbClr val="FFF2CC"/>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a:solidFill>
                                <a:schemeClr val="tx1"/>
                              </a:solidFill>
                              <a:latin typeface="Cambria Math" panose="02040503050406030204" pitchFamily="18" charset="0"/>
                            </a:rPr>
                            <m:t>𝟏</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(without object information)</a:t>
                </a:r>
              </a:p>
            </p:txBody>
          </p:sp>
        </mc:Choice>
        <mc:Fallback xmlns="">
          <p:sp>
            <p:nvSpPr>
              <p:cNvPr id="59" name="矩形 58">
                <a:extLst>
                  <a:ext uri="{FF2B5EF4-FFF2-40B4-BE49-F238E27FC236}">
                    <a16:creationId xmlns:a16="http://schemas.microsoft.com/office/drawing/2014/main" id="{B10856F8-29F9-249E-BCEC-E14DC684B5BE}"/>
                  </a:ext>
                </a:extLst>
              </p:cNvPr>
              <p:cNvSpPr>
                <a:spLocks noRot="1" noChangeAspect="1" noMove="1" noResize="1" noEditPoints="1" noAdjustHandles="1" noChangeArrowheads="1" noChangeShapeType="1" noTextEdit="1"/>
              </p:cNvSpPr>
              <p:nvPr/>
            </p:nvSpPr>
            <p:spPr>
              <a:xfrm>
                <a:off x="2168126" y="2989725"/>
                <a:ext cx="1836000" cy="540000"/>
              </a:xfrm>
              <a:prstGeom prst="rect">
                <a:avLst/>
              </a:prstGeom>
              <a:blipFill>
                <a:blip r:embed="rId5"/>
                <a:stretch>
                  <a:fillRect/>
                </a:stretch>
              </a:blipFill>
              <a:ln>
                <a:solidFill>
                  <a:srgbClr val="FFF2C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2BFA1820-77B4-819F-0852-E777AA3EDD07}"/>
                  </a:ext>
                </a:extLst>
              </p:cNvPr>
              <p:cNvSpPr/>
              <p:nvPr/>
            </p:nvSpPr>
            <p:spPr>
              <a:xfrm>
                <a:off x="2168126" y="3581548"/>
                <a:ext cx="1836000" cy="540000"/>
              </a:xfrm>
              <a:prstGeom prst="rect">
                <a:avLst/>
              </a:prstGeom>
              <a:solidFill>
                <a:srgbClr val="FFF2CC"/>
              </a:solidFill>
              <a:ln>
                <a:solidFill>
                  <a:srgbClr val="FFF2CC"/>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smtClean="0">
                              <a:solidFill>
                                <a:schemeClr val="tx1"/>
                              </a:solidFill>
                              <a:latin typeface="Cambria Math" panose="02040503050406030204" pitchFamily="18" charset="0"/>
                            </a:rPr>
                            <m:t>𝟐</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(without object information)</a:t>
                </a:r>
              </a:p>
            </p:txBody>
          </p:sp>
        </mc:Choice>
        <mc:Fallback xmlns="">
          <p:sp>
            <p:nvSpPr>
              <p:cNvPr id="60" name="矩形 59">
                <a:extLst>
                  <a:ext uri="{FF2B5EF4-FFF2-40B4-BE49-F238E27FC236}">
                    <a16:creationId xmlns:a16="http://schemas.microsoft.com/office/drawing/2014/main" id="{2BFA1820-77B4-819F-0852-E777AA3EDD07}"/>
                  </a:ext>
                </a:extLst>
              </p:cNvPr>
              <p:cNvSpPr>
                <a:spLocks noRot="1" noChangeAspect="1" noMove="1" noResize="1" noEditPoints="1" noAdjustHandles="1" noChangeArrowheads="1" noChangeShapeType="1" noTextEdit="1"/>
              </p:cNvSpPr>
              <p:nvPr/>
            </p:nvSpPr>
            <p:spPr>
              <a:xfrm>
                <a:off x="2168126" y="3581548"/>
                <a:ext cx="1836000" cy="540000"/>
              </a:xfrm>
              <a:prstGeom prst="rect">
                <a:avLst/>
              </a:prstGeom>
              <a:blipFill>
                <a:blip r:embed="rId6"/>
                <a:stretch>
                  <a:fillRect/>
                </a:stretch>
              </a:blipFill>
              <a:ln>
                <a:solidFill>
                  <a:srgbClr val="FFF2C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31833096-B9F6-D87B-5EE6-7AAF0E229334}"/>
                  </a:ext>
                </a:extLst>
              </p:cNvPr>
              <p:cNvSpPr/>
              <p:nvPr/>
            </p:nvSpPr>
            <p:spPr>
              <a:xfrm>
                <a:off x="2168126" y="4183223"/>
                <a:ext cx="1836000" cy="540000"/>
              </a:xfrm>
              <a:prstGeom prst="rect">
                <a:avLst/>
              </a:prstGeom>
              <a:solidFill>
                <a:srgbClr val="FFF2CC"/>
              </a:solidFill>
              <a:ln>
                <a:solidFill>
                  <a:srgbClr val="FFF2CC"/>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smtClean="0">
                              <a:solidFill>
                                <a:schemeClr val="tx1"/>
                              </a:solidFill>
                              <a:latin typeface="Cambria Math" panose="02040503050406030204" pitchFamily="18" charset="0"/>
                            </a:rPr>
                            <m:t>𝟑</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 object information)</a:t>
                </a:r>
              </a:p>
            </p:txBody>
          </p:sp>
        </mc:Choice>
        <mc:Fallback xmlns="">
          <p:sp>
            <p:nvSpPr>
              <p:cNvPr id="61" name="矩形 60">
                <a:extLst>
                  <a:ext uri="{FF2B5EF4-FFF2-40B4-BE49-F238E27FC236}">
                    <a16:creationId xmlns:a16="http://schemas.microsoft.com/office/drawing/2014/main" id="{31833096-B9F6-D87B-5EE6-7AAF0E229334}"/>
                  </a:ext>
                </a:extLst>
              </p:cNvPr>
              <p:cNvSpPr>
                <a:spLocks noRot="1" noChangeAspect="1" noMove="1" noResize="1" noEditPoints="1" noAdjustHandles="1" noChangeArrowheads="1" noChangeShapeType="1" noTextEdit="1"/>
              </p:cNvSpPr>
              <p:nvPr/>
            </p:nvSpPr>
            <p:spPr>
              <a:xfrm>
                <a:off x="2168126" y="4183223"/>
                <a:ext cx="1836000" cy="540000"/>
              </a:xfrm>
              <a:prstGeom prst="rect">
                <a:avLst/>
              </a:prstGeom>
              <a:blipFill>
                <a:blip r:embed="rId7"/>
                <a:stretch>
                  <a:fillRect/>
                </a:stretch>
              </a:blipFill>
              <a:ln>
                <a:solidFill>
                  <a:srgbClr val="FFF2CC"/>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0CBBD009-9D29-B8D9-5339-B7D79174F45A}"/>
                  </a:ext>
                </a:extLst>
              </p:cNvPr>
              <p:cNvSpPr txBox="1"/>
              <p:nvPr/>
            </p:nvSpPr>
            <p:spPr>
              <a:xfrm>
                <a:off x="1454824" y="3574670"/>
                <a:ext cx="447675"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a:latin typeface="Cambria Math" panose="02040503050406030204" pitchFamily="18" charset="0"/>
                        </a:rPr>
                        <m:t>𝜻</m:t>
                      </m:r>
                    </m:oMath>
                  </m:oMathPara>
                </a14:m>
                <a:endParaRPr lang="zh-TW" altLang="en-US" sz="800" b="1" dirty="0"/>
              </a:p>
            </p:txBody>
          </p:sp>
        </mc:Choice>
        <mc:Fallback xmlns="">
          <p:sp>
            <p:nvSpPr>
              <p:cNvPr id="62" name="文字方塊 61">
                <a:extLst>
                  <a:ext uri="{FF2B5EF4-FFF2-40B4-BE49-F238E27FC236}">
                    <a16:creationId xmlns:a16="http://schemas.microsoft.com/office/drawing/2014/main" id="{0CBBD009-9D29-B8D9-5339-B7D79174F45A}"/>
                  </a:ext>
                </a:extLst>
              </p:cNvPr>
              <p:cNvSpPr txBox="1">
                <a:spLocks noRot="1" noChangeAspect="1" noMove="1" noResize="1" noEditPoints="1" noAdjustHandles="1" noChangeArrowheads="1" noChangeShapeType="1" noTextEdit="1"/>
              </p:cNvSpPr>
              <p:nvPr/>
            </p:nvSpPr>
            <p:spPr>
              <a:xfrm>
                <a:off x="1454824" y="3574670"/>
                <a:ext cx="447675" cy="253916"/>
              </a:xfrm>
              <a:prstGeom prst="rect">
                <a:avLst/>
              </a:prstGeom>
              <a:blipFill>
                <a:blip r:embed="rId8"/>
                <a:stretch>
                  <a:fillRect b="-4762"/>
                </a:stretch>
              </a:blipFill>
            </p:spPr>
            <p:txBody>
              <a:bodyPr/>
              <a:lstStyle/>
              <a:p>
                <a:r>
                  <a:rPr lang="zh-TW" altLang="en-US">
                    <a:noFill/>
                  </a:rPr>
                  <a:t> </a:t>
                </a:r>
              </a:p>
            </p:txBody>
          </p:sp>
        </mc:Fallback>
      </mc:AlternateContent>
      <p:cxnSp>
        <p:nvCxnSpPr>
          <p:cNvPr id="63" name="接點: 肘形 62">
            <a:extLst>
              <a:ext uri="{FF2B5EF4-FFF2-40B4-BE49-F238E27FC236}">
                <a16:creationId xmlns:a16="http://schemas.microsoft.com/office/drawing/2014/main" id="{19B2275B-DB20-41F4-7F44-D7F718C98020}"/>
              </a:ext>
            </a:extLst>
          </p:cNvPr>
          <p:cNvCxnSpPr>
            <a:cxnSpLocks/>
            <a:stCxn id="2055" idx="3"/>
            <a:endCxn id="59" idx="1"/>
          </p:cNvCxnSpPr>
          <p:nvPr/>
        </p:nvCxnSpPr>
        <p:spPr>
          <a:xfrm flipV="1">
            <a:off x="1542432" y="3259725"/>
            <a:ext cx="625694" cy="5992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49" name="接點: 肘形 2048">
            <a:extLst>
              <a:ext uri="{FF2B5EF4-FFF2-40B4-BE49-F238E27FC236}">
                <a16:creationId xmlns:a16="http://schemas.microsoft.com/office/drawing/2014/main" id="{05CE2217-828B-36F8-3D16-8F0BD466E178}"/>
              </a:ext>
            </a:extLst>
          </p:cNvPr>
          <p:cNvCxnSpPr>
            <a:cxnSpLocks/>
            <a:stCxn id="2055" idx="3"/>
            <a:endCxn id="61" idx="1"/>
          </p:cNvCxnSpPr>
          <p:nvPr/>
        </p:nvCxnSpPr>
        <p:spPr>
          <a:xfrm>
            <a:off x="1542432" y="3858967"/>
            <a:ext cx="625694" cy="5942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52" name="接點: 肘形 2051">
            <a:extLst>
              <a:ext uri="{FF2B5EF4-FFF2-40B4-BE49-F238E27FC236}">
                <a16:creationId xmlns:a16="http://schemas.microsoft.com/office/drawing/2014/main" id="{522008AD-25A8-A46A-D4AB-F491079A4AA2}"/>
              </a:ext>
            </a:extLst>
          </p:cNvPr>
          <p:cNvCxnSpPr>
            <a:cxnSpLocks/>
            <a:stCxn id="60" idx="3"/>
            <a:endCxn id="2058" idx="1"/>
          </p:cNvCxnSpPr>
          <p:nvPr/>
        </p:nvCxnSpPr>
        <p:spPr>
          <a:xfrm>
            <a:off x="4004126" y="3851548"/>
            <a:ext cx="565829" cy="4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55" name="矩形 2054">
                <a:extLst>
                  <a:ext uri="{FF2B5EF4-FFF2-40B4-BE49-F238E27FC236}">
                    <a16:creationId xmlns:a16="http://schemas.microsoft.com/office/drawing/2014/main" id="{30F6DAD3-005A-4175-D4C6-1D9B8F2951D3}"/>
                  </a:ext>
                </a:extLst>
              </p:cNvPr>
              <p:cNvSpPr/>
              <p:nvPr/>
            </p:nvSpPr>
            <p:spPr>
              <a:xfrm>
                <a:off x="650891" y="3485148"/>
                <a:ext cx="891541" cy="747637"/>
              </a:xfrm>
              <a:prstGeom prst="rect">
                <a:avLst/>
              </a:prstGeom>
              <a:solidFill>
                <a:srgbClr val="FFFF00"/>
              </a:solidFill>
              <a:ln w="1905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900" b="1" dirty="0">
                    <a:solidFill>
                      <a:schemeClr val="tx1"/>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tx1"/>
                          </a:solidFill>
                          <a:latin typeface="Cambria Math" panose="02040503050406030204" pitchFamily="18" charset="0"/>
                        </a:rPr>
                        <m:t>𝑩</m:t>
                      </m:r>
                      <m:r>
                        <a:rPr lang="en-US" altLang="zh-TW" sz="900" b="1" i="1" dirty="0">
                          <a:solidFill>
                            <a:schemeClr val="tx1"/>
                          </a:solidFill>
                          <a:latin typeface="Cambria Math" panose="02040503050406030204" pitchFamily="18" charset="0"/>
                        </a:rPr>
                        <m:t>(</m:t>
                      </m:r>
                      <m:r>
                        <a:rPr lang="en-US" altLang="zh-TW" sz="900" b="1" i="1" dirty="0">
                          <a:solidFill>
                            <a:schemeClr val="tx1"/>
                          </a:solidFill>
                          <a:latin typeface="Cambria Math" panose="02040503050406030204" pitchFamily="18" charset="0"/>
                        </a:rPr>
                        <m:t>𝑿</m:t>
                      </m:r>
                      <m:r>
                        <a:rPr lang="en-US" altLang="zh-TW" sz="900" b="1" i="1" dirty="0">
                          <a:solidFill>
                            <a:schemeClr val="tx1"/>
                          </a:solidFill>
                          <a:latin typeface="Cambria Math" panose="02040503050406030204" pitchFamily="18" charset="0"/>
                        </a:rPr>
                        <m:t>; </m:t>
                      </m:r>
                      <m:r>
                        <a:rPr lang="el-GR" altLang="zh-TW" sz="900" b="1" i="1" dirty="0">
                          <a:solidFill>
                            <a:schemeClr val="tx1"/>
                          </a:solidFill>
                          <a:latin typeface="Cambria Math" panose="02040503050406030204" pitchFamily="18" charset="0"/>
                        </a:rPr>
                        <m:t>𝜽</m:t>
                      </m:r>
                      <m:r>
                        <a:rPr lang="en-US" altLang="zh-TW" sz="900" b="1" i="1" dirty="0">
                          <a:solidFill>
                            <a:schemeClr val="tx1"/>
                          </a:solidFill>
                          <a:latin typeface="Cambria Math" panose="02040503050406030204" pitchFamily="18" charset="0"/>
                        </a:rPr>
                        <m:t>)</m:t>
                      </m:r>
                    </m:oMath>
                  </m:oMathPara>
                </a14:m>
                <a:endParaRPr lang="zh-TW" altLang="en-US" sz="900" b="1" dirty="0">
                  <a:solidFill>
                    <a:schemeClr val="tx1"/>
                  </a:solidFill>
                </a:endParaRPr>
              </a:p>
            </p:txBody>
          </p:sp>
        </mc:Choice>
        <mc:Fallback xmlns="">
          <p:sp>
            <p:nvSpPr>
              <p:cNvPr id="2055" name="矩形 2054">
                <a:extLst>
                  <a:ext uri="{FF2B5EF4-FFF2-40B4-BE49-F238E27FC236}">
                    <a16:creationId xmlns:a16="http://schemas.microsoft.com/office/drawing/2014/main" id="{30F6DAD3-005A-4175-D4C6-1D9B8F2951D3}"/>
                  </a:ext>
                </a:extLst>
              </p:cNvPr>
              <p:cNvSpPr>
                <a:spLocks noRot="1" noChangeAspect="1" noMove="1" noResize="1" noEditPoints="1" noAdjustHandles="1" noChangeArrowheads="1" noChangeShapeType="1" noTextEdit="1"/>
              </p:cNvSpPr>
              <p:nvPr/>
            </p:nvSpPr>
            <p:spPr>
              <a:xfrm>
                <a:off x="650891" y="3485148"/>
                <a:ext cx="891541" cy="747637"/>
              </a:xfrm>
              <a:prstGeom prst="rect">
                <a:avLst/>
              </a:prstGeom>
              <a:blipFill>
                <a:blip r:embed="rId9"/>
                <a:stretch>
                  <a:fillRect t="-800" b="-1600"/>
                </a:stretch>
              </a:blipFill>
              <a:ln w="19050">
                <a:solidFill>
                  <a:schemeClr val="tx1"/>
                </a:solidFill>
              </a:ln>
            </p:spPr>
            <p:txBody>
              <a:bodyPr/>
              <a:lstStyle/>
              <a:p>
                <a:r>
                  <a:rPr lang="zh-TW" altLang="en-US">
                    <a:noFill/>
                  </a:rPr>
                  <a:t> </a:t>
                </a:r>
              </a:p>
            </p:txBody>
          </p:sp>
        </mc:Fallback>
      </mc:AlternateContent>
      <p:cxnSp>
        <p:nvCxnSpPr>
          <p:cNvPr id="2056" name="直線單箭頭接點 2055">
            <a:extLst>
              <a:ext uri="{FF2B5EF4-FFF2-40B4-BE49-F238E27FC236}">
                <a16:creationId xmlns:a16="http://schemas.microsoft.com/office/drawing/2014/main" id="{C0933D31-236E-819A-1A23-0CC40E4ED2D5}"/>
              </a:ext>
            </a:extLst>
          </p:cNvPr>
          <p:cNvCxnSpPr>
            <a:cxnSpLocks/>
          </p:cNvCxnSpPr>
          <p:nvPr/>
        </p:nvCxnSpPr>
        <p:spPr>
          <a:xfrm>
            <a:off x="335426" y="3872962"/>
            <a:ext cx="241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57" name="矩形 2056">
            <a:extLst>
              <a:ext uri="{FF2B5EF4-FFF2-40B4-BE49-F238E27FC236}">
                <a16:creationId xmlns:a16="http://schemas.microsoft.com/office/drawing/2014/main" id="{C63A3D6A-BA3A-B594-A47F-F3CB26BE3476}"/>
              </a:ext>
            </a:extLst>
          </p:cNvPr>
          <p:cNvSpPr/>
          <p:nvPr/>
        </p:nvSpPr>
        <p:spPr>
          <a:xfrm>
            <a:off x="4572241" y="3010253"/>
            <a:ext cx="1480346" cy="504000"/>
          </a:xfrm>
          <a:prstGeom prst="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b="0" i="0" dirty="0">
                <a:solidFill>
                  <a:srgbClr val="343541"/>
                </a:solidFill>
                <a:effectLst/>
                <a:latin typeface="Söhne"/>
              </a:rPr>
              <a:t>Probability to Uncertainty Converter</a:t>
            </a:r>
            <a:endParaRPr lang="en-US" altLang="zh-TW" sz="800" b="1" dirty="0">
              <a:solidFill>
                <a:schemeClr val="bg1"/>
              </a:solidFill>
            </a:endParaRPr>
          </a:p>
        </p:txBody>
      </p:sp>
      <p:sp>
        <p:nvSpPr>
          <p:cNvPr id="2058" name="矩形 2057">
            <a:extLst>
              <a:ext uri="{FF2B5EF4-FFF2-40B4-BE49-F238E27FC236}">
                <a16:creationId xmlns:a16="http://schemas.microsoft.com/office/drawing/2014/main" id="{BD1B08D8-CFA3-FE1D-027F-D1F2AF1D0B7D}"/>
              </a:ext>
            </a:extLst>
          </p:cNvPr>
          <p:cNvSpPr/>
          <p:nvPr/>
        </p:nvSpPr>
        <p:spPr>
          <a:xfrm>
            <a:off x="4569955" y="3600022"/>
            <a:ext cx="1480346" cy="504000"/>
          </a:xfrm>
          <a:prstGeom prst="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b="0" i="0" dirty="0">
                <a:solidFill>
                  <a:srgbClr val="343541"/>
                </a:solidFill>
                <a:effectLst/>
                <a:latin typeface="Söhne"/>
              </a:rPr>
              <a:t>Probability to Uncertainty Converter</a:t>
            </a:r>
            <a:endParaRPr lang="en-US" altLang="zh-TW" sz="800" b="1" dirty="0">
              <a:solidFill>
                <a:schemeClr val="bg1"/>
              </a:solidFill>
            </a:endParaRPr>
          </a:p>
        </p:txBody>
      </p:sp>
      <p:sp>
        <p:nvSpPr>
          <p:cNvPr id="2059" name="矩形 2058">
            <a:extLst>
              <a:ext uri="{FF2B5EF4-FFF2-40B4-BE49-F238E27FC236}">
                <a16:creationId xmlns:a16="http://schemas.microsoft.com/office/drawing/2014/main" id="{EDA4C42A-DD3F-8F7C-0224-37E506CF8D31}"/>
              </a:ext>
            </a:extLst>
          </p:cNvPr>
          <p:cNvSpPr/>
          <p:nvPr/>
        </p:nvSpPr>
        <p:spPr>
          <a:xfrm>
            <a:off x="4572241" y="4201397"/>
            <a:ext cx="1480346" cy="504000"/>
          </a:xfrm>
          <a:prstGeom prst="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b="0" i="0" dirty="0">
                <a:solidFill>
                  <a:srgbClr val="343541"/>
                </a:solidFill>
                <a:effectLst/>
                <a:latin typeface="Söhne"/>
              </a:rPr>
              <a:t>Probability to Uncertainty Converter</a:t>
            </a:r>
            <a:endParaRPr lang="en-US" altLang="zh-TW" sz="800" b="1" dirty="0">
              <a:solidFill>
                <a:schemeClr val="bg1"/>
              </a:solidFill>
            </a:endParaRPr>
          </a:p>
        </p:txBody>
      </p:sp>
      <p:cxnSp>
        <p:nvCxnSpPr>
          <p:cNvPr id="2060" name="直線單箭頭接點 2059">
            <a:extLst>
              <a:ext uri="{FF2B5EF4-FFF2-40B4-BE49-F238E27FC236}">
                <a16:creationId xmlns:a16="http://schemas.microsoft.com/office/drawing/2014/main" id="{C93D12E0-DE95-C3ED-7DE6-F1E116040169}"/>
              </a:ext>
            </a:extLst>
          </p:cNvPr>
          <p:cNvCxnSpPr>
            <a:cxnSpLocks/>
            <a:stCxn id="2057" idx="3"/>
            <a:endCxn id="2062" idx="1"/>
          </p:cNvCxnSpPr>
          <p:nvPr/>
        </p:nvCxnSpPr>
        <p:spPr>
          <a:xfrm>
            <a:off x="6052587" y="3262253"/>
            <a:ext cx="251200" cy="1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1" name="直線單箭頭接點 2060">
            <a:extLst>
              <a:ext uri="{FF2B5EF4-FFF2-40B4-BE49-F238E27FC236}">
                <a16:creationId xmlns:a16="http://schemas.microsoft.com/office/drawing/2014/main" id="{FC4E163F-D635-8153-4B70-D208D77C4B2E}"/>
              </a:ext>
            </a:extLst>
          </p:cNvPr>
          <p:cNvCxnSpPr>
            <a:cxnSpLocks/>
            <a:stCxn id="2058" idx="3"/>
            <a:endCxn id="2071" idx="1"/>
          </p:cNvCxnSpPr>
          <p:nvPr/>
        </p:nvCxnSpPr>
        <p:spPr>
          <a:xfrm flipV="1">
            <a:off x="6050301" y="3849626"/>
            <a:ext cx="253486" cy="2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62" name="矩形 2061">
            <a:extLst>
              <a:ext uri="{FF2B5EF4-FFF2-40B4-BE49-F238E27FC236}">
                <a16:creationId xmlns:a16="http://schemas.microsoft.com/office/drawing/2014/main" id="{B826CE81-0929-8AF7-5241-AA2B7C933E53}"/>
              </a:ext>
            </a:extLst>
          </p:cNvPr>
          <p:cNvSpPr/>
          <p:nvPr/>
        </p:nvSpPr>
        <p:spPr>
          <a:xfrm>
            <a:off x="6303787" y="3011980"/>
            <a:ext cx="1188000" cy="504000"/>
          </a:xfrm>
          <a:prstGeom prst="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Uncertainty to Error Rate Mapping</a:t>
            </a:r>
          </a:p>
        </p:txBody>
      </p:sp>
      <p:cxnSp>
        <p:nvCxnSpPr>
          <p:cNvPr id="2063" name="接點: 肘形 2062">
            <a:extLst>
              <a:ext uri="{FF2B5EF4-FFF2-40B4-BE49-F238E27FC236}">
                <a16:creationId xmlns:a16="http://schemas.microsoft.com/office/drawing/2014/main" id="{3B2A2D16-22E7-9CD5-B4DC-9FFB9ECB333A}"/>
              </a:ext>
            </a:extLst>
          </p:cNvPr>
          <p:cNvCxnSpPr>
            <a:cxnSpLocks/>
            <a:stCxn id="2062" idx="3"/>
          </p:cNvCxnSpPr>
          <p:nvPr/>
        </p:nvCxnSpPr>
        <p:spPr>
          <a:xfrm>
            <a:off x="7491787" y="3263980"/>
            <a:ext cx="356086" cy="3675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7" name="接點: 肘形 2066">
            <a:extLst>
              <a:ext uri="{FF2B5EF4-FFF2-40B4-BE49-F238E27FC236}">
                <a16:creationId xmlns:a16="http://schemas.microsoft.com/office/drawing/2014/main" id="{6120FDEB-290D-7217-80F7-84FD04F56718}"/>
              </a:ext>
            </a:extLst>
          </p:cNvPr>
          <p:cNvCxnSpPr>
            <a:cxnSpLocks/>
            <a:stCxn id="2071" idx="3"/>
          </p:cNvCxnSpPr>
          <p:nvPr/>
        </p:nvCxnSpPr>
        <p:spPr>
          <a:xfrm>
            <a:off x="7491787" y="3849626"/>
            <a:ext cx="357053" cy="9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68" name="接點: 肘形 2067">
            <a:extLst>
              <a:ext uri="{FF2B5EF4-FFF2-40B4-BE49-F238E27FC236}">
                <a16:creationId xmlns:a16="http://schemas.microsoft.com/office/drawing/2014/main" id="{44B16891-B251-FB09-6BB3-CA3D7DE1A6FC}"/>
              </a:ext>
            </a:extLst>
          </p:cNvPr>
          <p:cNvCxnSpPr>
            <a:cxnSpLocks/>
            <a:stCxn id="2072" idx="3"/>
          </p:cNvCxnSpPr>
          <p:nvPr/>
        </p:nvCxnSpPr>
        <p:spPr>
          <a:xfrm flipV="1">
            <a:off x="7491787" y="4070592"/>
            <a:ext cx="356086" cy="385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71" name="矩形 2070">
            <a:extLst>
              <a:ext uri="{FF2B5EF4-FFF2-40B4-BE49-F238E27FC236}">
                <a16:creationId xmlns:a16="http://schemas.microsoft.com/office/drawing/2014/main" id="{8998A558-EB17-98E6-D059-9F10B51A2893}"/>
              </a:ext>
            </a:extLst>
          </p:cNvPr>
          <p:cNvSpPr/>
          <p:nvPr/>
        </p:nvSpPr>
        <p:spPr>
          <a:xfrm>
            <a:off x="6303787" y="3597626"/>
            <a:ext cx="1188000" cy="504000"/>
          </a:xfrm>
          <a:prstGeom prst="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Uncertainty to Error Rate Mapping</a:t>
            </a:r>
          </a:p>
        </p:txBody>
      </p:sp>
      <p:sp>
        <p:nvSpPr>
          <p:cNvPr id="2072" name="矩形 2071">
            <a:extLst>
              <a:ext uri="{FF2B5EF4-FFF2-40B4-BE49-F238E27FC236}">
                <a16:creationId xmlns:a16="http://schemas.microsoft.com/office/drawing/2014/main" id="{7F915E8A-F4F8-A5F4-F820-5B17F1653419}"/>
              </a:ext>
            </a:extLst>
          </p:cNvPr>
          <p:cNvSpPr/>
          <p:nvPr/>
        </p:nvSpPr>
        <p:spPr>
          <a:xfrm>
            <a:off x="6303787" y="4204116"/>
            <a:ext cx="1188000" cy="504000"/>
          </a:xfrm>
          <a:prstGeom prst="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Uncertainty to Error Rate Mapping</a:t>
            </a:r>
          </a:p>
        </p:txBody>
      </p:sp>
      <p:cxnSp>
        <p:nvCxnSpPr>
          <p:cNvPr id="2073" name="直線單箭頭接點 2072">
            <a:extLst>
              <a:ext uri="{FF2B5EF4-FFF2-40B4-BE49-F238E27FC236}">
                <a16:creationId xmlns:a16="http://schemas.microsoft.com/office/drawing/2014/main" id="{E40657E1-357A-7FDC-F2EE-F400DF0744FB}"/>
              </a:ext>
            </a:extLst>
          </p:cNvPr>
          <p:cNvCxnSpPr>
            <a:cxnSpLocks/>
            <a:stCxn id="2059" idx="3"/>
            <a:endCxn id="2072" idx="1"/>
          </p:cNvCxnSpPr>
          <p:nvPr/>
        </p:nvCxnSpPr>
        <p:spPr>
          <a:xfrm>
            <a:off x="6052587" y="4453397"/>
            <a:ext cx="25120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79" name="文字方塊 2078">
                <a:extLst>
                  <a:ext uri="{FF2B5EF4-FFF2-40B4-BE49-F238E27FC236}">
                    <a16:creationId xmlns:a16="http://schemas.microsoft.com/office/drawing/2014/main" id="{8FF8908E-E50A-B07A-F17E-B84DBD3A506A}"/>
                  </a:ext>
                </a:extLst>
              </p:cNvPr>
              <p:cNvSpPr txBox="1"/>
              <p:nvPr/>
            </p:nvSpPr>
            <p:spPr>
              <a:xfrm>
                <a:off x="6001302" y="2984652"/>
                <a:ext cx="34206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1</m:t>
                          </m:r>
                        </m:sub>
                      </m:sSub>
                    </m:oMath>
                  </m:oMathPara>
                </a14:m>
                <a:endParaRPr lang="zh-TW" altLang="en-US" sz="1100" dirty="0"/>
              </a:p>
            </p:txBody>
          </p:sp>
        </mc:Choice>
        <mc:Fallback xmlns="">
          <p:sp>
            <p:nvSpPr>
              <p:cNvPr id="2079" name="文字方塊 2078">
                <a:extLst>
                  <a:ext uri="{FF2B5EF4-FFF2-40B4-BE49-F238E27FC236}">
                    <a16:creationId xmlns:a16="http://schemas.microsoft.com/office/drawing/2014/main" id="{8FF8908E-E50A-B07A-F17E-B84DBD3A506A}"/>
                  </a:ext>
                </a:extLst>
              </p:cNvPr>
              <p:cNvSpPr txBox="1">
                <a:spLocks noRot="1" noChangeAspect="1" noMove="1" noResize="1" noEditPoints="1" noAdjustHandles="1" noChangeArrowheads="1" noChangeShapeType="1" noTextEdit="1"/>
              </p:cNvSpPr>
              <p:nvPr/>
            </p:nvSpPr>
            <p:spPr>
              <a:xfrm>
                <a:off x="6001302" y="2984652"/>
                <a:ext cx="342060" cy="26161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80" name="文字方塊 2079">
                <a:extLst>
                  <a:ext uri="{FF2B5EF4-FFF2-40B4-BE49-F238E27FC236}">
                    <a16:creationId xmlns:a16="http://schemas.microsoft.com/office/drawing/2014/main" id="{802990DD-E142-9B21-BE4C-F96CEE720850}"/>
                  </a:ext>
                </a:extLst>
              </p:cNvPr>
              <p:cNvSpPr txBox="1"/>
              <p:nvPr/>
            </p:nvSpPr>
            <p:spPr>
              <a:xfrm>
                <a:off x="5724658" y="3599997"/>
                <a:ext cx="89534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2</m:t>
                          </m:r>
                        </m:sub>
                      </m:sSub>
                    </m:oMath>
                  </m:oMathPara>
                </a14:m>
                <a:endParaRPr lang="zh-TW" altLang="en-US" sz="1100" dirty="0"/>
              </a:p>
            </p:txBody>
          </p:sp>
        </mc:Choice>
        <mc:Fallback xmlns="">
          <p:sp>
            <p:nvSpPr>
              <p:cNvPr id="2080" name="文字方塊 2079">
                <a:extLst>
                  <a:ext uri="{FF2B5EF4-FFF2-40B4-BE49-F238E27FC236}">
                    <a16:creationId xmlns:a16="http://schemas.microsoft.com/office/drawing/2014/main" id="{802990DD-E142-9B21-BE4C-F96CEE720850}"/>
                  </a:ext>
                </a:extLst>
              </p:cNvPr>
              <p:cNvSpPr txBox="1">
                <a:spLocks noRot="1" noChangeAspect="1" noMove="1" noResize="1" noEditPoints="1" noAdjustHandles="1" noChangeArrowheads="1" noChangeShapeType="1" noTextEdit="1"/>
              </p:cNvSpPr>
              <p:nvPr/>
            </p:nvSpPr>
            <p:spPr>
              <a:xfrm>
                <a:off x="5724658" y="3599997"/>
                <a:ext cx="895349" cy="261610"/>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82" name="文字方塊 2081">
                <a:extLst>
                  <a:ext uri="{FF2B5EF4-FFF2-40B4-BE49-F238E27FC236}">
                    <a16:creationId xmlns:a16="http://schemas.microsoft.com/office/drawing/2014/main" id="{91955693-2F0F-0194-DA69-0B8793E57E24}"/>
                  </a:ext>
                </a:extLst>
              </p:cNvPr>
              <p:cNvSpPr txBox="1"/>
              <p:nvPr/>
            </p:nvSpPr>
            <p:spPr>
              <a:xfrm>
                <a:off x="5727165" y="4179216"/>
                <a:ext cx="89534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3</m:t>
                          </m:r>
                        </m:sub>
                      </m:sSub>
                    </m:oMath>
                  </m:oMathPara>
                </a14:m>
                <a:endParaRPr lang="zh-TW" altLang="en-US" sz="1100" dirty="0"/>
              </a:p>
            </p:txBody>
          </p:sp>
        </mc:Choice>
        <mc:Fallback xmlns="">
          <p:sp>
            <p:nvSpPr>
              <p:cNvPr id="2082" name="文字方塊 2081">
                <a:extLst>
                  <a:ext uri="{FF2B5EF4-FFF2-40B4-BE49-F238E27FC236}">
                    <a16:creationId xmlns:a16="http://schemas.microsoft.com/office/drawing/2014/main" id="{91955693-2F0F-0194-DA69-0B8793E57E24}"/>
                  </a:ext>
                </a:extLst>
              </p:cNvPr>
              <p:cNvSpPr txBox="1">
                <a:spLocks noRot="1" noChangeAspect="1" noMove="1" noResize="1" noEditPoints="1" noAdjustHandles="1" noChangeArrowheads="1" noChangeShapeType="1" noTextEdit="1"/>
              </p:cNvSpPr>
              <p:nvPr/>
            </p:nvSpPr>
            <p:spPr>
              <a:xfrm>
                <a:off x="5727165" y="4179216"/>
                <a:ext cx="895349" cy="261610"/>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83" name="文字方塊 2082">
                <a:extLst>
                  <a:ext uri="{FF2B5EF4-FFF2-40B4-BE49-F238E27FC236}">
                    <a16:creationId xmlns:a16="http://schemas.microsoft.com/office/drawing/2014/main" id="{B7A6ACD3-2D2F-3AFF-92BD-FDAAC4926BF2}"/>
                  </a:ext>
                </a:extLst>
              </p:cNvPr>
              <p:cNvSpPr txBox="1"/>
              <p:nvPr/>
            </p:nvSpPr>
            <p:spPr>
              <a:xfrm>
                <a:off x="7385240" y="2995520"/>
                <a:ext cx="421393"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i="1">
                              <a:solidFill>
                                <a:schemeClr val="tx1"/>
                              </a:solidFill>
                              <a:latin typeface="Cambria Math" panose="02040503050406030204" pitchFamily="18" charset="0"/>
                            </a:rPr>
                            <m:t>1</m:t>
                          </m:r>
                        </m:sub>
                      </m:sSub>
                    </m:oMath>
                  </m:oMathPara>
                </a14:m>
                <a:endParaRPr lang="zh-TW" altLang="en-US" sz="1200" dirty="0"/>
              </a:p>
            </p:txBody>
          </p:sp>
        </mc:Choice>
        <mc:Fallback xmlns="">
          <p:sp>
            <p:nvSpPr>
              <p:cNvPr id="2083" name="文字方塊 2082">
                <a:extLst>
                  <a:ext uri="{FF2B5EF4-FFF2-40B4-BE49-F238E27FC236}">
                    <a16:creationId xmlns:a16="http://schemas.microsoft.com/office/drawing/2014/main" id="{B7A6ACD3-2D2F-3AFF-92BD-FDAAC4926BF2}"/>
                  </a:ext>
                </a:extLst>
              </p:cNvPr>
              <p:cNvSpPr txBox="1">
                <a:spLocks noRot="1" noChangeAspect="1" noMove="1" noResize="1" noEditPoints="1" noAdjustHandles="1" noChangeArrowheads="1" noChangeShapeType="1" noTextEdit="1"/>
              </p:cNvSpPr>
              <p:nvPr/>
            </p:nvSpPr>
            <p:spPr>
              <a:xfrm>
                <a:off x="7385240" y="2995520"/>
                <a:ext cx="421393" cy="276999"/>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85" name="文字方塊 2084">
                <a:extLst>
                  <a:ext uri="{FF2B5EF4-FFF2-40B4-BE49-F238E27FC236}">
                    <a16:creationId xmlns:a16="http://schemas.microsoft.com/office/drawing/2014/main" id="{BC28271F-2D43-8B24-1CEF-43DE08630767}"/>
                  </a:ext>
                </a:extLst>
              </p:cNvPr>
              <p:cNvSpPr txBox="1"/>
              <p:nvPr/>
            </p:nvSpPr>
            <p:spPr>
              <a:xfrm>
                <a:off x="7414278" y="3591677"/>
                <a:ext cx="35769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2</m:t>
                          </m:r>
                        </m:sub>
                      </m:sSub>
                    </m:oMath>
                  </m:oMathPara>
                </a14:m>
                <a:endParaRPr lang="zh-TW" altLang="en-US" sz="1200" dirty="0"/>
              </a:p>
            </p:txBody>
          </p:sp>
        </mc:Choice>
        <mc:Fallback xmlns="">
          <p:sp>
            <p:nvSpPr>
              <p:cNvPr id="2085" name="文字方塊 2084">
                <a:extLst>
                  <a:ext uri="{FF2B5EF4-FFF2-40B4-BE49-F238E27FC236}">
                    <a16:creationId xmlns:a16="http://schemas.microsoft.com/office/drawing/2014/main" id="{BC28271F-2D43-8B24-1CEF-43DE08630767}"/>
                  </a:ext>
                </a:extLst>
              </p:cNvPr>
              <p:cNvSpPr txBox="1">
                <a:spLocks noRot="1" noChangeAspect="1" noMove="1" noResize="1" noEditPoints="1" noAdjustHandles="1" noChangeArrowheads="1" noChangeShapeType="1" noTextEdit="1"/>
              </p:cNvSpPr>
              <p:nvPr/>
            </p:nvSpPr>
            <p:spPr>
              <a:xfrm>
                <a:off x="7414278" y="3591677"/>
                <a:ext cx="357690" cy="276999"/>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86" name="文字方塊 2085">
                <a:extLst>
                  <a:ext uri="{FF2B5EF4-FFF2-40B4-BE49-F238E27FC236}">
                    <a16:creationId xmlns:a16="http://schemas.microsoft.com/office/drawing/2014/main" id="{826CE1CF-CB92-2581-D82C-102277D78F35}"/>
                  </a:ext>
                </a:extLst>
              </p:cNvPr>
              <p:cNvSpPr txBox="1"/>
              <p:nvPr/>
            </p:nvSpPr>
            <p:spPr>
              <a:xfrm>
                <a:off x="7424599" y="4196024"/>
                <a:ext cx="336294" cy="279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3</m:t>
                          </m:r>
                        </m:sub>
                      </m:sSub>
                    </m:oMath>
                  </m:oMathPara>
                </a14:m>
                <a:endParaRPr lang="zh-TW" altLang="en-US" sz="1200" dirty="0"/>
              </a:p>
            </p:txBody>
          </p:sp>
        </mc:Choice>
        <mc:Fallback xmlns="">
          <p:sp>
            <p:nvSpPr>
              <p:cNvPr id="2086" name="文字方塊 2085">
                <a:extLst>
                  <a:ext uri="{FF2B5EF4-FFF2-40B4-BE49-F238E27FC236}">
                    <a16:creationId xmlns:a16="http://schemas.microsoft.com/office/drawing/2014/main" id="{826CE1CF-CB92-2581-D82C-102277D78F35}"/>
                  </a:ext>
                </a:extLst>
              </p:cNvPr>
              <p:cNvSpPr txBox="1">
                <a:spLocks noRot="1" noChangeAspect="1" noMove="1" noResize="1" noEditPoints="1" noAdjustHandles="1" noChangeArrowheads="1" noChangeShapeType="1" noTextEdit="1"/>
              </p:cNvSpPr>
              <p:nvPr/>
            </p:nvSpPr>
            <p:spPr>
              <a:xfrm>
                <a:off x="7424599" y="4196024"/>
                <a:ext cx="336294" cy="279569"/>
              </a:xfrm>
              <a:prstGeom prst="rect">
                <a:avLst/>
              </a:prstGeom>
              <a:blipFill>
                <a:blip r:embed="rId19"/>
                <a:stretch>
                  <a:fillRect/>
                </a:stretch>
              </a:blipFill>
            </p:spPr>
            <p:txBody>
              <a:bodyPr/>
              <a:lstStyle/>
              <a:p>
                <a:r>
                  <a:rPr lang="zh-TW" altLang="en-US">
                    <a:noFill/>
                  </a:rPr>
                  <a:t> </a:t>
                </a:r>
              </a:p>
            </p:txBody>
          </p:sp>
        </mc:Fallback>
      </mc:AlternateContent>
      <p:cxnSp>
        <p:nvCxnSpPr>
          <p:cNvPr id="4" name="直線單箭頭接點 3">
            <a:extLst>
              <a:ext uri="{FF2B5EF4-FFF2-40B4-BE49-F238E27FC236}">
                <a16:creationId xmlns:a16="http://schemas.microsoft.com/office/drawing/2014/main" id="{26843BDB-378F-B160-2EFF-B32099065CB5}"/>
              </a:ext>
            </a:extLst>
          </p:cNvPr>
          <p:cNvCxnSpPr>
            <a:cxnSpLocks/>
            <a:stCxn id="2055" idx="3"/>
            <a:endCxn id="60" idx="1"/>
          </p:cNvCxnSpPr>
          <p:nvPr/>
        </p:nvCxnSpPr>
        <p:spPr>
          <a:xfrm flipV="1">
            <a:off x="1542432" y="3851548"/>
            <a:ext cx="625694" cy="7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E96C7D7-E607-36E4-132C-3CBDE78F2D0F}"/>
                  </a:ext>
                </a:extLst>
              </p:cNvPr>
              <p:cNvSpPr txBox="1"/>
              <p:nvPr/>
            </p:nvSpPr>
            <p:spPr>
              <a:xfrm>
                <a:off x="3982538" y="2966241"/>
                <a:ext cx="538284" cy="278666"/>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𝑎𝑣𝑔</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8" name="文字方塊 7">
                <a:extLst>
                  <a:ext uri="{FF2B5EF4-FFF2-40B4-BE49-F238E27FC236}">
                    <a16:creationId xmlns:a16="http://schemas.microsoft.com/office/drawing/2014/main" id="{3E96C7D7-E607-36E4-132C-3CBDE78F2D0F}"/>
                  </a:ext>
                </a:extLst>
              </p:cNvPr>
              <p:cNvSpPr txBox="1">
                <a:spLocks noRot="1" noChangeAspect="1" noMove="1" noResize="1" noEditPoints="1" noAdjustHandles="1" noChangeArrowheads="1" noChangeShapeType="1" noTextEdit="1"/>
              </p:cNvSpPr>
              <p:nvPr/>
            </p:nvSpPr>
            <p:spPr>
              <a:xfrm>
                <a:off x="3982538" y="2966241"/>
                <a:ext cx="538284" cy="278666"/>
              </a:xfrm>
              <a:prstGeom prst="rect">
                <a:avLst/>
              </a:prstGeom>
              <a:blipFill>
                <a:blip r:embed="rId20"/>
                <a:stretch>
                  <a:fillRect r="-5618" b="-444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35F8BC0D-D3D3-1F4C-C7A5-103AD1017A57}"/>
                  </a:ext>
                </a:extLst>
              </p:cNvPr>
              <p:cNvSpPr txBox="1"/>
              <p:nvPr/>
            </p:nvSpPr>
            <p:spPr>
              <a:xfrm>
                <a:off x="3938552" y="4201397"/>
                <a:ext cx="538284" cy="270459"/>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𝑚𝑎𝑡𝑐h</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9" name="文字方塊 8">
                <a:extLst>
                  <a:ext uri="{FF2B5EF4-FFF2-40B4-BE49-F238E27FC236}">
                    <a16:creationId xmlns:a16="http://schemas.microsoft.com/office/drawing/2014/main" id="{35F8BC0D-D3D3-1F4C-C7A5-103AD1017A57}"/>
                  </a:ext>
                </a:extLst>
              </p:cNvPr>
              <p:cNvSpPr txBox="1">
                <a:spLocks noRot="1" noChangeAspect="1" noMove="1" noResize="1" noEditPoints="1" noAdjustHandles="1" noChangeArrowheads="1" noChangeShapeType="1" noTextEdit="1"/>
              </p:cNvSpPr>
              <p:nvPr/>
            </p:nvSpPr>
            <p:spPr>
              <a:xfrm>
                <a:off x="3938552" y="4201397"/>
                <a:ext cx="538284" cy="270459"/>
              </a:xfrm>
              <a:prstGeom prst="rect">
                <a:avLst/>
              </a:prstGeom>
              <a:blipFill>
                <a:blip r:embed="rId21"/>
                <a:stretch>
                  <a:fillRect r="-27273" b="-4444"/>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D41B8C20-03B5-5E53-E04B-EC57BDB79862}"/>
                  </a:ext>
                </a:extLst>
              </p:cNvPr>
              <p:cNvSpPr txBox="1"/>
              <p:nvPr/>
            </p:nvSpPr>
            <p:spPr>
              <a:xfrm>
                <a:off x="3979683" y="3591677"/>
                <a:ext cx="538284" cy="26161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𝑚𝑎𝑥</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10" name="文字方塊 9">
                <a:extLst>
                  <a:ext uri="{FF2B5EF4-FFF2-40B4-BE49-F238E27FC236}">
                    <a16:creationId xmlns:a16="http://schemas.microsoft.com/office/drawing/2014/main" id="{D41B8C20-03B5-5E53-E04B-EC57BDB79862}"/>
                  </a:ext>
                </a:extLst>
              </p:cNvPr>
              <p:cNvSpPr txBox="1">
                <a:spLocks noRot="1" noChangeAspect="1" noMove="1" noResize="1" noEditPoints="1" noAdjustHandles="1" noChangeArrowheads="1" noChangeShapeType="1" noTextEdit="1"/>
              </p:cNvSpPr>
              <p:nvPr/>
            </p:nvSpPr>
            <p:spPr>
              <a:xfrm>
                <a:off x="3979683" y="3591677"/>
                <a:ext cx="538284" cy="261610"/>
              </a:xfrm>
              <a:prstGeom prst="rect">
                <a:avLst/>
              </a:prstGeom>
              <a:blipFill>
                <a:blip r:embed="rId22"/>
                <a:stretch>
                  <a:fillRect r="-9091" b="-6977"/>
                </a:stretch>
              </a:blipFill>
              <a:ln>
                <a:noFill/>
              </a:ln>
            </p:spPr>
            <p:txBody>
              <a:bodyPr/>
              <a:lstStyle/>
              <a:p>
                <a:r>
                  <a:rPr lang="zh-TW" altLang="en-US">
                    <a:noFill/>
                  </a:rPr>
                  <a:t> </a:t>
                </a:r>
              </a:p>
            </p:txBody>
          </p:sp>
        </mc:Fallback>
      </mc:AlternateContent>
      <p:cxnSp>
        <p:nvCxnSpPr>
          <p:cNvPr id="18" name="直線單箭頭接點 17">
            <a:extLst>
              <a:ext uri="{FF2B5EF4-FFF2-40B4-BE49-F238E27FC236}">
                <a16:creationId xmlns:a16="http://schemas.microsoft.com/office/drawing/2014/main" id="{BE7E4876-0C6D-A11B-2F5A-8003115D41D9}"/>
              </a:ext>
            </a:extLst>
          </p:cNvPr>
          <p:cNvCxnSpPr>
            <a:cxnSpLocks/>
            <a:stCxn id="59" idx="3"/>
            <a:endCxn id="2057" idx="1"/>
          </p:cNvCxnSpPr>
          <p:nvPr/>
        </p:nvCxnSpPr>
        <p:spPr>
          <a:xfrm>
            <a:off x="4004126" y="3259725"/>
            <a:ext cx="568115" cy="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53B3064C-4C4A-2C92-6749-DEE585931740}"/>
              </a:ext>
            </a:extLst>
          </p:cNvPr>
          <p:cNvCxnSpPr>
            <a:cxnSpLocks/>
            <a:stCxn id="61" idx="3"/>
            <a:endCxn id="2059" idx="1"/>
          </p:cNvCxnSpPr>
          <p:nvPr/>
        </p:nvCxnSpPr>
        <p:spPr>
          <a:xfrm>
            <a:off x="4004126" y="4453223"/>
            <a:ext cx="568115" cy="1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頁尾版面配置區 12">
            <a:extLst>
              <a:ext uri="{FF2B5EF4-FFF2-40B4-BE49-F238E27FC236}">
                <a16:creationId xmlns:a16="http://schemas.microsoft.com/office/drawing/2014/main" id="{CDCB3930-33D4-9617-E2BE-47FC088655ED}"/>
              </a:ext>
            </a:extLst>
          </p:cNvPr>
          <p:cNvSpPr>
            <a:spLocks noGrp="1"/>
          </p:cNvSpPr>
          <p:nvPr>
            <p:ph type="ftr" idx="3"/>
          </p:nvPr>
        </p:nvSpPr>
        <p:spPr/>
        <p:txBody>
          <a:bodyPr/>
          <a:lstStyle/>
          <a:p>
            <a:r>
              <a:rPr lang="en-US" altLang="zh-TW"/>
              <a:t>/67</a:t>
            </a:r>
            <a:endParaRPr lang="zh-TW" altLang="en-US" dirty="0"/>
          </a:p>
        </p:txBody>
      </p:sp>
      <p:cxnSp>
        <p:nvCxnSpPr>
          <p:cNvPr id="3" name="直線單箭頭接點 2">
            <a:extLst>
              <a:ext uri="{FF2B5EF4-FFF2-40B4-BE49-F238E27FC236}">
                <a16:creationId xmlns:a16="http://schemas.microsoft.com/office/drawing/2014/main" id="{F6197324-AD35-69B3-92C6-EA906BF7C4B3}"/>
              </a:ext>
            </a:extLst>
          </p:cNvPr>
          <p:cNvCxnSpPr>
            <a:cxnSpLocks/>
            <a:stCxn id="5" idx="2"/>
            <a:endCxn id="6" idx="0"/>
          </p:cNvCxnSpPr>
          <p:nvPr/>
        </p:nvCxnSpPr>
        <p:spPr>
          <a:xfrm>
            <a:off x="8445729" y="4432831"/>
            <a:ext cx="1401" cy="137171"/>
          </a:xfrm>
          <a:prstGeom prst="straightConnector1">
            <a:avLst/>
          </a:prstGeom>
          <a:ln>
            <a:noFill/>
            <a:tailEnd type="triangle"/>
          </a:ln>
        </p:spPr>
        <p:style>
          <a:lnRef idx="1">
            <a:schemeClr val="dk1"/>
          </a:lnRef>
          <a:fillRef idx="0">
            <a:schemeClr val="dk1"/>
          </a:fillRef>
          <a:effectRef idx="0">
            <a:schemeClr val="dk1"/>
          </a:effectRef>
          <a:fontRef idx="minor">
            <a:schemeClr val="tx1"/>
          </a:fontRef>
        </p:style>
      </p:cxnSp>
      <p:sp>
        <p:nvSpPr>
          <p:cNvPr id="5" name="矩形 4">
            <a:extLst>
              <a:ext uri="{FF2B5EF4-FFF2-40B4-BE49-F238E27FC236}">
                <a16:creationId xmlns:a16="http://schemas.microsoft.com/office/drawing/2014/main" id="{F3892ABF-8368-7FD7-B949-487A29D12DE5}"/>
              </a:ext>
            </a:extLst>
          </p:cNvPr>
          <p:cNvSpPr/>
          <p:nvPr/>
        </p:nvSpPr>
        <p:spPr>
          <a:xfrm>
            <a:off x="7855584" y="3224341"/>
            <a:ext cx="1180289" cy="1208490"/>
          </a:xfrm>
          <a:prstGeom prst="rect">
            <a:avLst/>
          </a:prstGeom>
          <a:solidFill>
            <a:srgbClr val="C5E0B4"/>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Error Rate Optimized Prediction Selector with Integrated Outlier Estimation</a:t>
            </a: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D6360679-B9B8-9C83-C22F-F9EE3FC3A41D}"/>
                  </a:ext>
                </a:extLst>
              </p:cNvPr>
              <p:cNvSpPr txBox="1"/>
              <p:nvPr/>
            </p:nvSpPr>
            <p:spPr>
              <a:xfrm>
                <a:off x="8177314" y="4570002"/>
                <a:ext cx="539632"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𝑆𝑃𝐸</m:t>
                          </m:r>
                        </m:sup>
                      </m:sSubSup>
                      <m:r>
                        <a:rPr lang="en-US" altLang="zh-TW" sz="1100" b="1" i="1" smtClean="0">
                          <a:solidFill>
                            <a:schemeClr val="tx1"/>
                          </a:solidFill>
                          <a:latin typeface="Cambria Math" panose="02040503050406030204" pitchFamily="18" charset="0"/>
                        </a:rPr>
                        <m:t>}</m:t>
                      </m:r>
                    </m:oMath>
                  </m:oMathPara>
                </a14:m>
                <a:endParaRPr lang="zh-TW" altLang="en-US" sz="1100" dirty="0">
                  <a:solidFill>
                    <a:schemeClr val="tx1"/>
                  </a:solidFill>
                </a:endParaRPr>
              </a:p>
            </p:txBody>
          </p:sp>
        </mc:Choice>
        <mc:Fallback xmlns="">
          <p:sp>
            <p:nvSpPr>
              <p:cNvPr id="6" name="文字方塊 5">
                <a:extLst>
                  <a:ext uri="{FF2B5EF4-FFF2-40B4-BE49-F238E27FC236}">
                    <a16:creationId xmlns:a16="http://schemas.microsoft.com/office/drawing/2014/main" id="{D6360679-B9B8-9C83-C22F-F9EE3FC3A41D}"/>
                  </a:ext>
                </a:extLst>
              </p:cNvPr>
              <p:cNvSpPr txBox="1">
                <a:spLocks noRot="1" noChangeAspect="1" noMove="1" noResize="1" noEditPoints="1" noAdjustHandles="1" noChangeArrowheads="1" noChangeShapeType="1" noTextEdit="1"/>
              </p:cNvSpPr>
              <p:nvPr/>
            </p:nvSpPr>
            <p:spPr>
              <a:xfrm>
                <a:off x="8177314" y="4570002"/>
                <a:ext cx="539632" cy="268343"/>
              </a:xfrm>
              <a:prstGeom prst="rect">
                <a:avLst/>
              </a:prstGeom>
              <a:blipFill>
                <a:blip r:embed="rId23"/>
                <a:stretch>
                  <a:fillRect/>
                </a:stretch>
              </a:blipFill>
              <a:ln>
                <a:noFill/>
              </a:ln>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526B8644-0E93-DE43-19AE-4F3FD9DA4862}"/>
              </a:ext>
            </a:extLst>
          </p:cNvPr>
          <p:cNvSpPr>
            <a:spLocks noGrp="1"/>
          </p:cNvSpPr>
          <p:nvPr>
            <p:ph type="sldNum" idx="4"/>
          </p:nvPr>
        </p:nvSpPr>
        <p:spPr/>
        <p:txBody>
          <a:bodyPr/>
          <a:lstStyle/>
          <a:p>
            <a:fld id="{00000000-1234-1234-1234-123412341234}" type="slidenum">
              <a:rPr lang="en-US" smtClean="0"/>
              <a:pPr/>
              <a:t>14</a:t>
            </a:fld>
            <a:endParaRPr lang="en-US" dirty="0"/>
          </a:p>
        </p:txBody>
      </p:sp>
      <p:cxnSp>
        <p:nvCxnSpPr>
          <p:cNvPr id="7" name="直線單箭頭接點 6">
            <a:extLst>
              <a:ext uri="{FF2B5EF4-FFF2-40B4-BE49-F238E27FC236}">
                <a16:creationId xmlns:a16="http://schemas.microsoft.com/office/drawing/2014/main" id="{457A48EA-7DFF-FC0B-A4B4-A41EA9A6CBA8}"/>
              </a:ext>
            </a:extLst>
          </p:cNvPr>
          <p:cNvCxnSpPr>
            <a:cxnSpLocks/>
            <a:stCxn id="5" idx="2"/>
            <a:endCxn id="6" idx="0"/>
          </p:cNvCxnSpPr>
          <p:nvPr/>
        </p:nvCxnSpPr>
        <p:spPr>
          <a:xfrm>
            <a:off x="8445729" y="4432831"/>
            <a:ext cx="1401" cy="1371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1316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4608313"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Attribute-Estimation Expert overview</a:t>
            </a:r>
          </a:p>
        </p:txBody>
      </p:sp>
      <mc:AlternateContent xmlns:mc="http://schemas.openxmlformats.org/markup-compatibility/2006" xmlns:a14="http://schemas.microsoft.com/office/drawing/2010/main">
        <mc:Choice Requires="a14">
          <p:graphicFrame>
            <p:nvGraphicFramePr>
              <p:cNvPr id="2" name="表格 7">
                <a:extLst>
                  <a:ext uri="{FF2B5EF4-FFF2-40B4-BE49-F238E27FC236}">
                    <a16:creationId xmlns:a16="http://schemas.microsoft.com/office/drawing/2014/main" id="{772CDEAE-E10B-6F41-DCA8-4BAFE278C675}"/>
                  </a:ext>
                </a:extLst>
              </p:cNvPr>
              <p:cNvGraphicFramePr>
                <a:graphicFrameLocks noGrp="1"/>
              </p:cNvGraphicFramePr>
              <p:nvPr>
                <p:extLst>
                  <p:ext uri="{D42A27DB-BD31-4B8C-83A1-F6EECF244321}">
                    <p14:modId xmlns:p14="http://schemas.microsoft.com/office/powerpoint/2010/main" val="1294990306"/>
                  </p:ext>
                </p:extLst>
              </p:nvPr>
            </p:nvGraphicFramePr>
            <p:xfrm>
              <a:off x="1360773" y="1678075"/>
              <a:ext cx="6422454" cy="1364150"/>
            </p:xfrm>
            <a:graphic>
              <a:graphicData uri="http://schemas.openxmlformats.org/drawingml/2006/table">
                <a:tbl>
                  <a:tblPr firstRow="1" bandRow="1">
                    <a:tableStyleId>{5C22544A-7EE6-4342-B048-85BDC9FD1C3A}</a:tableStyleId>
                  </a:tblPr>
                  <a:tblGrid>
                    <a:gridCol w="1590633">
                      <a:extLst>
                        <a:ext uri="{9D8B030D-6E8A-4147-A177-3AD203B41FA5}">
                          <a16:colId xmlns:a16="http://schemas.microsoft.com/office/drawing/2014/main" val="1187735081"/>
                        </a:ext>
                      </a:extLst>
                    </a:gridCol>
                    <a:gridCol w="1610607">
                      <a:extLst>
                        <a:ext uri="{9D8B030D-6E8A-4147-A177-3AD203B41FA5}">
                          <a16:colId xmlns:a16="http://schemas.microsoft.com/office/drawing/2014/main" val="1205190883"/>
                        </a:ext>
                      </a:extLst>
                    </a:gridCol>
                    <a:gridCol w="1610607">
                      <a:extLst>
                        <a:ext uri="{9D8B030D-6E8A-4147-A177-3AD203B41FA5}">
                          <a16:colId xmlns:a16="http://schemas.microsoft.com/office/drawing/2014/main" val="1738984761"/>
                        </a:ext>
                      </a:extLst>
                    </a:gridCol>
                    <a:gridCol w="1610607">
                      <a:extLst>
                        <a:ext uri="{9D8B030D-6E8A-4147-A177-3AD203B41FA5}">
                          <a16:colId xmlns:a16="http://schemas.microsoft.com/office/drawing/2014/main" val="4276723835"/>
                        </a:ext>
                      </a:extLst>
                    </a:gridCol>
                  </a:tblGrid>
                  <a:tr h="288705">
                    <a:tc>
                      <a:txBody>
                        <a:bodyPr/>
                        <a:lstStyle/>
                        <a:p>
                          <a:pPr algn="ctr"/>
                          <a:endParaRPr lang="zh-TW" altLang="en-US" dirty="0"/>
                        </a:p>
                      </a:txBody>
                      <a:tcPr anchor="ctr"/>
                    </a:tc>
                    <a:tc>
                      <a:txBody>
                        <a:bodyPr/>
                        <a:lstStyle/>
                        <a:p>
                          <a:pPr algn="ctr"/>
                          <a:r>
                            <a:rPr lang="en-US" altLang="zh-TW" dirty="0"/>
                            <a:t>obj1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chemeClr val="bg1"/>
                              </a:solidFill>
                            </a:rPr>
                            <a:t>obj2</a:t>
                          </a:r>
                          <a:endParaRPr lang="zh-TW"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obj3</a:t>
                          </a:r>
                          <a:endParaRPr lang="zh-TW" altLang="en-US" dirty="0"/>
                        </a:p>
                      </a:txBody>
                      <a:tcPr anchor="ctr"/>
                    </a:tc>
                    <a:extLst>
                      <a:ext uri="{0D108BD9-81ED-4DB2-BD59-A6C34878D82A}">
                        <a16:rowId xmlns:a16="http://schemas.microsoft.com/office/drawing/2014/main" val="1154042703"/>
                      </a:ext>
                    </a:extLst>
                  </a:tr>
                  <a:tr h="529675">
                    <a:tc>
                      <a:txBody>
                        <a:bodyPr/>
                        <a:lstStyle/>
                        <a:p>
                          <a:pPr algn="ctr"/>
                          <a:r>
                            <a:rPr lang="en-US" altLang="zh-TW" dirty="0"/>
                            <a:t>attr1</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r>
                                  <a:rPr lang="en-US" altLang="zh-TW" b="0" i="1" smtClean="0">
                                    <a:latin typeface="Cambria Math" panose="02040503050406030204" pitchFamily="18" charset="0"/>
                                  </a:rPr>
                                  <m:t>,1]</m:t>
                                </m:r>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𝑖</m:t>
                                </m:r>
                                <m:r>
                                  <a:rPr lang="en-US" altLang="zh-TW" b="0" i="1" smtClean="0">
                                    <a:solidFill>
                                      <a:schemeClr val="tx1"/>
                                    </a:solidFill>
                                    <a:latin typeface="Cambria Math" panose="02040503050406030204" pitchFamily="18" charset="0"/>
                                  </a:rPr>
                                  <m:t>,2]</m:t>
                                </m:r>
                              </m:oMath>
                            </m:oMathPara>
                          </a14:m>
                          <a:endParaRPr lang="zh-TW" altLang="en-US"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r>
                                  <a:rPr lang="en-US" altLang="zh-TW" b="0" i="1" smtClean="0">
                                    <a:latin typeface="Cambria Math" panose="02040503050406030204" pitchFamily="18" charset="0"/>
                                  </a:rPr>
                                  <m:t>,3]</m:t>
                                </m:r>
                              </m:oMath>
                            </m:oMathPara>
                          </a14:m>
                          <a:endParaRPr lang="zh-TW" altLang="en-US" dirty="0"/>
                        </a:p>
                      </a:txBody>
                      <a:tcPr anchor="ctr"/>
                    </a:tc>
                    <a:extLst>
                      <a:ext uri="{0D108BD9-81ED-4DB2-BD59-A6C34878D82A}">
                        <a16:rowId xmlns:a16="http://schemas.microsoft.com/office/drawing/2014/main" val="1616892267"/>
                      </a:ext>
                    </a:extLst>
                  </a:tr>
                  <a:tr h="529675">
                    <a:tc>
                      <a:txBody>
                        <a:bodyPr/>
                        <a:lstStyle/>
                        <a:p>
                          <a:pPr algn="ctr"/>
                          <a:r>
                            <a:rPr lang="en-US" altLang="zh-TW" dirty="0"/>
                            <a:t>attr2</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,4]</m:t>
                                </m:r>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kumimoji="0" lang="en-US" altLang="zh-TW" sz="1400" b="0" i="1" u="none" strike="noStrike" kern="0" cap="none" spc="0" normalizeH="0" baseline="0" noProof="0" smtClean="0">
                                    <a:ln>
                                      <a:noFill/>
                                    </a:ln>
                                    <a:solidFill>
                                      <a:schemeClr val="tx1"/>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chemeClr val="tx1"/>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chemeClr val="tx1"/>
                                    </a:solidFill>
                                    <a:effectLst/>
                                    <a:uLnTx/>
                                    <a:uFillTx/>
                                    <a:latin typeface="Cambria Math" panose="02040503050406030204" pitchFamily="18" charset="0"/>
                                    <a:cs typeface="+mn-cs"/>
                                    <a:sym typeface="Arial"/>
                                  </a:rPr>
                                  <m:t>,5]</m:t>
                                </m:r>
                              </m:oMath>
                            </m:oMathPara>
                          </a14:m>
                          <a:endParaRPr lang="zh-TW" altLang="en-US"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,6]</m:t>
                                </m:r>
                              </m:oMath>
                            </m:oMathPara>
                          </a14:m>
                          <a:endParaRPr lang="zh-TW" altLang="en-US" dirty="0"/>
                        </a:p>
                      </a:txBody>
                      <a:tcPr anchor="ctr"/>
                    </a:tc>
                    <a:extLst>
                      <a:ext uri="{0D108BD9-81ED-4DB2-BD59-A6C34878D82A}">
                        <a16:rowId xmlns:a16="http://schemas.microsoft.com/office/drawing/2014/main" val="2555588467"/>
                      </a:ext>
                    </a:extLst>
                  </a:tr>
                </a:tbl>
              </a:graphicData>
            </a:graphic>
          </p:graphicFrame>
        </mc:Choice>
        <mc:Fallback xmlns="">
          <p:graphicFrame>
            <p:nvGraphicFramePr>
              <p:cNvPr id="2" name="表格 7">
                <a:extLst>
                  <a:ext uri="{FF2B5EF4-FFF2-40B4-BE49-F238E27FC236}">
                    <a16:creationId xmlns:a16="http://schemas.microsoft.com/office/drawing/2014/main" id="{772CDEAE-E10B-6F41-DCA8-4BAFE278C675}"/>
                  </a:ext>
                </a:extLst>
              </p:cNvPr>
              <p:cNvGraphicFramePr>
                <a:graphicFrameLocks noGrp="1"/>
              </p:cNvGraphicFramePr>
              <p:nvPr>
                <p:extLst>
                  <p:ext uri="{D42A27DB-BD31-4B8C-83A1-F6EECF244321}">
                    <p14:modId xmlns:p14="http://schemas.microsoft.com/office/powerpoint/2010/main" val="1294990306"/>
                  </p:ext>
                </p:extLst>
              </p:nvPr>
            </p:nvGraphicFramePr>
            <p:xfrm>
              <a:off x="1360773" y="1678075"/>
              <a:ext cx="6422454" cy="1364150"/>
            </p:xfrm>
            <a:graphic>
              <a:graphicData uri="http://schemas.openxmlformats.org/drawingml/2006/table">
                <a:tbl>
                  <a:tblPr firstRow="1" bandRow="1">
                    <a:tableStyleId>{5C22544A-7EE6-4342-B048-85BDC9FD1C3A}</a:tableStyleId>
                  </a:tblPr>
                  <a:tblGrid>
                    <a:gridCol w="1590633">
                      <a:extLst>
                        <a:ext uri="{9D8B030D-6E8A-4147-A177-3AD203B41FA5}">
                          <a16:colId xmlns:a16="http://schemas.microsoft.com/office/drawing/2014/main" val="1187735081"/>
                        </a:ext>
                      </a:extLst>
                    </a:gridCol>
                    <a:gridCol w="1610607">
                      <a:extLst>
                        <a:ext uri="{9D8B030D-6E8A-4147-A177-3AD203B41FA5}">
                          <a16:colId xmlns:a16="http://schemas.microsoft.com/office/drawing/2014/main" val="1205190883"/>
                        </a:ext>
                      </a:extLst>
                    </a:gridCol>
                    <a:gridCol w="1610607">
                      <a:extLst>
                        <a:ext uri="{9D8B030D-6E8A-4147-A177-3AD203B41FA5}">
                          <a16:colId xmlns:a16="http://schemas.microsoft.com/office/drawing/2014/main" val="1738984761"/>
                        </a:ext>
                      </a:extLst>
                    </a:gridCol>
                    <a:gridCol w="1610607">
                      <a:extLst>
                        <a:ext uri="{9D8B030D-6E8A-4147-A177-3AD203B41FA5}">
                          <a16:colId xmlns:a16="http://schemas.microsoft.com/office/drawing/2014/main" val="4276723835"/>
                        </a:ext>
                      </a:extLst>
                    </a:gridCol>
                  </a:tblGrid>
                  <a:tr h="304800">
                    <a:tc>
                      <a:txBody>
                        <a:bodyPr/>
                        <a:lstStyle/>
                        <a:p>
                          <a:pPr algn="ctr"/>
                          <a:endParaRPr lang="zh-TW" altLang="en-US" dirty="0"/>
                        </a:p>
                      </a:txBody>
                      <a:tcPr anchor="ctr"/>
                    </a:tc>
                    <a:tc>
                      <a:txBody>
                        <a:bodyPr/>
                        <a:lstStyle/>
                        <a:p>
                          <a:pPr algn="ctr"/>
                          <a:r>
                            <a:rPr lang="en-US" altLang="zh-TW" dirty="0"/>
                            <a:t>obj1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chemeClr val="bg1"/>
                              </a:solidFill>
                            </a:rPr>
                            <a:t>obj2</a:t>
                          </a:r>
                          <a:endParaRPr lang="zh-TW"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obj3</a:t>
                          </a:r>
                          <a:endParaRPr lang="zh-TW" altLang="en-US" dirty="0"/>
                        </a:p>
                      </a:txBody>
                      <a:tcPr anchor="ctr"/>
                    </a:tc>
                    <a:extLst>
                      <a:ext uri="{0D108BD9-81ED-4DB2-BD59-A6C34878D82A}">
                        <a16:rowId xmlns:a16="http://schemas.microsoft.com/office/drawing/2014/main" val="1154042703"/>
                      </a:ext>
                    </a:extLst>
                  </a:tr>
                  <a:tr h="529675">
                    <a:tc>
                      <a:txBody>
                        <a:bodyPr/>
                        <a:lstStyle/>
                        <a:p>
                          <a:pPr algn="ctr"/>
                          <a:r>
                            <a:rPr lang="en-US" altLang="zh-TW" dirty="0"/>
                            <a:t>attr1</a:t>
                          </a:r>
                          <a:endParaRPr lang="zh-TW" altLang="en-US" dirty="0"/>
                        </a:p>
                      </a:txBody>
                      <a:tcPr anchor="ctr"/>
                    </a:tc>
                    <a:tc>
                      <a:txBody>
                        <a:bodyPr/>
                        <a:lstStyle/>
                        <a:p>
                          <a:endParaRPr lang="zh-TW"/>
                        </a:p>
                      </a:txBody>
                      <a:tcPr anchor="ctr">
                        <a:blipFill>
                          <a:blip r:embed="rId3"/>
                          <a:stretch>
                            <a:fillRect l="-99242" t="-57955" r="-201894" b="-101136"/>
                          </a:stretch>
                        </a:blipFill>
                      </a:tcPr>
                    </a:tc>
                    <a:tc>
                      <a:txBody>
                        <a:bodyPr/>
                        <a:lstStyle/>
                        <a:p>
                          <a:endParaRPr lang="zh-TW"/>
                        </a:p>
                      </a:txBody>
                      <a:tcPr anchor="ctr">
                        <a:blipFill>
                          <a:blip r:embed="rId3"/>
                          <a:stretch>
                            <a:fillRect l="-198491" t="-57955" r="-101132" b="-101136"/>
                          </a:stretch>
                        </a:blipFill>
                      </a:tcPr>
                    </a:tc>
                    <a:tc>
                      <a:txBody>
                        <a:bodyPr/>
                        <a:lstStyle/>
                        <a:p>
                          <a:endParaRPr lang="zh-TW"/>
                        </a:p>
                      </a:txBody>
                      <a:tcPr anchor="ctr">
                        <a:blipFill>
                          <a:blip r:embed="rId3"/>
                          <a:stretch>
                            <a:fillRect l="-299621" t="-57955" r="-1515" b="-101136"/>
                          </a:stretch>
                        </a:blipFill>
                      </a:tcPr>
                    </a:tc>
                    <a:extLst>
                      <a:ext uri="{0D108BD9-81ED-4DB2-BD59-A6C34878D82A}">
                        <a16:rowId xmlns:a16="http://schemas.microsoft.com/office/drawing/2014/main" val="1616892267"/>
                      </a:ext>
                    </a:extLst>
                  </a:tr>
                  <a:tr h="529675">
                    <a:tc>
                      <a:txBody>
                        <a:bodyPr/>
                        <a:lstStyle/>
                        <a:p>
                          <a:pPr algn="ctr"/>
                          <a:r>
                            <a:rPr lang="en-US" altLang="zh-TW" dirty="0"/>
                            <a:t>attr2</a:t>
                          </a:r>
                        </a:p>
                      </a:txBody>
                      <a:tcPr anchor="ctr"/>
                    </a:tc>
                    <a:tc>
                      <a:txBody>
                        <a:bodyPr/>
                        <a:lstStyle/>
                        <a:p>
                          <a:endParaRPr lang="zh-TW"/>
                        </a:p>
                      </a:txBody>
                      <a:tcPr anchor="ctr">
                        <a:blipFill>
                          <a:blip r:embed="rId3"/>
                          <a:stretch>
                            <a:fillRect l="-99242" t="-159770" r="-201894" b="-2299"/>
                          </a:stretch>
                        </a:blipFill>
                      </a:tcPr>
                    </a:tc>
                    <a:tc>
                      <a:txBody>
                        <a:bodyPr/>
                        <a:lstStyle/>
                        <a:p>
                          <a:endParaRPr lang="zh-TW"/>
                        </a:p>
                      </a:txBody>
                      <a:tcPr anchor="ctr">
                        <a:blipFill>
                          <a:blip r:embed="rId3"/>
                          <a:stretch>
                            <a:fillRect l="-198491" t="-159770" r="-101132" b="-2299"/>
                          </a:stretch>
                        </a:blipFill>
                      </a:tcPr>
                    </a:tc>
                    <a:tc>
                      <a:txBody>
                        <a:bodyPr/>
                        <a:lstStyle/>
                        <a:p>
                          <a:endParaRPr lang="zh-TW"/>
                        </a:p>
                      </a:txBody>
                      <a:tcPr anchor="ctr">
                        <a:blipFill>
                          <a:blip r:embed="rId3"/>
                          <a:stretch>
                            <a:fillRect l="-299621" t="-159770" r="-1515" b="-2299"/>
                          </a:stretch>
                        </a:blipFill>
                      </a:tcPr>
                    </a:tc>
                    <a:extLst>
                      <a:ext uri="{0D108BD9-81ED-4DB2-BD59-A6C34878D82A}">
                        <a16:rowId xmlns:a16="http://schemas.microsoft.com/office/drawing/2014/main" val="2555588467"/>
                      </a:ext>
                    </a:extLst>
                  </a:tr>
                </a:tbl>
              </a:graphicData>
            </a:graphic>
          </p:graphicFrame>
        </mc:Fallback>
      </mc:AlternateContent>
      <p:sp>
        <p:nvSpPr>
          <p:cNvPr id="3" name="橢圓 2">
            <a:extLst>
              <a:ext uri="{FF2B5EF4-FFF2-40B4-BE49-F238E27FC236}">
                <a16:creationId xmlns:a16="http://schemas.microsoft.com/office/drawing/2014/main" id="{D3F11FED-482E-6102-6A17-2ADADC0BC173}"/>
              </a:ext>
            </a:extLst>
          </p:cNvPr>
          <p:cNvSpPr/>
          <p:nvPr/>
        </p:nvSpPr>
        <p:spPr>
          <a:xfrm>
            <a:off x="2985356" y="2123744"/>
            <a:ext cx="4797871" cy="2664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F36A182B-3598-6AE7-1BCF-D0B130C3F94C}"/>
              </a:ext>
            </a:extLst>
          </p:cNvPr>
          <p:cNvSpPr/>
          <p:nvPr/>
        </p:nvSpPr>
        <p:spPr>
          <a:xfrm>
            <a:off x="3004405" y="2625795"/>
            <a:ext cx="4797871" cy="26640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C0B1D41D-9D03-ABFD-8246-C36891FD95AC}"/>
                  </a:ext>
                </a:extLst>
              </p:cNvPr>
              <p:cNvSpPr txBox="1"/>
              <p:nvPr/>
            </p:nvSpPr>
            <p:spPr>
              <a:xfrm>
                <a:off x="447041" y="2982638"/>
                <a:ext cx="9022080" cy="1748427"/>
              </a:xfrm>
              <a:prstGeom prst="rect">
                <a:avLst/>
              </a:prstGeom>
              <a:noFill/>
            </p:spPr>
            <p:txBody>
              <a:bodyPr wrap="square" rtlCol="0">
                <a:spAutoFit/>
              </a:bodyPr>
              <a:lstStyle/>
              <a:p>
                <a:r>
                  <a:rPr lang="en-US" altLang="zh-TW" sz="1200" dirty="0">
                    <a:solidFill>
                      <a:srgbClr val="FF0000"/>
                    </a:solidFill>
                    <a:latin typeface="Cambria" panose="02040503050406030204" pitchFamily="18" charset="0"/>
                    <a:ea typeface="Cambria" panose="02040503050406030204" pitchFamily="18" charset="0"/>
                  </a:rPr>
                  <a:t>Attribute-Estimation Expert 1</a:t>
                </a:r>
                <a:r>
                  <a:rPr lang="zh-TW" altLang="en-US" sz="1200" b="0" i="0" dirty="0">
                    <a:solidFill>
                      <a:srgbClr val="374151"/>
                    </a:solidFill>
                    <a:effectLst/>
                    <a:latin typeface="Söhne"/>
                  </a:rPr>
                  <a:t> </a:t>
                </a:r>
                <a14:m>
                  <m:oMath xmlns:m="http://schemas.openxmlformats.org/officeDocument/2006/math">
                    <m:sSub>
                      <m:sSubPr>
                        <m:ctrlPr>
                          <a:rPr lang="en-US" altLang="zh-TW" sz="1200" b="1" i="1" smtClean="0">
                            <a:solidFill>
                              <a:srgbClr val="FF0000"/>
                            </a:solidFill>
                            <a:latin typeface="Cambria Math" panose="02040503050406030204" pitchFamily="18" charset="0"/>
                          </a:rPr>
                        </m:ctrlPr>
                      </m:sSubPr>
                      <m:e>
                        <m:r>
                          <a:rPr lang="en-US" altLang="zh-TW" sz="1200" b="1" i="1">
                            <a:solidFill>
                              <a:srgbClr val="FF0000"/>
                            </a:solidFill>
                            <a:latin typeface="Cambria Math" panose="02040503050406030204" pitchFamily="18" charset="0"/>
                          </a:rPr>
                          <m:t>𝑬</m:t>
                        </m:r>
                      </m:e>
                      <m:sub>
                        <m:r>
                          <a:rPr lang="en-US" altLang="zh-TW" sz="1200" b="1" i="1">
                            <a:solidFill>
                              <a:srgbClr val="FF0000"/>
                            </a:solidFill>
                            <a:latin typeface="Cambria Math" panose="02040503050406030204" pitchFamily="18" charset="0"/>
                          </a:rPr>
                          <m:t>𝟏</m:t>
                        </m:r>
                      </m:sub>
                    </m:sSub>
                    <m:r>
                      <a:rPr lang="en-US" altLang="zh-TW" sz="1200" b="1" i="1">
                        <a:solidFill>
                          <a:srgbClr val="FF0000"/>
                        </a:solidFill>
                        <a:latin typeface="Cambria Math" panose="02040503050406030204" pitchFamily="18" charset="0"/>
                      </a:rPr>
                      <m:t>(</m:t>
                    </m:r>
                    <m:r>
                      <a:rPr lang="en-US" altLang="zh-TW" sz="1200" b="1" i="1" dirty="0">
                        <a:solidFill>
                          <a:srgbClr val="FF0000"/>
                        </a:solidFill>
                        <a:latin typeface="Cambria Math" panose="02040503050406030204" pitchFamily="18" charset="0"/>
                      </a:rPr>
                      <m:t>𝜻</m:t>
                    </m:r>
                    <m:r>
                      <a:rPr lang="en-US" altLang="zh-TW" sz="1200" b="1" i="1">
                        <a:solidFill>
                          <a:srgbClr val="FF0000"/>
                        </a:solidFill>
                        <a:latin typeface="Cambria Math" panose="02040503050406030204" pitchFamily="18" charset="0"/>
                      </a:rPr>
                      <m:t>)</m:t>
                    </m:r>
                  </m:oMath>
                </a14:m>
                <a:r>
                  <a:rPr lang="zh-TW" altLang="en-US" sz="1600" dirty="0">
                    <a:solidFill>
                      <a:srgbClr val="FF0000"/>
                    </a:solidFill>
                    <a:latin typeface="Cambria" panose="02040503050406030204" pitchFamily="18" charset="0"/>
                  </a:rPr>
                  <a:t> ○</a:t>
                </a:r>
                <a:r>
                  <a:rPr lang="en-US" altLang="zh-TW" sz="1200" dirty="0">
                    <a:solidFill>
                      <a:srgbClr val="FF0000"/>
                    </a:solidFill>
                    <a:latin typeface="Cambria" panose="02040503050406030204" pitchFamily="18" charset="0"/>
                    <a:ea typeface="Cambria" panose="02040503050406030204" pitchFamily="18" charset="0"/>
                  </a:rPr>
                  <a:t> (average) :</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zh-TW" altLang="en-US" sz="1200" b="1" i="1">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𝑎𝑣𝑔</m:t>
                        </m:r>
                      </m:sup>
                    </m:sSubSup>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𝑖</m:t>
                    </m:r>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𝑎𝑡𝑡𝑟</m:t>
                    </m:r>
                    <m:r>
                      <a:rPr lang="en-US" altLang="zh-TW" sz="1200" i="1" dirty="0" smtClean="0">
                        <a:solidFill>
                          <a:schemeClr val="tx1"/>
                        </a:solidFill>
                        <a:latin typeface="Cambria Math" panose="02040503050406030204" pitchFamily="18" charset="0"/>
                      </a:rPr>
                      <m:t>1] =</m:t>
                    </m:r>
                    <m:r>
                      <a:rPr lang="en-US" altLang="zh-TW" sz="1200" smtClean="0">
                        <a:solidFill>
                          <a:schemeClr val="tx1"/>
                        </a:solidFill>
                        <a:latin typeface="Cambria Math" panose="02040503050406030204" pitchFamily="18" charset="0"/>
                      </a:rPr>
                      <m:t>(</m:t>
                    </m:r>
                    <m:r>
                      <a:rPr lang="en-US" altLang="zh-TW" sz="1200" b="1" i="1" dirty="0">
                        <a:latin typeface="Cambria Math" panose="02040503050406030204" pitchFamily="18" charset="0"/>
                      </a:rPr>
                      <m:t>𝜻</m:t>
                    </m:r>
                    <m:r>
                      <a:rPr lang="en-US" altLang="zh-TW" sz="1200" i="1" smtClean="0">
                        <a:solidFill>
                          <a:schemeClr val="tx1"/>
                        </a:solidFill>
                        <a:latin typeface="Cambria Math" panose="02040503050406030204" pitchFamily="18" charset="0"/>
                      </a:rPr>
                      <m:t>[</m:t>
                    </m:r>
                    <m:r>
                      <a:rPr lang="en-US" altLang="zh-TW" sz="1200" i="1" smtClean="0">
                        <a:solidFill>
                          <a:schemeClr val="tx1"/>
                        </a:solidFill>
                        <a:latin typeface="Cambria Math" panose="02040503050406030204" pitchFamily="18" charset="0"/>
                      </a:rPr>
                      <m:t>𝑖</m:t>
                    </m:r>
                    <m:r>
                      <a:rPr lang="en-US" altLang="zh-TW" sz="1200" i="1" smtClean="0">
                        <a:solidFill>
                          <a:schemeClr val="tx1"/>
                        </a:solidFill>
                        <a:latin typeface="Cambria Math" panose="02040503050406030204" pitchFamily="18" charset="0"/>
                      </a:rPr>
                      <m:t>,1]</m:t>
                    </m:r>
                  </m:oMath>
                </a14:m>
                <a:r>
                  <a:rPr lang="en-US" altLang="zh-TW" sz="1200" dirty="0">
                    <a:solidFill>
                      <a:schemeClr val="tx1"/>
                    </a:solidFill>
                  </a:rPr>
                  <a:t>+</a:t>
                </a:r>
                <a14:m>
                  <m:oMath xmlns:m="http://schemas.openxmlformats.org/officeDocument/2006/math">
                    <m:r>
                      <a:rPr lang="en-US" altLang="zh-TW" sz="1200" b="1" i="1" dirty="0">
                        <a:latin typeface="Cambria Math" panose="02040503050406030204" pitchFamily="18" charset="0"/>
                      </a:rPr>
                      <m:t>𝜻</m:t>
                    </m:r>
                    <m:r>
                      <a:rPr lang="en-US" altLang="zh-TW" sz="1200" i="1" smtClean="0">
                        <a:solidFill>
                          <a:schemeClr val="tx1"/>
                        </a:solidFill>
                        <a:latin typeface="Cambria Math" panose="02040503050406030204" pitchFamily="18" charset="0"/>
                      </a:rPr>
                      <m:t>[</m:t>
                    </m:r>
                    <m:r>
                      <a:rPr lang="en-US" altLang="zh-TW" sz="1200" i="1" smtClean="0">
                        <a:solidFill>
                          <a:schemeClr val="tx1"/>
                        </a:solidFill>
                        <a:latin typeface="Cambria Math" panose="02040503050406030204" pitchFamily="18" charset="0"/>
                      </a:rPr>
                      <m:t>𝑖</m:t>
                    </m:r>
                    <m:r>
                      <a:rPr lang="en-US" altLang="zh-TW" sz="1200" i="1" smtClean="0">
                        <a:solidFill>
                          <a:schemeClr val="tx1"/>
                        </a:solidFill>
                        <a:latin typeface="Cambria Math" panose="02040503050406030204" pitchFamily="18" charset="0"/>
                      </a:rPr>
                      <m:t>,2]</m:t>
                    </m:r>
                  </m:oMath>
                </a14:m>
                <a:r>
                  <a:rPr lang="en-US" altLang="zh-TW" sz="1200" dirty="0">
                    <a:solidFill>
                      <a:schemeClr val="tx1"/>
                    </a:solidFill>
                  </a:rPr>
                  <a:t>+</a:t>
                </a:r>
                <a14:m>
                  <m:oMath xmlns:m="http://schemas.openxmlformats.org/officeDocument/2006/math">
                    <m:r>
                      <a:rPr lang="en-US" altLang="zh-TW" sz="1200" b="1" i="1" dirty="0">
                        <a:latin typeface="Cambria Math" panose="02040503050406030204" pitchFamily="18" charset="0"/>
                      </a:rPr>
                      <m:t>𝜻</m:t>
                    </m:r>
                    <m:r>
                      <a:rPr lang="en-US" altLang="zh-TW" sz="1200" i="1" smtClean="0">
                        <a:solidFill>
                          <a:schemeClr val="tx1"/>
                        </a:solidFill>
                        <a:latin typeface="Cambria Math" panose="02040503050406030204" pitchFamily="18" charset="0"/>
                      </a:rPr>
                      <m:t>[</m:t>
                    </m:r>
                    <m:r>
                      <a:rPr lang="en-US" altLang="zh-TW" sz="1200" i="1" smtClean="0">
                        <a:solidFill>
                          <a:schemeClr val="tx1"/>
                        </a:solidFill>
                        <a:latin typeface="Cambria Math" panose="02040503050406030204" pitchFamily="18" charset="0"/>
                      </a:rPr>
                      <m:t>𝑖</m:t>
                    </m:r>
                    <m:r>
                      <a:rPr lang="en-US" altLang="zh-TW" sz="1200" i="1" smtClean="0">
                        <a:solidFill>
                          <a:schemeClr val="tx1"/>
                        </a:solidFill>
                        <a:latin typeface="Cambria Math" panose="02040503050406030204" pitchFamily="18" charset="0"/>
                      </a:rPr>
                      <m:t>,3])/3</m:t>
                    </m:r>
                  </m:oMath>
                </a14:m>
                <a:endParaRPr lang="en-US" altLang="zh-TW" sz="1200" dirty="0">
                  <a:solidFill>
                    <a:schemeClr val="tx1"/>
                  </a:solidFill>
                </a:endParaRPr>
              </a:p>
              <a:p>
                <a:pPr algn="ct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            </m:t>
                        </m:r>
                        <m:r>
                          <a:rPr lang="zh-TW" altLang="en-US" sz="1200" b="1" i="1">
                            <a:solidFill>
                              <a:schemeClr val="tx1"/>
                            </a:solidFill>
                            <a:latin typeface="Cambria Math" panose="02040503050406030204" pitchFamily="18" charset="0"/>
                          </a:rPr>
                          <m:t> </m:t>
                        </m:r>
                        <m:r>
                          <a:rPr lang="zh-TW" altLang="en-US" sz="1200" b="1" i="1">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𝑎𝑣𝑔</m:t>
                        </m:r>
                      </m:sup>
                    </m:sSubSup>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𝑖</m:t>
                    </m:r>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𝑎𝑡𝑡𝑟</m:t>
                    </m:r>
                    <m:r>
                      <a:rPr lang="en-US" altLang="zh-TW" sz="1200" i="1" dirty="0" smtClean="0">
                        <a:solidFill>
                          <a:schemeClr val="tx1"/>
                        </a:solidFill>
                        <a:latin typeface="Cambria Math" panose="02040503050406030204" pitchFamily="18" charset="0"/>
                      </a:rPr>
                      <m:t>2] =</m:t>
                    </m:r>
                    <m:r>
                      <a:rPr lang="en-US" altLang="zh-TW" sz="1200" smtClean="0">
                        <a:solidFill>
                          <a:schemeClr val="tx1"/>
                        </a:solidFill>
                        <a:latin typeface="Cambria Math" panose="02040503050406030204" pitchFamily="18" charset="0"/>
                      </a:rPr>
                      <m:t>(</m:t>
                    </m:r>
                    <m:r>
                      <a:rPr lang="en-US" altLang="zh-TW" sz="1200" b="1" i="1" dirty="0">
                        <a:latin typeface="Cambria Math" panose="02040503050406030204" pitchFamily="18" charset="0"/>
                      </a:rPr>
                      <m:t>𝜻</m:t>
                    </m:r>
                    <m:r>
                      <a:rPr lang="en-US" altLang="zh-TW" sz="1200" i="1" smtClean="0">
                        <a:solidFill>
                          <a:schemeClr val="tx1"/>
                        </a:solidFill>
                        <a:latin typeface="Cambria Math" panose="02040503050406030204" pitchFamily="18" charset="0"/>
                      </a:rPr>
                      <m:t>[</m:t>
                    </m:r>
                    <m:r>
                      <a:rPr lang="en-US" altLang="zh-TW" sz="1200" i="1" smtClean="0">
                        <a:solidFill>
                          <a:schemeClr val="tx1"/>
                        </a:solidFill>
                        <a:latin typeface="Cambria Math" panose="02040503050406030204" pitchFamily="18" charset="0"/>
                      </a:rPr>
                      <m:t>𝑖</m:t>
                    </m:r>
                    <m:r>
                      <a:rPr lang="en-US" altLang="zh-TW" sz="1200" i="1" smtClean="0">
                        <a:solidFill>
                          <a:schemeClr val="tx1"/>
                        </a:solidFill>
                        <a:latin typeface="Cambria Math" panose="02040503050406030204" pitchFamily="18" charset="0"/>
                      </a:rPr>
                      <m:t>,4]</m:t>
                    </m:r>
                  </m:oMath>
                </a14:m>
                <a:r>
                  <a:rPr lang="en-US" altLang="zh-TW" sz="1200" dirty="0">
                    <a:solidFill>
                      <a:schemeClr val="tx1"/>
                    </a:solidFill>
                  </a:rPr>
                  <a:t>+</a:t>
                </a:r>
                <a14:m>
                  <m:oMath xmlns:m="http://schemas.openxmlformats.org/officeDocument/2006/math">
                    <m:r>
                      <a:rPr lang="en-US" altLang="zh-TW" sz="1200" b="1" i="1" dirty="0">
                        <a:latin typeface="Cambria Math" panose="02040503050406030204" pitchFamily="18" charset="0"/>
                      </a:rPr>
                      <m:t>𝜻</m:t>
                    </m:r>
                    <m:r>
                      <a:rPr lang="en-US" altLang="zh-TW" sz="1200" i="1" smtClean="0">
                        <a:solidFill>
                          <a:schemeClr val="tx1"/>
                        </a:solidFill>
                        <a:latin typeface="Cambria Math" panose="02040503050406030204" pitchFamily="18" charset="0"/>
                      </a:rPr>
                      <m:t>[</m:t>
                    </m:r>
                    <m:r>
                      <a:rPr lang="en-US" altLang="zh-TW" sz="1200" i="1" smtClean="0">
                        <a:solidFill>
                          <a:schemeClr val="tx1"/>
                        </a:solidFill>
                        <a:latin typeface="Cambria Math" panose="02040503050406030204" pitchFamily="18" charset="0"/>
                      </a:rPr>
                      <m:t>𝑖</m:t>
                    </m:r>
                    <m:r>
                      <a:rPr lang="en-US" altLang="zh-TW" sz="1200" i="1" smtClean="0">
                        <a:solidFill>
                          <a:schemeClr val="tx1"/>
                        </a:solidFill>
                        <a:latin typeface="Cambria Math" panose="02040503050406030204" pitchFamily="18" charset="0"/>
                      </a:rPr>
                      <m:t>,5]</m:t>
                    </m:r>
                  </m:oMath>
                </a14:m>
                <a:r>
                  <a:rPr lang="en-US" altLang="zh-TW" sz="1200" dirty="0">
                    <a:solidFill>
                      <a:schemeClr val="tx1"/>
                    </a:solidFill>
                  </a:rPr>
                  <a:t>+</a:t>
                </a:r>
                <a14:m>
                  <m:oMath xmlns:m="http://schemas.openxmlformats.org/officeDocument/2006/math">
                    <m:r>
                      <a:rPr lang="en-US" altLang="zh-TW" sz="1200" b="1" i="1" dirty="0">
                        <a:latin typeface="Cambria Math" panose="02040503050406030204" pitchFamily="18" charset="0"/>
                      </a:rPr>
                      <m:t>𝜻</m:t>
                    </m:r>
                    <m:r>
                      <a:rPr lang="en-US" altLang="zh-TW" sz="1200" i="1" smtClean="0">
                        <a:solidFill>
                          <a:schemeClr val="tx1"/>
                        </a:solidFill>
                        <a:latin typeface="Cambria Math" panose="02040503050406030204" pitchFamily="18" charset="0"/>
                      </a:rPr>
                      <m:t>[</m:t>
                    </m:r>
                    <m:r>
                      <a:rPr lang="en-US" altLang="zh-TW" sz="1200" i="1" smtClean="0">
                        <a:solidFill>
                          <a:schemeClr val="tx1"/>
                        </a:solidFill>
                        <a:latin typeface="Cambria Math" panose="02040503050406030204" pitchFamily="18" charset="0"/>
                      </a:rPr>
                      <m:t>𝑖</m:t>
                    </m:r>
                    <m:r>
                      <a:rPr lang="en-US" altLang="zh-TW" sz="1200" i="1" smtClean="0">
                        <a:solidFill>
                          <a:schemeClr val="tx1"/>
                        </a:solidFill>
                        <a:latin typeface="Cambria Math" panose="02040503050406030204" pitchFamily="18" charset="0"/>
                      </a:rPr>
                      <m:t>,6])/3</m:t>
                    </m:r>
                  </m:oMath>
                </a14:m>
                <a:endParaRPr lang="en-US" altLang="zh-TW" sz="1200" dirty="0">
                  <a:solidFill>
                    <a:schemeClr val="tx1"/>
                  </a:solidFill>
                </a:endParaRPr>
              </a:p>
              <a:p>
                <a:endParaRPr lang="en-US" altLang="zh-TW" sz="1200" dirty="0">
                  <a:solidFill>
                    <a:srgbClr val="FF0000"/>
                  </a:solidFill>
                  <a:latin typeface="Cambria" panose="02040503050406030204" pitchFamily="18" charset="0"/>
                  <a:ea typeface="Cambria" panose="02040503050406030204" pitchFamily="18" charset="0"/>
                </a:endParaRPr>
              </a:p>
              <a:p>
                <a:r>
                  <a:rPr lang="en-US" altLang="zh-TW" sz="1200" dirty="0">
                    <a:solidFill>
                      <a:schemeClr val="accent5"/>
                    </a:solidFill>
                    <a:latin typeface="Cambria" panose="02040503050406030204" pitchFamily="18" charset="0"/>
                    <a:ea typeface="Cambria" panose="02040503050406030204" pitchFamily="18" charset="0"/>
                  </a:rPr>
                  <a:t>Attribute-Estimation Expert 2 </a:t>
                </a:r>
                <a14:m>
                  <m:oMath xmlns:m="http://schemas.openxmlformats.org/officeDocument/2006/math">
                    <m:sSub>
                      <m:sSubPr>
                        <m:ctrlPr>
                          <a:rPr lang="en-US" altLang="zh-TW" sz="1200" i="1">
                            <a:solidFill>
                              <a:schemeClr val="accent5"/>
                            </a:solidFill>
                            <a:latin typeface="Cambria Math" panose="02040503050406030204" pitchFamily="18" charset="0"/>
                            <a:ea typeface="Cambria" panose="02040503050406030204" pitchFamily="18" charset="0"/>
                          </a:rPr>
                        </m:ctrlPr>
                      </m:sSubPr>
                      <m:e>
                        <m:r>
                          <a:rPr lang="en-US" altLang="zh-TW" sz="1200">
                            <a:solidFill>
                              <a:schemeClr val="accent5"/>
                            </a:solidFill>
                            <a:latin typeface="Cambria Math" panose="02040503050406030204" pitchFamily="18" charset="0"/>
                            <a:ea typeface="Cambria" panose="02040503050406030204" pitchFamily="18" charset="0"/>
                          </a:rPr>
                          <m:t>𝑬</m:t>
                        </m:r>
                      </m:e>
                      <m:sub>
                        <m:r>
                          <a:rPr lang="en-US" altLang="zh-TW" sz="1200">
                            <a:solidFill>
                              <a:schemeClr val="accent5"/>
                            </a:solidFill>
                            <a:latin typeface="Cambria Math" panose="02040503050406030204" pitchFamily="18" charset="0"/>
                            <a:ea typeface="Cambria" panose="02040503050406030204" pitchFamily="18" charset="0"/>
                          </a:rPr>
                          <m:t>𝟐</m:t>
                        </m:r>
                      </m:sub>
                    </m:sSub>
                    <m:r>
                      <a:rPr lang="en-US" altLang="zh-TW" sz="1200">
                        <a:solidFill>
                          <a:schemeClr val="accent5"/>
                        </a:solidFill>
                        <a:latin typeface="Cambria Math" panose="02040503050406030204" pitchFamily="18" charset="0"/>
                        <a:ea typeface="Cambria" panose="02040503050406030204" pitchFamily="18" charset="0"/>
                      </a:rPr>
                      <m:t>(</m:t>
                    </m:r>
                    <m:r>
                      <a:rPr lang="en-US" altLang="zh-TW" sz="1200" dirty="0">
                        <a:solidFill>
                          <a:schemeClr val="accent5"/>
                        </a:solidFill>
                        <a:latin typeface="Cambria Math" panose="02040503050406030204" pitchFamily="18" charset="0"/>
                        <a:ea typeface="Cambria" panose="02040503050406030204" pitchFamily="18" charset="0"/>
                      </a:rPr>
                      <m:t>𝜻</m:t>
                    </m:r>
                    <m:r>
                      <a:rPr lang="en-US" altLang="zh-TW" sz="1200">
                        <a:solidFill>
                          <a:schemeClr val="accent5"/>
                        </a:solidFill>
                        <a:latin typeface="Cambria Math" panose="02040503050406030204" pitchFamily="18" charset="0"/>
                        <a:ea typeface="Cambria" panose="02040503050406030204" pitchFamily="18" charset="0"/>
                      </a:rPr>
                      <m:t>)</m:t>
                    </m:r>
                  </m:oMath>
                </a14:m>
                <a:r>
                  <a:rPr lang="zh-TW" altLang="en-US" sz="1600" b="1" dirty="0">
                    <a:solidFill>
                      <a:schemeClr val="accent5"/>
                    </a:solidFill>
                    <a:latin typeface="Cambria" panose="02040503050406030204" pitchFamily="18" charset="0"/>
                  </a:rPr>
                  <a:t> □</a:t>
                </a:r>
                <a:r>
                  <a:rPr lang="zh-TW" altLang="en-US" sz="1200" b="0" i="0" dirty="0">
                    <a:solidFill>
                      <a:srgbClr val="374151"/>
                    </a:solidFill>
                    <a:effectLst/>
                    <a:latin typeface="Söhne"/>
                  </a:rPr>
                  <a:t> </a:t>
                </a:r>
                <a:r>
                  <a:rPr lang="en-US" altLang="zh-TW" sz="1200" b="0" i="0" dirty="0">
                    <a:solidFill>
                      <a:schemeClr val="accent5"/>
                    </a:solidFill>
                    <a:effectLst/>
                    <a:latin typeface="Cambria" panose="02040503050406030204" pitchFamily="18" charset="0"/>
                    <a:ea typeface="Cambria" panose="02040503050406030204" pitchFamily="18" charset="0"/>
                  </a:rPr>
                  <a:t>(</a:t>
                </a:r>
                <a:r>
                  <a:rPr lang="en-US" altLang="zh-TW" sz="1200" dirty="0">
                    <a:solidFill>
                      <a:schemeClr val="accent5"/>
                    </a:solidFill>
                    <a:latin typeface="Cambria" panose="02040503050406030204" pitchFamily="18" charset="0"/>
                    <a:ea typeface="Cambria" panose="02040503050406030204" pitchFamily="18" charset="0"/>
                  </a:rPr>
                  <a:t>argmax) :</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zh-TW" altLang="en-US" sz="1200" b="1" i="1">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𝑚𝑎𝑥</m:t>
                        </m:r>
                      </m:sup>
                    </m:sSubSup>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𝑖</m:t>
                    </m:r>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𝑎𝑡𝑡𝑟</m:t>
                    </m:r>
                    <m:r>
                      <a:rPr lang="en-US" altLang="zh-TW" sz="1200" i="1" dirty="0" smtClean="0">
                        <a:solidFill>
                          <a:schemeClr val="tx1"/>
                        </a:solidFill>
                        <a:latin typeface="Cambria Math" panose="02040503050406030204" pitchFamily="18" charset="0"/>
                      </a:rPr>
                      <m:t>1] </m:t>
                    </m:r>
                  </m:oMath>
                </a14:m>
                <a:r>
                  <a:rPr lang="en-US" altLang="zh-TW" sz="1200" dirty="0">
                    <a:solidFill>
                      <a:schemeClr val="tx1"/>
                    </a:solidFill>
                  </a:rPr>
                  <a: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𝑎𝑟𝑔𝑚𝑎𝑥</m:t>
                        </m:r>
                      </m:e>
                      <m:sub>
                        <m:r>
                          <a:rPr lang="en-US" altLang="zh-TW" sz="1200" b="0" i="1" smtClean="0">
                            <a:latin typeface="Cambria Math" panose="02040503050406030204" pitchFamily="18" charset="0"/>
                          </a:rPr>
                          <m:t>𝑖</m:t>
                        </m:r>
                      </m:sub>
                    </m:sSub>
                    <m:r>
                      <a:rPr lang="sv-SE" altLang="zh-TW" sz="1200" i="1">
                        <a:latin typeface="Cambria Math" panose="02040503050406030204" pitchFamily="18" charset="0"/>
                      </a:rPr>
                      <m:t>(</m:t>
                    </m:r>
                    <m:r>
                      <a:rPr lang="en-US" altLang="zh-TW" sz="1200" b="1" i="1" dirty="0">
                        <a:latin typeface="Cambria Math" panose="02040503050406030204" pitchFamily="18" charset="0"/>
                      </a:rPr>
                      <m:t>𝜻</m:t>
                    </m:r>
                    <m:d>
                      <m:dPr>
                        <m:begChr m:val="["/>
                        <m:endChr m:val="]"/>
                        <m:ctrlPr>
                          <a:rPr lang="en-US" altLang="zh-TW" sz="1200" i="1">
                            <a:solidFill>
                              <a:schemeClr val="tx1"/>
                            </a:solidFill>
                            <a:latin typeface="Cambria Math" panose="02040503050406030204" pitchFamily="18" charset="0"/>
                          </a:rPr>
                        </m:ctrlPr>
                      </m:dPr>
                      <m:e>
                        <m:r>
                          <a:rPr lang="en-US" altLang="zh-TW" sz="1200" i="1">
                            <a:latin typeface="Cambria Math" panose="02040503050406030204" pitchFamily="18" charset="0"/>
                          </a:rPr>
                          <m:t>𝑖</m:t>
                        </m:r>
                        <m:r>
                          <a:rPr lang="en-US" altLang="zh-TW" sz="1200" i="1">
                            <a:latin typeface="Cambria Math" panose="02040503050406030204" pitchFamily="18" charset="0"/>
                          </a:rPr>
                          <m:t>,1</m:t>
                        </m:r>
                      </m:e>
                    </m:d>
                    <m:r>
                      <a:rPr lang="en-US" altLang="zh-TW" sz="1200" b="0" i="1" smtClean="0">
                        <a:latin typeface="Cambria Math" panose="02040503050406030204" pitchFamily="18" charset="0"/>
                      </a:rPr>
                      <m:t>,</m:t>
                    </m:r>
                    <m:r>
                      <a:rPr lang="en-US" altLang="zh-TW" sz="1200" b="1" i="1" dirty="0">
                        <a:latin typeface="Cambria Math" panose="02040503050406030204" pitchFamily="18" charset="0"/>
                      </a:rPr>
                      <m:t>𝜻</m:t>
                    </m:r>
                    <m:d>
                      <m:dPr>
                        <m:begChr m:val="["/>
                        <m:endChr m:val="]"/>
                        <m:ctrlPr>
                          <a:rPr lang="en-US" altLang="zh-TW" sz="1200" i="1">
                            <a:solidFill>
                              <a:schemeClr val="tx1"/>
                            </a:solidFill>
                            <a:latin typeface="Cambria Math" panose="02040503050406030204" pitchFamily="18" charset="0"/>
                          </a:rPr>
                        </m:ctrlPr>
                      </m:dPr>
                      <m:e>
                        <m:r>
                          <a:rPr lang="en-US" altLang="zh-TW" sz="1200" i="1">
                            <a:latin typeface="Cambria Math" panose="02040503050406030204" pitchFamily="18" charset="0"/>
                          </a:rPr>
                          <m:t>𝑖</m:t>
                        </m:r>
                        <m:r>
                          <a:rPr lang="en-US" altLang="zh-TW" sz="1200" i="1">
                            <a:latin typeface="Cambria Math" panose="02040503050406030204" pitchFamily="18" charset="0"/>
                          </a:rPr>
                          <m:t>,2</m:t>
                        </m:r>
                      </m:e>
                    </m:d>
                    <m:r>
                      <a:rPr lang="en-US" altLang="zh-TW" sz="1200" b="0" i="1" smtClean="0">
                        <a:latin typeface="Cambria Math" panose="02040503050406030204" pitchFamily="18" charset="0"/>
                      </a:rPr>
                      <m:t>,</m:t>
                    </m:r>
                    <m:r>
                      <a:rPr lang="en-US" altLang="zh-TW" sz="1200" b="1" i="1" dirty="0">
                        <a:latin typeface="Cambria Math" panose="02040503050406030204" pitchFamily="18" charset="0"/>
                      </a:rPr>
                      <m:t>𝜻</m:t>
                    </m:r>
                    <m:r>
                      <a:rPr lang="en-US" altLang="zh-TW" sz="1200" i="1">
                        <a:latin typeface="Cambria Math" panose="02040503050406030204" pitchFamily="18" charset="0"/>
                      </a:rPr>
                      <m:t>[</m:t>
                    </m:r>
                    <m:r>
                      <a:rPr lang="en-US" altLang="zh-TW" sz="1200" i="1">
                        <a:latin typeface="Cambria Math" panose="02040503050406030204" pitchFamily="18" charset="0"/>
                      </a:rPr>
                      <m:t>𝑖</m:t>
                    </m:r>
                    <m:r>
                      <a:rPr lang="en-US" altLang="zh-TW" sz="1200" i="1">
                        <a:latin typeface="Cambria Math" panose="02040503050406030204" pitchFamily="18" charset="0"/>
                      </a:rPr>
                      <m:t>,3])</m:t>
                    </m:r>
                  </m:oMath>
                </a14:m>
                <a:r>
                  <a:rPr lang="en-US" altLang="zh-TW" sz="1200" dirty="0">
                    <a:solidFill>
                      <a:schemeClr val="tx1"/>
                    </a:solidFill>
                  </a:rPr>
                  <a:t>    </a:t>
                </a:r>
              </a:p>
              <a:p>
                <a:pPr algn="ct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                     </m:t>
                        </m:r>
                        <m:r>
                          <a:rPr lang="zh-TW" altLang="en-US" sz="1200" b="1" i="1">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𝑚𝑎𝑥</m:t>
                        </m:r>
                      </m:sup>
                    </m:sSubSup>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𝑖</m:t>
                    </m:r>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𝑎𝑡𝑡𝑟</m:t>
                    </m:r>
                    <m:r>
                      <a:rPr lang="en-US" altLang="zh-TW" sz="1200" i="1" dirty="0" smtClean="0">
                        <a:solidFill>
                          <a:schemeClr val="tx1"/>
                        </a:solidFill>
                        <a:latin typeface="Cambria Math" panose="02040503050406030204" pitchFamily="18" charset="0"/>
                      </a:rPr>
                      <m:t>2] </m:t>
                    </m:r>
                  </m:oMath>
                </a14:m>
                <a:r>
                  <a:rPr lang="en-US" altLang="zh-TW" sz="1200" dirty="0">
                    <a:solidFill>
                      <a:schemeClr val="tx1"/>
                    </a:solidFill>
                  </a:rPr>
                  <a: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𝑎𝑟𝑔𝑚𝑎𝑥</m:t>
                        </m:r>
                      </m:e>
                      <m:sub>
                        <m:r>
                          <a:rPr lang="en-US" altLang="zh-TW" sz="1200" i="1">
                            <a:latin typeface="Cambria Math" panose="02040503050406030204" pitchFamily="18" charset="0"/>
                          </a:rPr>
                          <m:t>𝑖</m:t>
                        </m:r>
                      </m:sub>
                    </m:sSub>
                    <m:d>
                      <m:dPr>
                        <m:ctrlPr>
                          <a:rPr lang="sv-SE" altLang="zh-TW" sz="1200" i="1">
                            <a:latin typeface="Cambria Math" panose="02040503050406030204" pitchFamily="18" charset="0"/>
                          </a:rPr>
                        </m:ctrlPr>
                      </m:dPr>
                      <m:e>
                        <m:r>
                          <a:rPr lang="en-US" altLang="zh-TW" sz="1200" b="1" i="1" dirty="0">
                            <a:latin typeface="Cambria Math" panose="02040503050406030204" pitchFamily="18" charset="0"/>
                          </a:rPr>
                          <m:t>𝜻</m:t>
                        </m:r>
                        <m:d>
                          <m:dPr>
                            <m:begChr m:val="["/>
                            <m:endChr m:val="]"/>
                            <m:ctrlPr>
                              <a:rPr lang="en-US" altLang="zh-TW" sz="1200" i="1">
                                <a:solidFill>
                                  <a:schemeClr val="tx1"/>
                                </a:solidFill>
                                <a:latin typeface="Cambria Math" panose="02040503050406030204" pitchFamily="18" charset="0"/>
                              </a:rPr>
                            </m:ctrlPr>
                          </m:dPr>
                          <m:e>
                            <m:r>
                              <a:rPr lang="en-US" altLang="zh-TW" sz="1200" i="1">
                                <a:latin typeface="Cambria Math" panose="02040503050406030204" pitchFamily="18" charset="0"/>
                              </a:rPr>
                              <m:t>𝑖</m:t>
                            </m:r>
                            <m:r>
                              <a:rPr lang="en-US" altLang="zh-TW" sz="1200" i="1">
                                <a:latin typeface="Cambria Math" panose="02040503050406030204" pitchFamily="18" charset="0"/>
                              </a:rPr>
                              <m:t>,4</m:t>
                            </m:r>
                          </m:e>
                        </m:d>
                        <m:r>
                          <a:rPr lang="en-US" altLang="zh-TW" sz="1200" i="1">
                            <a:latin typeface="Cambria Math" panose="02040503050406030204" pitchFamily="18" charset="0"/>
                          </a:rPr>
                          <m:t>,</m:t>
                        </m:r>
                        <m:r>
                          <a:rPr lang="en-US" altLang="zh-TW" sz="1200" b="1" i="1" dirty="0">
                            <a:latin typeface="Cambria Math" panose="02040503050406030204" pitchFamily="18" charset="0"/>
                          </a:rPr>
                          <m:t>𝜻</m:t>
                        </m:r>
                        <m:d>
                          <m:dPr>
                            <m:begChr m:val="["/>
                            <m:endChr m:val="]"/>
                            <m:ctrlPr>
                              <a:rPr lang="en-US" altLang="zh-TW" sz="1200" i="1">
                                <a:solidFill>
                                  <a:schemeClr val="tx1"/>
                                </a:solidFill>
                                <a:latin typeface="Cambria Math" panose="02040503050406030204" pitchFamily="18" charset="0"/>
                              </a:rPr>
                            </m:ctrlPr>
                          </m:dPr>
                          <m:e>
                            <m:r>
                              <a:rPr lang="en-US" altLang="zh-TW" sz="1200" i="1">
                                <a:latin typeface="Cambria Math" panose="02040503050406030204" pitchFamily="18" charset="0"/>
                              </a:rPr>
                              <m:t>𝑖</m:t>
                            </m:r>
                            <m:r>
                              <a:rPr lang="en-US" altLang="zh-TW" sz="1200" i="1">
                                <a:latin typeface="Cambria Math" panose="02040503050406030204" pitchFamily="18" charset="0"/>
                              </a:rPr>
                              <m:t>,5</m:t>
                            </m:r>
                          </m:e>
                        </m:d>
                        <m:r>
                          <a:rPr lang="en-US" altLang="zh-TW" sz="1200" i="1">
                            <a:latin typeface="Cambria Math" panose="02040503050406030204" pitchFamily="18" charset="0"/>
                          </a:rPr>
                          <m:t>,</m:t>
                        </m:r>
                        <m:r>
                          <a:rPr lang="en-US" altLang="zh-TW" sz="1200" b="1" i="1" dirty="0">
                            <a:latin typeface="Cambria Math" panose="02040503050406030204" pitchFamily="18" charset="0"/>
                          </a:rPr>
                          <m:t>𝜻</m:t>
                        </m:r>
                        <m:d>
                          <m:dPr>
                            <m:begChr m:val="["/>
                            <m:endChr m:val="]"/>
                            <m:ctrlPr>
                              <a:rPr lang="en-US" altLang="zh-TW" sz="1200" b="1" i="1">
                                <a:latin typeface="Cambria Math" panose="02040503050406030204" pitchFamily="18" charset="0"/>
                              </a:rPr>
                            </m:ctrlPr>
                          </m:dPr>
                          <m:e>
                            <m:r>
                              <a:rPr lang="en-US" altLang="zh-TW" sz="1200" i="1">
                                <a:latin typeface="Cambria Math" panose="02040503050406030204" pitchFamily="18" charset="0"/>
                              </a:rPr>
                              <m:t>𝑖</m:t>
                            </m:r>
                            <m:r>
                              <a:rPr lang="en-US" altLang="zh-TW" sz="1200" i="1">
                                <a:latin typeface="Cambria Math" panose="02040503050406030204" pitchFamily="18" charset="0"/>
                              </a:rPr>
                              <m:t>,6</m:t>
                            </m:r>
                          </m:e>
                        </m:d>
                      </m:e>
                    </m:d>
                  </m:oMath>
                </a14:m>
                <a:endParaRPr lang="en-US" altLang="zh-TW" sz="1200" dirty="0">
                  <a:solidFill>
                    <a:schemeClr val="tx1"/>
                  </a:solidFill>
                </a:endParaRPr>
              </a:p>
              <a:p>
                <a:endParaRPr lang="zh-TW" altLang="en-US" sz="1200" dirty="0">
                  <a:solidFill>
                    <a:srgbClr val="FF0000"/>
                  </a:solidFill>
                </a:endParaRPr>
              </a:p>
              <a:p>
                <a:r>
                  <a:rPr lang="en-US" altLang="zh-TW" sz="1200" dirty="0">
                    <a:solidFill>
                      <a:schemeClr val="accent6"/>
                    </a:solidFill>
                    <a:latin typeface="Cambria" panose="02040503050406030204" pitchFamily="18" charset="0"/>
                    <a:ea typeface="Cambria" panose="02040503050406030204" pitchFamily="18" charset="0"/>
                  </a:rPr>
                  <a:t>Attribute-Estimation Expert 3 </a:t>
                </a:r>
                <a14:m>
                  <m:oMath xmlns:m="http://schemas.openxmlformats.org/officeDocument/2006/math">
                    <m:sSub>
                      <m:sSubPr>
                        <m:ctrlPr>
                          <a:rPr lang="en-US" altLang="zh-TW" sz="1200" i="1" smtClean="0">
                            <a:solidFill>
                              <a:schemeClr val="accent6"/>
                            </a:solidFill>
                            <a:latin typeface="Cambria Math" panose="02040503050406030204" pitchFamily="18" charset="0"/>
                            <a:ea typeface="Cambria" panose="02040503050406030204" pitchFamily="18" charset="0"/>
                          </a:rPr>
                        </m:ctrlPr>
                      </m:sSubPr>
                      <m:e>
                        <m:r>
                          <a:rPr lang="en-US" altLang="zh-TW" sz="1200">
                            <a:solidFill>
                              <a:schemeClr val="accent6"/>
                            </a:solidFill>
                            <a:latin typeface="Cambria Math" panose="02040503050406030204" pitchFamily="18" charset="0"/>
                            <a:ea typeface="Cambria" panose="02040503050406030204" pitchFamily="18" charset="0"/>
                          </a:rPr>
                          <m:t>𝑬</m:t>
                        </m:r>
                      </m:e>
                      <m:sub>
                        <m:r>
                          <a:rPr lang="en-US" altLang="zh-TW" sz="1200" i="1">
                            <a:solidFill>
                              <a:schemeClr val="accent6"/>
                            </a:solidFill>
                            <a:latin typeface="Cambria Math" panose="02040503050406030204" pitchFamily="18" charset="0"/>
                            <a:ea typeface="Cambria" panose="02040503050406030204" pitchFamily="18" charset="0"/>
                          </a:rPr>
                          <m:t>3</m:t>
                        </m:r>
                      </m:sub>
                    </m:sSub>
                    <m:r>
                      <a:rPr lang="en-US" altLang="zh-TW" sz="1200">
                        <a:solidFill>
                          <a:schemeClr val="accent6"/>
                        </a:solidFill>
                        <a:latin typeface="Cambria Math" panose="02040503050406030204" pitchFamily="18" charset="0"/>
                        <a:ea typeface="Cambria" panose="02040503050406030204" pitchFamily="18" charset="0"/>
                      </a:rPr>
                      <m:t>(</m:t>
                    </m:r>
                    <m:r>
                      <a:rPr lang="en-US" altLang="zh-TW" sz="1200" dirty="0">
                        <a:solidFill>
                          <a:schemeClr val="accent6"/>
                        </a:solidFill>
                        <a:latin typeface="Cambria Math" panose="02040503050406030204" pitchFamily="18" charset="0"/>
                        <a:ea typeface="Cambria" panose="02040503050406030204" pitchFamily="18" charset="0"/>
                      </a:rPr>
                      <m:t>𝜻</m:t>
                    </m:r>
                    <m:r>
                      <a:rPr lang="en-US" altLang="zh-TW" sz="1200">
                        <a:solidFill>
                          <a:schemeClr val="accent6"/>
                        </a:solidFill>
                        <a:latin typeface="Cambria Math" panose="02040503050406030204" pitchFamily="18" charset="0"/>
                        <a:ea typeface="Cambria" panose="02040503050406030204" pitchFamily="18" charset="0"/>
                      </a:rPr>
                      <m:t>)</m:t>
                    </m:r>
                  </m:oMath>
                </a14:m>
                <a:r>
                  <a:rPr lang="zh-TW" altLang="en-US" dirty="0">
                    <a:solidFill>
                      <a:schemeClr val="accent6"/>
                    </a:solidFill>
                    <a:latin typeface="Söhne"/>
                  </a:rPr>
                  <a:t> △</a:t>
                </a:r>
                <a:r>
                  <a:rPr lang="en-US" altLang="zh-TW" sz="1200" dirty="0">
                    <a:solidFill>
                      <a:srgbClr val="FF0000"/>
                    </a:solidFill>
                    <a:latin typeface="Cambria" panose="02040503050406030204" pitchFamily="18" charset="0"/>
                    <a:ea typeface="Cambria" panose="02040503050406030204" pitchFamily="18" charset="0"/>
                  </a:rPr>
                  <a:t> </a:t>
                </a:r>
                <a:r>
                  <a:rPr lang="en-US" altLang="zh-TW" sz="1200" dirty="0">
                    <a:solidFill>
                      <a:schemeClr val="accent6"/>
                    </a:solidFill>
                    <a:latin typeface="Cambria" panose="02040503050406030204" pitchFamily="18" charset="0"/>
                    <a:ea typeface="Cambria" panose="02040503050406030204" pitchFamily="18" charset="0"/>
                  </a:rPr>
                  <a:t>(match)  :</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a:solidFill>
                              <a:schemeClr val="tx1"/>
                            </a:solidFill>
                            <a:latin typeface="Cambria Math" panose="02040503050406030204" pitchFamily="18" charset="0"/>
                          </a:rPr>
                          <m:t> </m:t>
                        </m:r>
                        <m:r>
                          <a:rPr lang="en-US" altLang="zh-TW" sz="1200" b="1" i="1" dirty="0">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r>
                      <a:rPr lang="en-US" altLang="zh-TW" sz="1200" i="1" dirty="0" smtClean="0">
                        <a:solidFill>
                          <a:schemeClr val="tx1"/>
                        </a:solidFill>
                        <a:latin typeface="Cambria Math" panose="02040503050406030204" pitchFamily="18" charset="0"/>
                      </a:rPr>
                      <m:t>[</m:t>
                    </m:r>
                    <m:r>
                      <a:rPr lang="en-US" altLang="zh-TW" sz="1200" b="0" i="1" dirty="0" smtClean="0">
                        <a:solidFill>
                          <a:schemeClr val="tx1"/>
                        </a:solidFill>
                        <a:latin typeface="Cambria Math" panose="02040503050406030204" pitchFamily="18" charset="0"/>
                      </a:rPr>
                      <m:t>𝑖</m:t>
                    </m:r>
                    <m:r>
                      <a:rPr lang="en-US" altLang="zh-TW" sz="1200" i="1" dirty="0" smtClean="0">
                        <a:solidFill>
                          <a:schemeClr val="tx1"/>
                        </a:solidFill>
                        <a:latin typeface="Cambria Math" panose="02040503050406030204" pitchFamily="18" charset="0"/>
                      </a:rPr>
                      <m:t> ,</m:t>
                    </m:r>
                    <m:r>
                      <a:rPr lang="en-US" altLang="zh-TW" sz="1200" i="1" dirty="0" smtClean="0">
                        <a:solidFill>
                          <a:schemeClr val="tx1"/>
                        </a:solidFill>
                        <a:latin typeface="Cambria Math" panose="02040503050406030204" pitchFamily="18" charset="0"/>
                      </a:rPr>
                      <m:t>𝑎𝑡𝑡𝑟</m:t>
                    </m:r>
                    <m:r>
                      <a:rPr lang="en-US" altLang="zh-TW" sz="1200" i="1" dirty="0" smtClean="0">
                        <a:solidFill>
                          <a:schemeClr val="tx1"/>
                        </a:solidFill>
                        <a:latin typeface="Cambria Math" panose="02040503050406030204" pitchFamily="18" charset="0"/>
                      </a:rPr>
                      <m:t>1] =</m:t>
                    </m:r>
                    <m:r>
                      <a:rPr lang="en-US" altLang="zh-TW" sz="1200" b="1" i="1" dirty="0">
                        <a:latin typeface="Cambria Math" panose="02040503050406030204" pitchFamily="18" charset="0"/>
                      </a:rPr>
                      <m:t>𝜻</m:t>
                    </m:r>
                    <m:d>
                      <m:dPr>
                        <m:begChr m:val="["/>
                        <m:endChr m:val="]"/>
                        <m:ctrlPr>
                          <a:rPr lang="en-US" altLang="zh-TW" sz="1200" i="1">
                            <a:latin typeface="Cambria Math" panose="02040503050406030204" pitchFamily="18" charset="0"/>
                          </a:rPr>
                        </m:ctrlPr>
                      </m:dPr>
                      <m:e>
                        <m:r>
                          <a:rPr lang="en-US" altLang="zh-TW" sz="1200" i="1">
                            <a:latin typeface="Cambria Math" panose="02040503050406030204" pitchFamily="18" charset="0"/>
                          </a:rPr>
                          <m:t>𝑖</m:t>
                        </m:r>
                        <m:r>
                          <a:rPr lang="en-US" altLang="zh-TW" sz="1200" i="1">
                            <a:latin typeface="Cambria Math" panose="02040503050406030204" pitchFamily="18" charset="0"/>
                          </a:rPr>
                          <m:t>,2</m:t>
                        </m:r>
                      </m:e>
                    </m:d>
                    <m:r>
                      <a:rPr lang="en-US" altLang="zh-TW" sz="1200" b="0" i="1" smtClean="0">
                        <a:latin typeface="Cambria Math" panose="02040503050406030204" pitchFamily="18" charset="0"/>
                      </a:rPr>
                      <m:t>    </m:t>
                    </m:r>
                    <m:r>
                      <a:rPr lang="en-US" altLang="zh-TW" sz="1200" i="1">
                        <a:latin typeface="Cambria Math" panose="02040503050406030204" pitchFamily="18" charset="0"/>
                      </a:rPr>
                      <m:t>𝑤h𝑒𝑛</m:t>
                    </m:r>
                    <m:r>
                      <a:rPr lang="en-US" altLang="zh-TW" sz="1200" i="1">
                        <a:latin typeface="Cambria Math" panose="02040503050406030204" pitchFamily="18" charset="0"/>
                      </a:rPr>
                      <m:t> </m:t>
                    </m:r>
                    <m:r>
                      <a:rPr lang="en-US" altLang="zh-TW" sz="1200" i="1">
                        <a:latin typeface="Cambria Math" panose="02040503050406030204" pitchFamily="18" charset="0"/>
                      </a:rPr>
                      <m:t>𝑜𝑏𝑗</m:t>
                    </m:r>
                    <m:r>
                      <a:rPr lang="en-US" altLang="zh-TW" sz="1200" i="1">
                        <a:latin typeface="Cambria Math" panose="02040503050406030204" pitchFamily="18" charset="0"/>
                      </a:rPr>
                      <m:t> </m:t>
                    </m:r>
                    <m:r>
                      <a:rPr lang="en-US" altLang="zh-TW" sz="1200" i="1">
                        <a:latin typeface="Cambria Math" panose="02040503050406030204" pitchFamily="18" charset="0"/>
                      </a:rPr>
                      <m:t>𝑒𝑞𝑢𝑎𝑙</m:t>
                    </m:r>
                    <m:r>
                      <a:rPr lang="en-US" altLang="zh-TW" sz="1200" i="1">
                        <a:latin typeface="Cambria Math" panose="02040503050406030204" pitchFamily="18" charset="0"/>
                      </a:rPr>
                      <m:t> </m:t>
                    </m:r>
                    <m:r>
                      <a:rPr lang="en-US" altLang="zh-TW" sz="1200" i="1">
                        <a:latin typeface="Cambria Math" panose="02040503050406030204" pitchFamily="18" charset="0"/>
                      </a:rPr>
                      <m:t>𝑜𝑏𝑗</m:t>
                    </m:r>
                    <m:r>
                      <a:rPr lang="en-US" altLang="zh-TW" sz="1200" b="0" i="1" smtClean="0">
                        <a:latin typeface="Cambria Math" panose="02040503050406030204" pitchFamily="18" charset="0"/>
                      </a:rPr>
                      <m:t>2</m:t>
                    </m:r>
                  </m:oMath>
                </a14:m>
                <a:endParaRPr lang="en-US" altLang="zh-TW" sz="1200" i="1" dirty="0">
                  <a:latin typeface="Cambria" panose="02040503050406030204" pitchFamily="18" charset="0"/>
                  <a:ea typeface="Cambria"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                         </m:t>
                          </m:r>
                          <m:r>
                            <a:rPr lang="en-US" altLang="zh-TW" sz="1200" b="1" i="1" dirty="0">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𝑖</m:t>
                      </m:r>
                      <m:r>
                        <a:rPr lang="en-US" altLang="zh-TW" sz="1200" b="0" i="0" dirty="0" smtClean="0">
                          <a:solidFill>
                            <a:schemeClr val="tx1"/>
                          </a:solidFill>
                          <a:latin typeface="Cambria Math" panose="02040503050406030204" pitchFamily="18" charset="0"/>
                        </a:rPr>
                        <m:t> </m:t>
                      </m:r>
                      <m:r>
                        <a:rPr lang="en-US" altLang="zh-TW" sz="1200" b="0" i="0" smtClean="0">
                          <a:solidFill>
                            <a:schemeClr val="tx1"/>
                          </a:solidFill>
                          <a:latin typeface="Cambria Math" panose="02040503050406030204" pitchFamily="18" charset="0"/>
                          <a:ea typeface="Cambria Math" panose="02040503050406030204" pitchFamily="18" charset="0"/>
                        </a:rPr>
                        <m:t>,</m:t>
                      </m:r>
                      <m:r>
                        <a:rPr lang="en-US" altLang="zh-TW" sz="1200" i="1" dirty="0" smtClean="0">
                          <a:solidFill>
                            <a:schemeClr val="tx1"/>
                          </a:solidFill>
                          <a:latin typeface="Cambria Math" panose="02040503050406030204" pitchFamily="18" charset="0"/>
                        </a:rPr>
                        <m:t>𝑎𝑡𝑡𝑟</m:t>
                      </m:r>
                      <m:r>
                        <a:rPr lang="en-US" altLang="zh-TW" sz="1200" i="1" dirty="0" smtClean="0">
                          <a:solidFill>
                            <a:schemeClr val="tx1"/>
                          </a:solidFill>
                          <a:latin typeface="Cambria Math" panose="02040503050406030204" pitchFamily="18" charset="0"/>
                        </a:rPr>
                        <m:t>2] =</m:t>
                      </m:r>
                      <m:r>
                        <a:rPr lang="en-US" altLang="zh-TW" sz="1200" b="1" i="1" dirty="0">
                          <a:latin typeface="Cambria Math" panose="02040503050406030204" pitchFamily="18" charset="0"/>
                        </a:rPr>
                        <m:t>𝜻</m:t>
                      </m:r>
                      <m:d>
                        <m:dPr>
                          <m:begChr m:val="["/>
                          <m:endChr m:val="]"/>
                          <m:ctrlPr>
                            <a:rPr lang="en-US" altLang="zh-TW" sz="1200" i="1">
                              <a:latin typeface="Cambria Math" panose="02040503050406030204" pitchFamily="18" charset="0"/>
                            </a:rPr>
                          </m:ctrlPr>
                        </m:dPr>
                        <m:e>
                          <m:r>
                            <a:rPr lang="en-US" altLang="zh-TW" sz="1200" i="1">
                              <a:latin typeface="Cambria Math" panose="02040503050406030204" pitchFamily="18" charset="0"/>
                            </a:rPr>
                            <m:t>𝑖</m:t>
                          </m:r>
                          <m:r>
                            <a:rPr lang="en-US" altLang="zh-TW" sz="1200" i="1">
                              <a:latin typeface="Cambria Math" panose="02040503050406030204" pitchFamily="18" charset="0"/>
                            </a:rPr>
                            <m:t>,5</m:t>
                          </m:r>
                        </m:e>
                      </m:d>
                      <m:r>
                        <a:rPr lang="en-US" altLang="zh-TW" sz="1200" b="0" i="1" smtClean="0">
                          <a:latin typeface="Cambria Math" panose="02040503050406030204" pitchFamily="18" charset="0"/>
                        </a:rPr>
                        <m:t>    </m:t>
                      </m:r>
                      <m:r>
                        <a:rPr lang="en-US" altLang="zh-TW" sz="1200" i="1">
                          <a:latin typeface="Cambria Math" panose="02040503050406030204" pitchFamily="18" charset="0"/>
                        </a:rPr>
                        <m:t>𝑤h𝑒𝑛</m:t>
                      </m:r>
                      <m:r>
                        <a:rPr lang="en-US" altLang="zh-TW" sz="1200" i="1">
                          <a:latin typeface="Cambria Math" panose="02040503050406030204" pitchFamily="18" charset="0"/>
                        </a:rPr>
                        <m:t> </m:t>
                      </m:r>
                      <m:r>
                        <a:rPr lang="en-US" altLang="zh-TW" sz="1200" b="0" i="1" smtClean="0">
                          <a:latin typeface="Cambria Math" panose="02040503050406030204" pitchFamily="18" charset="0"/>
                        </a:rPr>
                        <m:t>𝑜𝑏𝑗</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𝑒𝑞𝑢𝑎𝑙</m:t>
                      </m:r>
                      <m:r>
                        <a:rPr lang="en-US" altLang="zh-TW" sz="1200" b="0" i="1" smtClean="0">
                          <a:latin typeface="Cambria Math" panose="02040503050406030204" pitchFamily="18" charset="0"/>
                        </a:rPr>
                        <m:t> </m:t>
                      </m:r>
                      <m:r>
                        <a:rPr lang="en-US" altLang="zh-TW" sz="1200" b="0" i="1" smtClean="0">
                          <a:latin typeface="Cambria Math" panose="02040503050406030204" pitchFamily="18" charset="0"/>
                        </a:rPr>
                        <m:t>𝑜𝑏𝑗</m:t>
                      </m:r>
                      <m:r>
                        <a:rPr lang="en-US" altLang="zh-TW" sz="1200" b="0" i="1" smtClean="0">
                          <a:latin typeface="Cambria Math" panose="02040503050406030204" pitchFamily="18" charset="0"/>
                        </a:rPr>
                        <m:t>2</m:t>
                      </m:r>
                    </m:oMath>
                  </m:oMathPara>
                </a14:m>
                <a:endParaRPr lang="zh-TW" altLang="en-US" sz="1200" dirty="0">
                  <a:solidFill>
                    <a:srgbClr val="FF0000"/>
                  </a:solidFill>
                </a:endParaRPr>
              </a:p>
            </p:txBody>
          </p:sp>
        </mc:Choice>
        <mc:Fallback xmlns="">
          <p:sp>
            <p:nvSpPr>
              <p:cNvPr id="9" name="文字方塊 8">
                <a:extLst>
                  <a:ext uri="{FF2B5EF4-FFF2-40B4-BE49-F238E27FC236}">
                    <a16:creationId xmlns:a16="http://schemas.microsoft.com/office/drawing/2014/main" id="{C0B1D41D-9D03-ABFD-8246-C36891FD95AC}"/>
                  </a:ext>
                </a:extLst>
              </p:cNvPr>
              <p:cNvSpPr txBox="1">
                <a:spLocks noRot="1" noChangeAspect="1" noMove="1" noResize="1" noEditPoints="1" noAdjustHandles="1" noChangeArrowheads="1" noChangeShapeType="1" noTextEdit="1"/>
              </p:cNvSpPr>
              <p:nvPr/>
            </p:nvSpPr>
            <p:spPr>
              <a:xfrm>
                <a:off x="447041" y="2982638"/>
                <a:ext cx="9022080" cy="1748427"/>
              </a:xfrm>
              <a:prstGeom prst="rect">
                <a:avLst/>
              </a:prstGeom>
              <a:blipFill>
                <a:blip r:embed="rId4"/>
                <a:stretch>
                  <a:fillRect t="-1045" b="-697"/>
                </a:stretch>
              </a:blipFill>
            </p:spPr>
            <p:txBody>
              <a:bodyPr/>
              <a:lstStyle/>
              <a:p>
                <a:r>
                  <a:rPr lang="zh-TW" altLang="en-US">
                    <a:noFill/>
                  </a:rPr>
                  <a:t> </a:t>
                </a:r>
              </a:p>
            </p:txBody>
          </p:sp>
        </mc:Fallback>
      </mc:AlternateContent>
      <p:sp>
        <p:nvSpPr>
          <p:cNvPr id="10" name="矩形 9">
            <a:extLst>
              <a:ext uri="{FF2B5EF4-FFF2-40B4-BE49-F238E27FC236}">
                <a16:creationId xmlns:a16="http://schemas.microsoft.com/office/drawing/2014/main" id="{0AFEDD19-1AF8-3C2C-EEF8-13F80F09AE0E}"/>
              </a:ext>
            </a:extLst>
          </p:cNvPr>
          <p:cNvSpPr/>
          <p:nvPr/>
        </p:nvSpPr>
        <p:spPr>
          <a:xfrm>
            <a:off x="2985356" y="1955975"/>
            <a:ext cx="4798699" cy="512708"/>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D013B50B-8137-EB4E-0150-996A1AA6E017}"/>
              </a:ext>
            </a:extLst>
          </p:cNvPr>
          <p:cNvSpPr/>
          <p:nvPr/>
        </p:nvSpPr>
        <p:spPr>
          <a:xfrm>
            <a:off x="2942032" y="2512150"/>
            <a:ext cx="4874270" cy="490584"/>
          </a:xfrm>
          <a:prstGeom prst="rect">
            <a:avLst/>
          </a:prstGeom>
          <a:noFill/>
          <a:ln w="28575">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E59E877B-F9E9-0046-FEFC-234BFA452796}"/>
              </a:ext>
            </a:extLst>
          </p:cNvPr>
          <p:cNvSpPr/>
          <p:nvPr/>
        </p:nvSpPr>
        <p:spPr>
          <a:xfrm>
            <a:off x="4566485" y="1812049"/>
            <a:ext cx="1492244" cy="602674"/>
          </a:xfrm>
          <a:prstGeom prst="triangle">
            <a:avLst>
              <a:gd name="adj" fmla="val 51948"/>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5D73FFF-4A51-4FF5-0FD3-A373D5416850}"/>
                  </a:ext>
                </a:extLst>
              </p:cNvPr>
              <p:cNvSpPr txBox="1"/>
              <p:nvPr/>
            </p:nvSpPr>
            <p:spPr>
              <a:xfrm>
                <a:off x="370758" y="646360"/>
                <a:ext cx="7828362" cy="912750"/>
              </a:xfrm>
              <a:prstGeom prst="rect">
                <a:avLst/>
              </a:prstGeom>
              <a:noFill/>
            </p:spPr>
            <p:txBody>
              <a:bodyPr wrap="square">
                <a:spAutoFit/>
              </a:bodyPr>
              <a:lstStyle/>
              <a:p>
                <a:pPr marL="285750" indent="-285750">
                  <a:buFont typeface="Arial" panose="020B0604020202020204" pitchFamily="34" charset="0"/>
                  <a:buChar char="•"/>
                </a:pPr>
                <a:r>
                  <a:rPr lang="en-US" altLang="zh-TW" sz="1050" dirty="0">
                    <a:latin typeface="Cambria" panose="02040503050406030204" pitchFamily="18" charset="0"/>
                    <a:ea typeface="Cambria" panose="02040503050406030204" pitchFamily="18" charset="0"/>
                  </a:rPr>
                  <a:t>In the test dataset, there are </a:t>
                </a:r>
                <a:r>
                  <a:rPr lang="zh-TW" altLang="en-US" sz="1050" dirty="0">
                    <a:latin typeface="Cambria" panose="02040503050406030204" pitchFamily="18" charset="0"/>
                    <a:ea typeface="Cambria" panose="02040503050406030204" pitchFamily="18" charset="0"/>
                  </a:rPr>
                  <a:t>𝑛 </a:t>
                </a:r>
                <a:r>
                  <a:rPr lang="en-US" altLang="zh-TW" sz="1050" dirty="0">
                    <a:latin typeface="Cambria" panose="02040503050406030204" pitchFamily="18" charset="0"/>
                    <a:ea typeface="Cambria" panose="02040503050406030204" pitchFamily="18" charset="0"/>
                  </a:rPr>
                  <a:t>images, and our set </a:t>
                </a:r>
                <a:r>
                  <a:rPr lang="zh-TW" altLang="en-US" sz="1050" dirty="0">
                    <a:latin typeface="Cambria" panose="02040503050406030204" pitchFamily="18" charset="0"/>
                    <a:ea typeface="Cambria" panose="02040503050406030204" pitchFamily="18" charset="0"/>
                  </a:rPr>
                  <a:t>𝑿 </a:t>
                </a:r>
                <a:r>
                  <a:rPr lang="en-US" altLang="zh-TW" sz="1050" dirty="0">
                    <a:latin typeface="Cambria" panose="02040503050406030204" pitchFamily="18" charset="0"/>
                    <a:ea typeface="Cambria" panose="02040503050406030204" pitchFamily="18" charset="0"/>
                  </a:rPr>
                  <a:t>is composed of these </a:t>
                </a:r>
                <a:r>
                  <a:rPr lang="zh-TW" altLang="en-US" sz="1050" dirty="0">
                    <a:latin typeface="Cambria" panose="02040503050406030204" pitchFamily="18" charset="0"/>
                    <a:ea typeface="Cambria" panose="02040503050406030204" pitchFamily="18" charset="0"/>
                  </a:rPr>
                  <a:t>𝑛 </a:t>
                </a:r>
                <a:r>
                  <a:rPr lang="en-US" altLang="zh-TW" sz="1050" dirty="0">
                    <a:latin typeface="Cambria" panose="02040503050406030204" pitchFamily="18" charset="0"/>
                    <a:ea typeface="Cambria" panose="02040503050406030204" pitchFamily="18" charset="0"/>
                  </a:rPr>
                  <a:t>images. </a:t>
                </a:r>
              </a:p>
              <a:p>
                <a:pPr marL="285750" indent="-285750">
                  <a:buFont typeface="Arial" panose="020B0604020202020204" pitchFamily="34" charset="0"/>
                  <a:buChar char="•"/>
                </a:pPr>
                <a:r>
                  <a:rPr lang="en-US" altLang="zh-TW" sz="1050" dirty="0">
                    <a:latin typeface="Cambria" panose="02040503050406030204" pitchFamily="18" charset="0"/>
                    <a:ea typeface="Cambria" panose="02040503050406030204" pitchFamily="18" charset="0"/>
                  </a:rPr>
                  <a:t>We use the symbol </a:t>
                </a:r>
                <a:r>
                  <a:rPr lang="zh-TW" altLang="en-US" sz="1050" dirty="0">
                    <a:latin typeface="Cambria" panose="02040503050406030204" pitchFamily="18" charset="0"/>
                    <a:ea typeface="Cambria" panose="02040503050406030204" pitchFamily="18" charset="0"/>
                  </a:rPr>
                  <a:t>𝜻</a:t>
                </a:r>
                <a:r>
                  <a:rPr lang="en-US" altLang="zh-TW" sz="1050" dirty="0">
                    <a:latin typeface="Cambria" panose="02040503050406030204" pitchFamily="18" charset="0"/>
                    <a:ea typeface="Cambria" panose="02040503050406030204" pitchFamily="18" charset="0"/>
                  </a:rPr>
                  <a:t>[</a:t>
                </a:r>
                <a:r>
                  <a:rPr lang="zh-TW" altLang="en-US" sz="1050" dirty="0">
                    <a:latin typeface="Cambria" panose="02040503050406030204" pitchFamily="18" charset="0"/>
                    <a:ea typeface="Cambria" panose="02040503050406030204" pitchFamily="18" charset="0"/>
                  </a:rPr>
                  <a:t>𝑖</a:t>
                </a:r>
                <a:r>
                  <a:rPr lang="en-US" altLang="zh-TW" sz="1050" dirty="0">
                    <a:latin typeface="Cambria" panose="02040503050406030204" pitchFamily="18" charset="0"/>
                    <a:ea typeface="Cambria" panose="02040503050406030204" pitchFamily="18" charset="0"/>
                  </a:rPr>
                  <a:t>,</a:t>
                </a:r>
                <a:r>
                  <a:rPr lang="zh-TW" altLang="en-US" sz="1050" dirty="0">
                    <a:latin typeface="Cambria" panose="02040503050406030204" pitchFamily="18" charset="0"/>
                    <a:ea typeface="Cambria" panose="02040503050406030204" pitchFamily="18" charset="0"/>
                  </a:rPr>
                  <a:t>𝑗</a:t>
                </a:r>
                <a:r>
                  <a:rPr lang="en-US" altLang="zh-TW" sz="1050" dirty="0">
                    <a:latin typeface="Cambria" panose="02040503050406030204" pitchFamily="18" charset="0"/>
                    <a:ea typeface="Cambria" panose="02040503050406030204" pitchFamily="18" charset="0"/>
                  </a:rPr>
                  <a:t>] to represent the j-</a:t>
                </a:r>
                <a:r>
                  <a:rPr lang="en-US" altLang="zh-TW" sz="1050" dirty="0" err="1">
                    <a:latin typeface="Cambria" panose="02040503050406030204" pitchFamily="18" charset="0"/>
                    <a:ea typeface="Cambria" panose="02040503050406030204" pitchFamily="18" charset="0"/>
                  </a:rPr>
                  <a:t>th</a:t>
                </a:r>
                <a:r>
                  <a:rPr lang="en-US" altLang="zh-TW" sz="1050" dirty="0">
                    <a:latin typeface="Cambria" panose="02040503050406030204" pitchFamily="18" charset="0"/>
                    <a:ea typeface="Cambria" panose="02040503050406030204" pitchFamily="18" charset="0"/>
                  </a:rPr>
                  <a:t> element associated with the </a:t>
                </a:r>
                <a:r>
                  <a:rPr lang="en-US" altLang="zh-TW" sz="1050" dirty="0" err="1">
                    <a:latin typeface="Cambria" panose="02040503050406030204" pitchFamily="18" charset="0"/>
                    <a:ea typeface="Cambria" panose="02040503050406030204" pitchFamily="18" charset="0"/>
                  </a:rPr>
                  <a:t>i-th</a:t>
                </a:r>
                <a:r>
                  <a:rPr lang="en-US" altLang="zh-TW" sz="1050" dirty="0">
                    <a:latin typeface="Cambria" panose="02040503050406030204" pitchFamily="18" charset="0"/>
                    <a:ea typeface="Cambria" panose="02040503050406030204" pitchFamily="18" charset="0"/>
                  </a:rPr>
                  <a:t> image, where there are </a:t>
                </a:r>
                <a:r>
                  <a:rPr lang="zh-TW" altLang="en-US" sz="1050" dirty="0">
                    <a:latin typeface="Cambria" panose="02040503050406030204" pitchFamily="18" charset="0"/>
                    <a:ea typeface="Cambria" panose="02040503050406030204" pitchFamily="18" charset="0"/>
                  </a:rPr>
                  <a:t>𝑛 </a:t>
                </a:r>
                <a:r>
                  <a:rPr lang="en-US" altLang="zh-TW" sz="1050" dirty="0">
                    <a:latin typeface="Cambria" panose="02040503050406030204" pitchFamily="18" charset="0"/>
                    <a:ea typeface="Cambria" panose="02040503050406030204" pitchFamily="18" charset="0"/>
                  </a:rPr>
                  <a:t>such images in total.</a:t>
                </a:r>
              </a:p>
              <a:p>
                <a:pPr marL="285750" indent="-285750">
                  <a:buFont typeface="Arial" panose="020B0604020202020204" pitchFamily="34" charset="0"/>
                  <a:buChar char="•"/>
                </a:pPr>
                <a:r>
                  <a:rPr lang="en-US" altLang="zh-TW" sz="1050" dirty="0">
                    <a:latin typeface="Cambria" panose="02040503050406030204" pitchFamily="18" charset="0"/>
                    <a:ea typeface="Cambria" panose="02040503050406030204" pitchFamily="18" charset="0"/>
                  </a:rPr>
                  <a:t>The goal is to convert the Logit </a:t>
                </a:r>
                <a:r>
                  <a:rPr lang="zh-TW" altLang="en-US" sz="1050" dirty="0">
                    <a:latin typeface="Cambria" panose="02040503050406030204" pitchFamily="18" charset="0"/>
                    <a:ea typeface="Cambria" panose="02040503050406030204" pitchFamily="18" charset="0"/>
                  </a:rPr>
                  <a:t>𝜻 </a:t>
                </a:r>
                <a:r>
                  <a:rPr lang="en-US" altLang="zh-TW" sz="1050" dirty="0">
                    <a:latin typeface="Cambria" panose="02040503050406030204" pitchFamily="18" charset="0"/>
                    <a:ea typeface="Cambria" panose="02040503050406030204" pitchFamily="18" charset="0"/>
                  </a:rPr>
                  <a:t>used for </a:t>
                </a:r>
                <a14:m>
                  <m:oMath xmlns:m="http://schemas.openxmlformats.org/officeDocument/2006/math">
                    <m:sSub>
                      <m:sSubPr>
                        <m:ctrlPr>
                          <a:rPr lang="en-US" altLang="zh-TW" sz="1050" i="1">
                            <a:solidFill>
                              <a:schemeClr val="tx1"/>
                            </a:solidFill>
                            <a:latin typeface="Cambria Math" panose="02040503050406030204" pitchFamily="18" charset="0"/>
                          </a:rPr>
                        </m:ctrlPr>
                      </m:sSubPr>
                      <m:e>
                        <m:r>
                          <a:rPr lang="en-US" altLang="zh-TW" sz="1050" i="1">
                            <a:solidFill>
                              <a:schemeClr val="tx1"/>
                            </a:solidFill>
                            <a:latin typeface="Cambria Math" panose="02040503050406030204" pitchFamily="18" charset="0"/>
                          </a:rPr>
                          <m:t>𝑛</m:t>
                        </m:r>
                      </m:e>
                      <m:sub>
                        <m:r>
                          <a:rPr lang="en-US" altLang="zh-TW" sz="1050" b="0" i="1" smtClean="0">
                            <a:solidFill>
                              <a:schemeClr val="tx1"/>
                            </a:solidFill>
                            <a:latin typeface="Cambria Math" panose="02040503050406030204" pitchFamily="18" charset="0"/>
                          </a:rPr>
                          <m:t>𝑝𝑎𝑖𝑟</m:t>
                        </m:r>
                      </m:sub>
                    </m:sSub>
                  </m:oMath>
                </a14:m>
                <a:r>
                  <a:rPr lang="zh-TW" altLang="en-US" sz="1050" dirty="0">
                    <a:latin typeface="Cambria" panose="02040503050406030204" pitchFamily="18" charset="0"/>
                    <a:ea typeface="Cambria" panose="02040503050406030204" pitchFamily="18" charset="0"/>
                  </a:rPr>
                  <a:t> </a:t>
                </a:r>
                <a:r>
                  <a:rPr lang="en-US" altLang="zh-TW" sz="1050" dirty="0">
                    <a:latin typeface="Cambria" panose="02040503050406030204" pitchFamily="18" charset="0"/>
                    <a:ea typeface="Cambria" panose="02040503050406030204" pitchFamily="18" charset="0"/>
                  </a:rPr>
                  <a:t>forecasting to </a:t>
                </a:r>
                <a14:m>
                  <m:oMath xmlns:m="http://schemas.openxmlformats.org/officeDocument/2006/math">
                    <m:sSub>
                      <m:sSubPr>
                        <m:ctrlPr>
                          <a:rPr lang="en-US" altLang="zh-TW" sz="1050" i="1" smtClean="0">
                            <a:solidFill>
                              <a:schemeClr val="tx1"/>
                            </a:solidFill>
                            <a:latin typeface="Cambria Math" panose="02040503050406030204" pitchFamily="18" charset="0"/>
                          </a:rPr>
                        </m:ctrlPr>
                      </m:sSubPr>
                      <m:e>
                        <m:r>
                          <a:rPr lang="en-US" altLang="zh-TW" sz="1050" i="1">
                            <a:solidFill>
                              <a:schemeClr val="tx1"/>
                            </a:solidFill>
                            <a:latin typeface="Cambria Math" panose="02040503050406030204" pitchFamily="18" charset="0"/>
                          </a:rPr>
                          <m:t>𝑛</m:t>
                        </m:r>
                      </m:e>
                      <m:sub>
                        <m:r>
                          <a:rPr lang="en-US" altLang="zh-TW" sz="1050" i="1">
                            <a:solidFill>
                              <a:schemeClr val="tx1"/>
                            </a:solidFill>
                            <a:latin typeface="Cambria Math" panose="02040503050406030204" pitchFamily="18" charset="0"/>
                          </a:rPr>
                          <m:t>𝑎𝑡𝑡𝑟</m:t>
                        </m:r>
                      </m:sub>
                    </m:sSub>
                  </m:oMath>
                </a14:m>
                <a:r>
                  <a:rPr lang="en-US" altLang="zh-TW" sz="1050" dirty="0">
                    <a:latin typeface="Cambria" panose="02040503050406030204" pitchFamily="18" charset="0"/>
                    <a:ea typeface="Cambria" panose="02040503050406030204" pitchFamily="18" charset="0"/>
                  </a:rPr>
                  <a:t>, which means that it will now predict all attribute categories instead of just pairs. </a:t>
                </a:r>
              </a:p>
              <a:p>
                <a:pPr marL="285750" indent="-285750">
                  <a:buFont typeface="Arial" panose="020B0604020202020204" pitchFamily="34" charset="0"/>
                  <a:buChar char="•"/>
                </a:pPr>
                <a:r>
                  <a:rPr lang="en-US" altLang="zh-TW" sz="1050" dirty="0">
                    <a:latin typeface="Cambria" panose="02040503050406030204" pitchFamily="18" charset="0"/>
                    <a:ea typeface="Cambria" panose="02040503050406030204" pitchFamily="18" charset="0"/>
                  </a:rPr>
                  <a:t>Three experts have each adopted different methods to convert </a:t>
                </a:r>
                <a14:m>
                  <m:oMath xmlns:m="http://schemas.openxmlformats.org/officeDocument/2006/math">
                    <m:r>
                      <a:rPr lang="en-US" altLang="zh-TW" sz="1050" b="1" i="1" dirty="0" smtClean="0">
                        <a:latin typeface="Cambria Math" panose="02040503050406030204" pitchFamily="18" charset="0"/>
                      </a:rPr>
                      <m:t>𝜻</m:t>
                    </m:r>
                  </m:oMath>
                </a14:m>
                <a:r>
                  <a:rPr lang="en-US" altLang="zh-TW" sz="1050" dirty="0">
                    <a:latin typeface="Cambria" panose="02040503050406030204" pitchFamily="18" charset="0"/>
                    <a:ea typeface="Cambria" panose="02040503050406030204" pitchFamily="18" charset="0"/>
                  </a:rPr>
                  <a:t>. </a:t>
                </a:r>
                <a:endParaRPr lang="zh-TW" altLang="en-US" sz="1050" dirty="0">
                  <a:latin typeface="Cambria" panose="02040503050406030204" pitchFamily="18" charset="0"/>
                </a:endParaRPr>
              </a:p>
            </p:txBody>
          </p:sp>
        </mc:Choice>
        <mc:Fallback xmlns="">
          <p:sp>
            <p:nvSpPr>
              <p:cNvPr id="22" name="文字方塊 21">
                <a:extLst>
                  <a:ext uri="{FF2B5EF4-FFF2-40B4-BE49-F238E27FC236}">
                    <a16:creationId xmlns:a16="http://schemas.microsoft.com/office/drawing/2014/main" id="{A5D73FFF-4A51-4FF5-0FD3-A373D5416850}"/>
                  </a:ext>
                </a:extLst>
              </p:cNvPr>
              <p:cNvSpPr txBox="1">
                <a:spLocks noRot="1" noChangeAspect="1" noMove="1" noResize="1" noEditPoints="1" noAdjustHandles="1" noChangeArrowheads="1" noChangeShapeType="1" noTextEdit="1"/>
              </p:cNvSpPr>
              <p:nvPr/>
            </p:nvSpPr>
            <p:spPr>
              <a:xfrm>
                <a:off x="370758" y="646360"/>
                <a:ext cx="7828362" cy="912750"/>
              </a:xfrm>
              <a:prstGeom prst="rect">
                <a:avLst/>
              </a:prstGeom>
              <a:blipFill>
                <a:blip r:embed="rId5"/>
                <a:stretch>
                  <a:fillRect b="-2667"/>
                </a:stretch>
              </a:blipFill>
            </p:spPr>
            <p:txBody>
              <a:bodyPr/>
              <a:lstStyle/>
              <a:p>
                <a:r>
                  <a:rPr lang="zh-TW" altLang="en-US">
                    <a:noFill/>
                  </a:rPr>
                  <a:t> </a:t>
                </a:r>
              </a:p>
            </p:txBody>
          </p:sp>
        </mc:Fallback>
      </mc:AlternateContent>
      <p:sp>
        <p:nvSpPr>
          <p:cNvPr id="23" name="等腰三角形 22">
            <a:extLst>
              <a:ext uri="{FF2B5EF4-FFF2-40B4-BE49-F238E27FC236}">
                <a16:creationId xmlns:a16="http://schemas.microsoft.com/office/drawing/2014/main" id="{E4FD2D68-7297-E0C8-A613-A17B0EA2AAAD}"/>
              </a:ext>
            </a:extLst>
          </p:cNvPr>
          <p:cNvSpPr/>
          <p:nvPr/>
        </p:nvSpPr>
        <p:spPr>
          <a:xfrm>
            <a:off x="4600798" y="2391415"/>
            <a:ext cx="1492244" cy="602674"/>
          </a:xfrm>
          <a:prstGeom prst="triangle">
            <a:avLst>
              <a:gd name="adj" fmla="val 51948"/>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2302573D-C7EC-E78A-1F02-9CF880DE053F}"/>
                  </a:ext>
                </a:extLst>
              </p:cNvPr>
              <p:cNvSpPr txBox="1"/>
              <p:nvPr/>
            </p:nvSpPr>
            <p:spPr>
              <a:xfrm>
                <a:off x="1240111" y="4628474"/>
                <a:ext cx="6299026" cy="278666"/>
              </a:xfrm>
              <a:prstGeom prst="rect">
                <a:avLst/>
              </a:prstGeom>
              <a:noFill/>
            </p:spPr>
            <p:txBody>
              <a:bodyPr wrap="square">
                <a:spAutoFit/>
              </a:bodyPr>
              <a:lstStyle/>
              <a:p>
                <a14:m>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sSubSup>
                          <m:sSubSupPr>
                            <m:ctrlPr>
                              <a:rPr lang="en-US" altLang="zh-TW" sz="1100" b="1" i="1" smtClean="0">
                                <a:solidFill>
                                  <a:srgbClr val="FF0000"/>
                                </a:solidFill>
                                <a:latin typeface="Cambria Math" panose="02040503050406030204" pitchFamily="18" charset="0"/>
                              </a:rPr>
                            </m:ctrlPr>
                          </m:sSubSupPr>
                          <m:e>
                            <m:r>
                              <a:rPr lang="en-US" altLang="zh-TW" sz="1100" b="1" i="1" smtClean="0">
                                <a:solidFill>
                                  <a:srgbClr val="FF0000"/>
                                </a:solidFill>
                                <a:latin typeface="Cambria Math" panose="02040503050406030204" pitchFamily="18" charset="0"/>
                              </a:rPr>
                              <m:t>𝒑</m:t>
                            </m:r>
                          </m:e>
                          <m:sub>
                            <m:r>
                              <a:rPr lang="en-US" altLang="zh-TW" sz="1100" i="1">
                                <a:solidFill>
                                  <a:srgbClr val="FF0000"/>
                                </a:solidFill>
                                <a:latin typeface="Cambria Math" panose="02040503050406030204" pitchFamily="18" charset="0"/>
                              </a:rPr>
                              <m:t>𝑎𝑡𝑡𝑟</m:t>
                            </m:r>
                          </m:sub>
                          <m:sup>
                            <m:r>
                              <a:rPr lang="en-US" altLang="zh-TW" sz="1100" i="1">
                                <a:solidFill>
                                  <a:srgbClr val="FF0000"/>
                                </a:solidFill>
                                <a:latin typeface="Cambria Math" panose="02040503050406030204" pitchFamily="18" charset="0"/>
                              </a:rPr>
                              <m:t>𝑎𝑣𝑔</m:t>
                            </m:r>
                          </m:sup>
                        </m:sSubSup>
                        <m:r>
                          <a:rPr lang="en-US" altLang="zh-TW" sz="1100" b="1" i="1">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𝒔𝒐𝒇𝒕𝒎𝒂𝒙</m:t>
                        </m:r>
                        <m:r>
                          <a:rPr lang="en-US" altLang="zh-TW" sz="1100" b="1" i="1" smtClean="0">
                            <a:solidFill>
                              <a:schemeClr val="tx1"/>
                            </a:solidFill>
                            <a:latin typeface="Cambria Math" panose="02040503050406030204" pitchFamily="18" charset="0"/>
                          </a:rPr>
                          <m:t>(</m:t>
                        </m:r>
                        <m:r>
                          <a:rPr lang="zh-TW" altLang="en-US" sz="1100" b="1" i="1">
                            <a:solidFill>
                              <a:schemeClr val="tx1"/>
                            </a:solidFill>
                            <a:latin typeface="Cambria Math" panose="02040503050406030204" pitchFamily="18" charset="0"/>
                          </a:rPr>
                          <m:t>𝜻</m:t>
                        </m:r>
                      </m:e>
                      <m:sub>
                        <m:r>
                          <a:rPr lang="en-US" altLang="zh-TW" sz="1100" i="1">
                            <a:solidFill>
                              <a:schemeClr val="tx1"/>
                            </a:solidFill>
                            <a:latin typeface="Cambria Math" panose="02040503050406030204" pitchFamily="18" charset="0"/>
                          </a:rPr>
                          <m:t>𝑎𝑡𝑡𝑟</m:t>
                        </m:r>
                      </m:sub>
                      <m:sup>
                        <m:r>
                          <a:rPr lang="en-US" altLang="zh-TW" sz="1100" i="1">
                            <a:solidFill>
                              <a:schemeClr val="tx1"/>
                            </a:solidFill>
                            <a:latin typeface="Cambria Math" panose="02040503050406030204" pitchFamily="18" charset="0"/>
                          </a:rPr>
                          <m:t>𝑎𝑣𝑔</m:t>
                        </m:r>
                      </m:sup>
                    </m:sSubSup>
                    <m:r>
                      <a:rPr lang="en-US" altLang="zh-TW" sz="1100" b="1" i="1" smtClean="0">
                        <a:solidFill>
                          <a:schemeClr val="tx1"/>
                        </a:solidFill>
                        <a:latin typeface="Cambria Math" panose="02040503050406030204" pitchFamily="18" charset="0"/>
                      </a:rPr>
                      <m:t>)</m:t>
                    </m:r>
                  </m:oMath>
                </a14:m>
                <a:r>
                  <a:rPr lang="zh-TW" altLang="en-US" sz="1100" dirty="0"/>
                  <a:t>  </a:t>
                </a:r>
                <a:r>
                  <a:rPr lang="en-US" altLang="zh-TW" sz="1100" dirty="0"/>
                  <a:t>,</a:t>
                </a:r>
                <a:r>
                  <a:rPr lang="en-US" altLang="zh-TW" sz="1100" b="1" dirty="0">
                    <a:solidFill>
                      <a:schemeClr val="tx1"/>
                    </a:solidFill>
                  </a:rPr>
                  <a:t> </a:t>
                </a:r>
                <a14:m>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sSubSup>
                          <m:sSubSupPr>
                            <m:ctrlPr>
                              <a:rPr lang="en-US" altLang="zh-TW" sz="1100" b="1" i="1" smtClean="0">
                                <a:solidFill>
                                  <a:srgbClr val="FF0000"/>
                                </a:solidFill>
                                <a:latin typeface="Cambria Math" panose="02040503050406030204" pitchFamily="18" charset="0"/>
                              </a:rPr>
                            </m:ctrlPr>
                          </m:sSubSupPr>
                          <m:e>
                            <m:r>
                              <a:rPr lang="en-US" altLang="zh-TW" sz="1100" b="1" i="1" smtClean="0">
                                <a:solidFill>
                                  <a:srgbClr val="FF0000"/>
                                </a:solidFill>
                                <a:latin typeface="Cambria Math" panose="02040503050406030204" pitchFamily="18" charset="0"/>
                              </a:rPr>
                              <m:t>𝒑</m:t>
                            </m:r>
                          </m:e>
                          <m:sub>
                            <m:r>
                              <a:rPr lang="en-US" altLang="zh-TW" sz="1100" i="1">
                                <a:solidFill>
                                  <a:srgbClr val="FF0000"/>
                                </a:solidFill>
                                <a:latin typeface="Cambria Math" panose="02040503050406030204" pitchFamily="18" charset="0"/>
                              </a:rPr>
                              <m:t>𝑎𝑡𝑡𝑟</m:t>
                            </m:r>
                          </m:sub>
                          <m:sup>
                            <m:r>
                              <a:rPr lang="en-US" altLang="zh-TW" sz="1100" i="1">
                                <a:solidFill>
                                  <a:srgbClr val="FF0000"/>
                                </a:solidFill>
                                <a:latin typeface="Cambria Math" panose="02040503050406030204" pitchFamily="18" charset="0"/>
                              </a:rPr>
                              <m:t>𝑚𝑎𝑥</m:t>
                            </m:r>
                          </m:sup>
                        </m:sSubSup>
                        <m:r>
                          <a:rPr lang="en-US" altLang="zh-TW" sz="1100" b="1" i="1">
                            <a:solidFill>
                              <a:schemeClr val="tx1"/>
                            </a:solidFill>
                            <a:latin typeface="Cambria Math" panose="02040503050406030204" pitchFamily="18" charset="0"/>
                          </a:rPr>
                          <m:t>=</m:t>
                        </m:r>
                        <m:r>
                          <a:rPr lang="en-US" altLang="zh-TW" sz="1100" b="1" i="1">
                            <a:solidFill>
                              <a:schemeClr val="tx1"/>
                            </a:solidFill>
                            <a:latin typeface="Cambria Math" panose="02040503050406030204" pitchFamily="18" charset="0"/>
                          </a:rPr>
                          <m:t>𝒔𝒐𝒇𝒕𝒎𝒂𝒙</m:t>
                        </m:r>
                        <m:r>
                          <a:rPr lang="en-US" altLang="zh-TW" sz="1100" b="1" i="1">
                            <a:solidFill>
                              <a:schemeClr val="tx1"/>
                            </a:solidFill>
                            <a:latin typeface="Cambria Math" panose="02040503050406030204" pitchFamily="18" charset="0"/>
                          </a:rPr>
                          <m:t>(</m:t>
                        </m:r>
                        <m:r>
                          <a:rPr lang="zh-TW" altLang="en-US" sz="1100" b="1" i="1">
                            <a:solidFill>
                              <a:schemeClr val="tx1"/>
                            </a:solidFill>
                            <a:latin typeface="Cambria Math" panose="02040503050406030204" pitchFamily="18" charset="0"/>
                          </a:rPr>
                          <m:t>𝜻</m:t>
                        </m:r>
                      </m:e>
                      <m:sub>
                        <m:r>
                          <a:rPr lang="en-US" altLang="zh-TW" sz="1100" i="1">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𝑚𝑎𝑥</m:t>
                        </m:r>
                      </m:sup>
                    </m:sSubSup>
                    <m:r>
                      <a:rPr lang="en-US" altLang="zh-TW" sz="1100" b="1" i="1" smtClean="0">
                        <a:solidFill>
                          <a:schemeClr val="tx1"/>
                        </a:solidFill>
                        <a:latin typeface="Cambria Math" panose="02040503050406030204" pitchFamily="18" charset="0"/>
                      </a:rPr>
                      <m:t>)</m:t>
                    </m:r>
                    <m:r>
                      <a:rPr lang="en-US" altLang="zh-TW" sz="1100" b="0" i="0" smtClean="0">
                        <a:solidFill>
                          <a:schemeClr val="tx1"/>
                        </a:solidFill>
                        <a:latin typeface="Cambria Math" panose="02040503050406030204" pitchFamily="18" charset="0"/>
                      </a:rPr>
                      <m:t>,   </m:t>
                    </m:r>
                  </m:oMath>
                </a14:m>
                <a:r>
                  <a:rPr lang="zh-TW" altLang="en-US" sz="1100" dirty="0"/>
                  <a:t> </a:t>
                </a:r>
                <a14:m>
                  <m:oMath xmlns:m="http://schemas.openxmlformats.org/officeDocument/2006/math">
                    <m:sSubSup>
                      <m:sSubSupPr>
                        <m:ctrlPr>
                          <a:rPr lang="en-US" altLang="zh-TW" sz="1100" b="1" i="1">
                            <a:solidFill>
                              <a:schemeClr val="tx1"/>
                            </a:solidFill>
                            <a:latin typeface="Cambria Math" panose="02040503050406030204" pitchFamily="18" charset="0"/>
                          </a:rPr>
                        </m:ctrlPr>
                      </m:sSubSupPr>
                      <m:e>
                        <m:sSubSup>
                          <m:sSubSupPr>
                            <m:ctrlPr>
                              <a:rPr lang="en-US" altLang="zh-TW" sz="1100" b="1" i="1" smtClean="0">
                                <a:solidFill>
                                  <a:srgbClr val="FF0000"/>
                                </a:solidFill>
                                <a:latin typeface="Cambria Math" panose="02040503050406030204" pitchFamily="18" charset="0"/>
                              </a:rPr>
                            </m:ctrlPr>
                          </m:sSubSupPr>
                          <m:e>
                            <m:r>
                              <a:rPr lang="en-US" altLang="zh-TW" sz="1100" b="1" i="1">
                                <a:solidFill>
                                  <a:srgbClr val="FF0000"/>
                                </a:solidFill>
                                <a:latin typeface="Cambria Math" panose="02040503050406030204" pitchFamily="18" charset="0"/>
                              </a:rPr>
                              <m:t>𝒑</m:t>
                            </m:r>
                          </m:e>
                          <m:sub>
                            <m:r>
                              <a:rPr lang="en-US" altLang="zh-TW" sz="1100" i="1">
                                <a:solidFill>
                                  <a:srgbClr val="FF0000"/>
                                </a:solidFill>
                                <a:latin typeface="Cambria Math" panose="02040503050406030204" pitchFamily="18" charset="0"/>
                              </a:rPr>
                              <m:t>𝑎𝑡𝑡𝑟</m:t>
                            </m:r>
                          </m:sub>
                          <m:sup>
                            <m:r>
                              <a:rPr lang="en-US" altLang="zh-TW" sz="1100" i="1">
                                <a:solidFill>
                                  <a:srgbClr val="FF0000"/>
                                </a:solidFill>
                                <a:latin typeface="Cambria Math" panose="02040503050406030204" pitchFamily="18" charset="0"/>
                              </a:rPr>
                              <m:t>𝑚𝑎𝑡𝑐</m:t>
                            </m:r>
                            <m:r>
                              <a:rPr lang="en-US" altLang="zh-TW" sz="1100" b="0" i="1" smtClean="0">
                                <a:solidFill>
                                  <a:srgbClr val="FF0000"/>
                                </a:solidFill>
                                <a:latin typeface="Cambria Math" panose="02040503050406030204" pitchFamily="18" charset="0"/>
                              </a:rPr>
                              <m:t>h</m:t>
                            </m:r>
                          </m:sup>
                        </m:sSubSup>
                        <m:r>
                          <a:rPr lang="en-US" altLang="zh-TW" sz="1100" b="1" i="1">
                            <a:solidFill>
                              <a:schemeClr val="tx1"/>
                            </a:solidFill>
                            <a:latin typeface="Cambria Math" panose="02040503050406030204" pitchFamily="18" charset="0"/>
                          </a:rPr>
                          <m:t>=</m:t>
                        </m:r>
                        <m:r>
                          <a:rPr lang="en-US" altLang="zh-TW" sz="1100" b="1" i="1">
                            <a:solidFill>
                              <a:schemeClr val="tx1"/>
                            </a:solidFill>
                            <a:latin typeface="Cambria Math" panose="02040503050406030204" pitchFamily="18" charset="0"/>
                          </a:rPr>
                          <m:t>𝒔𝒐𝒇𝒕𝒎𝒂𝒙</m:t>
                        </m:r>
                        <m:r>
                          <a:rPr lang="en-US" altLang="zh-TW" sz="1100" b="1" i="1">
                            <a:solidFill>
                              <a:schemeClr val="tx1"/>
                            </a:solidFill>
                            <a:latin typeface="Cambria Math" panose="02040503050406030204" pitchFamily="18" charset="0"/>
                          </a:rPr>
                          <m:t>(</m:t>
                        </m:r>
                        <m:r>
                          <a:rPr lang="zh-TW" altLang="en-US" sz="1100" b="1" i="1">
                            <a:solidFill>
                              <a:schemeClr val="tx1"/>
                            </a:solidFill>
                            <a:latin typeface="Cambria Math" panose="02040503050406030204" pitchFamily="18" charset="0"/>
                          </a:rPr>
                          <m:t>𝜻</m:t>
                        </m:r>
                      </m:e>
                      <m:sub>
                        <m:r>
                          <a:rPr lang="en-US" altLang="zh-TW" sz="1100" i="1">
                            <a:solidFill>
                              <a:schemeClr val="tx1"/>
                            </a:solidFill>
                            <a:latin typeface="Cambria Math" panose="02040503050406030204" pitchFamily="18" charset="0"/>
                          </a:rPr>
                          <m:t>𝑎𝑡𝑡𝑟</m:t>
                        </m:r>
                      </m:sub>
                      <m:sup>
                        <m:r>
                          <a:rPr lang="en-US" altLang="zh-TW" sz="1100" i="1">
                            <a:solidFill>
                              <a:schemeClr val="tx1"/>
                            </a:solidFill>
                            <a:latin typeface="Cambria Math" panose="02040503050406030204" pitchFamily="18" charset="0"/>
                          </a:rPr>
                          <m:t>𝑚𝑎𝑡𝑐h</m:t>
                        </m:r>
                      </m:sup>
                    </m:sSubSup>
                    <m:r>
                      <a:rPr lang="en-US" altLang="zh-TW" sz="1100" b="1" i="1">
                        <a:solidFill>
                          <a:schemeClr val="tx1"/>
                        </a:solidFill>
                        <a:latin typeface="Cambria Math" panose="02040503050406030204" pitchFamily="18" charset="0"/>
                      </a:rPr>
                      <m:t>)</m:t>
                    </m:r>
                  </m:oMath>
                </a14:m>
                <a:r>
                  <a:rPr lang="zh-TW" altLang="en-US" sz="1100" dirty="0"/>
                  <a:t> </a:t>
                </a:r>
              </a:p>
            </p:txBody>
          </p:sp>
        </mc:Choice>
        <mc:Fallback xmlns="">
          <p:sp>
            <p:nvSpPr>
              <p:cNvPr id="5" name="文字方塊 4">
                <a:extLst>
                  <a:ext uri="{FF2B5EF4-FFF2-40B4-BE49-F238E27FC236}">
                    <a16:creationId xmlns:a16="http://schemas.microsoft.com/office/drawing/2014/main" id="{2302573D-C7EC-E78A-1F02-9CF880DE053F}"/>
                  </a:ext>
                </a:extLst>
              </p:cNvPr>
              <p:cNvSpPr txBox="1">
                <a:spLocks noRot="1" noChangeAspect="1" noMove="1" noResize="1" noEditPoints="1" noAdjustHandles="1" noChangeArrowheads="1" noChangeShapeType="1" noTextEdit="1"/>
              </p:cNvSpPr>
              <p:nvPr/>
            </p:nvSpPr>
            <p:spPr>
              <a:xfrm>
                <a:off x="1240111" y="4628474"/>
                <a:ext cx="6299026" cy="278666"/>
              </a:xfrm>
              <a:prstGeom prst="rect">
                <a:avLst/>
              </a:prstGeom>
              <a:blipFill>
                <a:blip r:embed="rId6"/>
                <a:stretch>
                  <a:fillRect b="-10870"/>
                </a:stretch>
              </a:blipFill>
            </p:spPr>
            <p:txBody>
              <a:bodyPr/>
              <a:lstStyle/>
              <a:p>
                <a:r>
                  <a:rPr lang="zh-TW" altLang="en-US">
                    <a:noFill/>
                  </a:rPr>
                  <a:t> </a:t>
                </a:r>
              </a:p>
            </p:txBody>
          </p:sp>
        </mc:Fallback>
      </mc:AlternateContent>
      <p:sp>
        <p:nvSpPr>
          <p:cNvPr id="14" name="頁尾版面配置區 13">
            <a:extLst>
              <a:ext uri="{FF2B5EF4-FFF2-40B4-BE49-F238E27FC236}">
                <a16:creationId xmlns:a16="http://schemas.microsoft.com/office/drawing/2014/main" id="{EF77EC13-D609-6CC1-3166-9CF2A3E0A561}"/>
              </a:ext>
            </a:extLst>
          </p:cNvPr>
          <p:cNvSpPr>
            <a:spLocks noGrp="1"/>
          </p:cNvSpPr>
          <p:nvPr>
            <p:ph type="ftr" idx="3"/>
          </p:nvPr>
        </p:nvSpPr>
        <p:spPr/>
        <p:txBody>
          <a:bodyPr/>
          <a:lstStyle/>
          <a:p>
            <a:r>
              <a:rPr lang="en-US" altLang="zh-TW"/>
              <a:t>/67</a:t>
            </a:r>
            <a:endParaRPr lang="zh-TW" altLang="en-US" dirty="0"/>
          </a:p>
        </p:txBody>
      </p:sp>
      <p:sp>
        <p:nvSpPr>
          <p:cNvPr id="4" name="投影片編號版面配置區 3">
            <a:extLst>
              <a:ext uri="{FF2B5EF4-FFF2-40B4-BE49-F238E27FC236}">
                <a16:creationId xmlns:a16="http://schemas.microsoft.com/office/drawing/2014/main" id="{FDE067A0-FD9B-3E80-D3D6-E790A2EFCF00}"/>
              </a:ext>
            </a:extLst>
          </p:cNvPr>
          <p:cNvSpPr>
            <a:spLocks noGrp="1"/>
          </p:cNvSpPr>
          <p:nvPr>
            <p:ph type="sldNum" idx="4"/>
          </p:nvPr>
        </p:nvSpPr>
        <p:spPr/>
        <p:txBody>
          <a:bodyPr/>
          <a:lstStyle/>
          <a:p>
            <a:fld id="{00000000-1234-1234-1234-123412341234}" type="slidenum">
              <a:rPr lang="en-US" smtClean="0"/>
              <a:pPr/>
              <a:t>15</a:t>
            </a:fld>
            <a:endParaRPr lang="en-US" dirty="0"/>
          </a:p>
        </p:txBody>
      </p:sp>
    </p:spTree>
    <p:extLst>
      <p:ext uri="{BB962C8B-B14F-4D97-AF65-F5344CB8AC3E}">
        <p14:creationId xmlns:p14="http://schemas.microsoft.com/office/powerpoint/2010/main" val="1999952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3649204"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Attribute-Estimation Expert1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A31B534B-BAD3-A14B-E87A-50F246821F5B}"/>
                  </a:ext>
                </a:extLst>
              </p:cNvPr>
              <p:cNvSpPr txBox="1"/>
              <p:nvPr/>
            </p:nvSpPr>
            <p:spPr>
              <a:xfrm>
                <a:off x="1444945" y="3999971"/>
                <a:ext cx="6281524" cy="776559"/>
              </a:xfrm>
              <a:prstGeom prst="rect">
                <a:avLst/>
              </a:prstGeom>
              <a:noFill/>
            </p:spPr>
            <p:txBody>
              <a:bodyPr wrap="square">
                <a:spAutoFit/>
              </a:bodyPr>
              <a:lstStyle/>
              <a:p>
                <a14:m>
                  <m:oMath xmlns:m="http://schemas.openxmlformats.org/officeDocument/2006/math">
                    <m:sSubSup>
                      <m:sSubSupPr>
                        <m:ctrlPr>
                          <a:rPr lang="en-US" altLang="zh-TW" b="1" i="1">
                            <a:solidFill>
                              <a:schemeClr val="tx1"/>
                            </a:solidFill>
                            <a:latin typeface="Cambria Math" panose="02040503050406030204" pitchFamily="18" charset="0"/>
                          </a:rPr>
                        </m:ctrlPr>
                      </m:sSubSupPr>
                      <m:e>
                        <m:r>
                          <a:rPr lang="zh-TW" altLang="en-US" b="1" i="1">
                            <a:solidFill>
                              <a:schemeClr val="tx1"/>
                            </a:solidFill>
                            <a:latin typeface="Cambria Math" panose="02040503050406030204" pitchFamily="18" charset="0"/>
                          </a:rPr>
                          <m:t>𝜻</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a:rPr lang="en-US" altLang="zh-TW" i="1" dirty="0">
                        <a:solidFill>
                          <a:schemeClr val="tx1"/>
                        </a:solidFill>
                        <a:latin typeface="Cambria Math" panose="02040503050406030204" pitchFamily="18" charset="0"/>
                      </a:rPr>
                      <m:t>[</m:t>
                    </m:r>
                    <m:r>
                      <a:rPr lang="en-US" altLang="zh-TW" i="1" dirty="0">
                        <a:solidFill>
                          <a:schemeClr val="tx1"/>
                        </a:solidFill>
                        <a:latin typeface="Cambria Math" panose="02040503050406030204" pitchFamily="18" charset="0"/>
                      </a:rPr>
                      <m:t>𝑖</m:t>
                    </m:r>
                    <m:r>
                      <a:rPr lang="en-US" altLang="zh-TW" i="1" dirty="0">
                        <a:solidFill>
                          <a:schemeClr val="tx1"/>
                        </a:solidFill>
                        <a:latin typeface="Cambria Math" panose="02040503050406030204" pitchFamily="18" charset="0"/>
                      </a:rPr>
                      <m:t>,</m:t>
                    </m:r>
                    <m:r>
                      <a:rPr lang="en-US" altLang="zh-TW" i="1" dirty="0">
                        <a:solidFill>
                          <a:schemeClr val="tx1"/>
                        </a:solidFill>
                        <a:latin typeface="Cambria Math" panose="02040503050406030204" pitchFamily="18" charset="0"/>
                      </a:rPr>
                      <m:t>𝑎𝑡𝑡𝑟</m:t>
                    </m:r>
                    <m:r>
                      <a:rPr lang="en-US" altLang="zh-TW" i="1" dirty="0">
                        <a:solidFill>
                          <a:schemeClr val="tx1"/>
                        </a:solidFill>
                        <a:latin typeface="Cambria Math" panose="02040503050406030204" pitchFamily="18" charset="0"/>
                      </a:rPr>
                      <m:t>1] =</m:t>
                    </m:r>
                    <m:r>
                      <a:rPr lang="en-US" altLang="zh-TW">
                        <a:solidFill>
                          <a:schemeClr val="tx1"/>
                        </a:solidFill>
                        <a:latin typeface="Cambria Math" panose="02040503050406030204" pitchFamily="18" charset="0"/>
                      </a:rPr>
                      <m:t>(</m:t>
                    </m:r>
                    <m:r>
                      <a:rPr lang="en-US" altLang="zh-TW" b="1" i="1" dirty="0">
                        <a:latin typeface="Cambria Math" panose="02040503050406030204" pitchFamily="18" charset="0"/>
                      </a:rPr>
                      <m:t>𝜻</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,1]</m:t>
                    </m:r>
                  </m:oMath>
                </a14:m>
                <a:r>
                  <a:rPr lang="en-US" altLang="zh-TW" dirty="0">
                    <a:solidFill>
                      <a:schemeClr val="tx1"/>
                    </a:solidFill>
                  </a:rPr>
                  <a:t>+</a:t>
                </a:r>
                <a14:m>
                  <m:oMath xmlns:m="http://schemas.openxmlformats.org/officeDocument/2006/math">
                    <m:r>
                      <a:rPr lang="en-US" altLang="zh-TW" b="1" i="1" dirty="0">
                        <a:latin typeface="Cambria Math" panose="02040503050406030204" pitchFamily="18" charset="0"/>
                      </a:rPr>
                      <m:t>𝜻</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,2]</m:t>
                    </m:r>
                  </m:oMath>
                </a14:m>
                <a:r>
                  <a:rPr lang="en-US" altLang="zh-TW" dirty="0">
                    <a:solidFill>
                      <a:schemeClr val="tx1"/>
                    </a:solidFill>
                  </a:rPr>
                  <a:t>+</a:t>
                </a:r>
                <a14:m>
                  <m:oMath xmlns:m="http://schemas.openxmlformats.org/officeDocument/2006/math">
                    <m:r>
                      <a:rPr lang="en-US" altLang="zh-TW" b="1" i="1" dirty="0">
                        <a:latin typeface="Cambria Math" panose="02040503050406030204" pitchFamily="18" charset="0"/>
                      </a:rPr>
                      <m:t>𝜻</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,3])/3</m:t>
                    </m:r>
                  </m:oMath>
                </a14:m>
                <a:endParaRPr lang="en-US" altLang="zh-TW" dirty="0">
                  <a:solidFill>
                    <a:schemeClr val="tx1"/>
                  </a:solidFill>
                </a:endParaRPr>
              </a:p>
              <a:p>
                <a14:m>
                  <m:oMath xmlns:m="http://schemas.openxmlformats.org/officeDocument/2006/math">
                    <m:sSubSup>
                      <m:sSubSupPr>
                        <m:ctrlPr>
                          <a:rPr lang="en-US" altLang="zh-TW" b="1" i="1">
                            <a:solidFill>
                              <a:schemeClr val="tx1"/>
                            </a:solidFill>
                            <a:latin typeface="Cambria Math" panose="02040503050406030204" pitchFamily="18" charset="0"/>
                          </a:rPr>
                        </m:ctrlPr>
                      </m:sSubSupPr>
                      <m:e>
                        <m:r>
                          <a:rPr lang="zh-TW" altLang="en-US" b="1" i="1">
                            <a:solidFill>
                              <a:schemeClr val="tx1"/>
                            </a:solidFill>
                            <a:latin typeface="Cambria Math" panose="02040503050406030204" pitchFamily="18" charset="0"/>
                          </a:rPr>
                          <m:t>𝜻</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a:rPr lang="en-US" altLang="zh-TW" i="1" dirty="0">
                        <a:solidFill>
                          <a:schemeClr val="tx1"/>
                        </a:solidFill>
                        <a:latin typeface="Cambria Math" panose="02040503050406030204" pitchFamily="18" charset="0"/>
                      </a:rPr>
                      <m:t>[</m:t>
                    </m:r>
                    <m:r>
                      <a:rPr lang="en-US" altLang="zh-TW" i="1" dirty="0">
                        <a:solidFill>
                          <a:schemeClr val="tx1"/>
                        </a:solidFill>
                        <a:latin typeface="Cambria Math" panose="02040503050406030204" pitchFamily="18" charset="0"/>
                      </a:rPr>
                      <m:t>𝑖</m:t>
                    </m:r>
                    <m:r>
                      <a:rPr lang="en-US" altLang="zh-TW" i="1" dirty="0">
                        <a:solidFill>
                          <a:schemeClr val="tx1"/>
                        </a:solidFill>
                        <a:latin typeface="Cambria Math" panose="02040503050406030204" pitchFamily="18" charset="0"/>
                      </a:rPr>
                      <m:t>,</m:t>
                    </m:r>
                    <m:r>
                      <a:rPr lang="en-US" altLang="zh-TW" i="1" dirty="0">
                        <a:solidFill>
                          <a:schemeClr val="tx1"/>
                        </a:solidFill>
                        <a:latin typeface="Cambria Math" panose="02040503050406030204" pitchFamily="18" charset="0"/>
                      </a:rPr>
                      <m:t>𝑎𝑡𝑡𝑟</m:t>
                    </m:r>
                    <m:r>
                      <a:rPr lang="en-US" altLang="zh-TW" i="1" dirty="0">
                        <a:solidFill>
                          <a:schemeClr val="tx1"/>
                        </a:solidFill>
                        <a:latin typeface="Cambria Math" panose="02040503050406030204" pitchFamily="18" charset="0"/>
                      </a:rPr>
                      <m:t>2] =</m:t>
                    </m:r>
                    <m:r>
                      <a:rPr lang="en-US" altLang="zh-TW">
                        <a:solidFill>
                          <a:schemeClr val="tx1"/>
                        </a:solidFill>
                        <a:latin typeface="Cambria Math" panose="02040503050406030204" pitchFamily="18" charset="0"/>
                      </a:rPr>
                      <m:t>(</m:t>
                    </m:r>
                    <m:r>
                      <a:rPr lang="en-US" altLang="zh-TW" b="1" i="1" dirty="0">
                        <a:latin typeface="Cambria Math" panose="02040503050406030204" pitchFamily="18" charset="0"/>
                      </a:rPr>
                      <m:t>𝜻</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,4]</m:t>
                    </m:r>
                  </m:oMath>
                </a14:m>
                <a:r>
                  <a:rPr lang="en-US" altLang="zh-TW" dirty="0">
                    <a:solidFill>
                      <a:schemeClr val="tx1"/>
                    </a:solidFill>
                  </a:rPr>
                  <a:t>+</a:t>
                </a:r>
                <a14:m>
                  <m:oMath xmlns:m="http://schemas.openxmlformats.org/officeDocument/2006/math">
                    <m:r>
                      <a:rPr lang="en-US" altLang="zh-TW" b="1" i="1" dirty="0">
                        <a:latin typeface="Cambria Math" panose="02040503050406030204" pitchFamily="18" charset="0"/>
                      </a:rPr>
                      <m:t>𝜻</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,5]</m:t>
                    </m:r>
                  </m:oMath>
                </a14:m>
                <a:r>
                  <a:rPr lang="en-US" altLang="zh-TW" dirty="0">
                    <a:solidFill>
                      <a:schemeClr val="tx1"/>
                    </a:solidFill>
                  </a:rPr>
                  <a:t>+</a:t>
                </a:r>
                <a14:m>
                  <m:oMath xmlns:m="http://schemas.openxmlformats.org/officeDocument/2006/math">
                    <m:r>
                      <a:rPr lang="en-US" altLang="zh-TW" b="1" i="1" dirty="0">
                        <a:latin typeface="Cambria Math" panose="02040503050406030204" pitchFamily="18" charset="0"/>
                      </a:rPr>
                      <m:t>𝜻</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,6])/3</m:t>
                    </m:r>
                  </m:oMath>
                </a14:m>
                <a:endParaRPr lang="en-US" altLang="zh-TW" dirty="0">
                  <a:solidFill>
                    <a:schemeClr val="tx1"/>
                  </a:solidFill>
                </a:endParaRPr>
              </a:p>
              <a:p>
                <a:endParaRPr lang="en-US" altLang="zh-TW" dirty="0">
                  <a:solidFill>
                    <a:srgbClr val="FF0000"/>
                  </a:solidFill>
                  <a:latin typeface="Cambria" panose="02040503050406030204" pitchFamily="18" charset="0"/>
                  <a:ea typeface="Cambria" panose="02040503050406030204" pitchFamily="18" charset="0"/>
                </a:endParaRPr>
              </a:p>
            </p:txBody>
          </p:sp>
        </mc:Choice>
        <mc:Fallback xmlns="">
          <p:sp>
            <p:nvSpPr>
              <p:cNvPr id="11" name="文字方塊 10">
                <a:extLst>
                  <a:ext uri="{FF2B5EF4-FFF2-40B4-BE49-F238E27FC236}">
                    <a16:creationId xmlns:a16="http://schemas.microsoft.com/office/drawing/2014/main" id="{A31B534B-BAD3-A14B-E87A-50F246821F5B}"/>
                  </a:ext>
                </a:extLst>
              </p:cNvPr>
              <p:cNvSpPr txBox="1">
                <a:spLocks noRot="1" noChangeAspect="1" noMove="1" noResize="1" noEditPoints="1" noAdjustHandles="1" noChangeArrowheads="1" noChangeShapeType="1" noTextEdit="1"/>
              </p:cNvSpPr>
              <p:nvPr/>
            </p:nvSpPr>
            <p:spPr>
              <a:xfrm>
                <a:off x="1444945" y="3999971"/>
                <a:ext cx="6281524" cy="77655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2D34BBA0-3F2C-A9E9-9FDC-A691A36DCED1}"/>
                  </a:ext>
                </a:extLst>
              </p:cNvPr>
              <p:cNvSpPr txBox="1"/>
              <p:nvPr/>
            </p:nvSpPr>
            <p:spPr>
              <a:xfrm>
                <a:off x="1444945" y="4497921"/>
                <a:ext cx="2869221" cy="3419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TW" b="1" i="1" smtClean="0">
                              <a:solidFill>
                                <a:schemeClr val="tx1"/>
                              </a:solidFill>
                              <a:latin typeface="Cambria Math" panose="02040503050406030204" pitchFamily="18" charset="0"/>
                            </a:rPr>
                          </m:ctrlPr>
                        </m:sSubSupPr>
                        <m:e>
                          <m:sSubSup>
                            <m:sSubSupPr>
                              <m:ctrlPr>
                                <a:rPr lang="en-US" altLang="zh-TW" b="1" i="1">
                                  <a:solidFill>
                                    <a:srgbClr val="FF0000"/>
                                  </a:solidFill>
                                  <a:latin typeface="Cambria Math" panose="02040503050406030204" pitchFamily="18" charset="0"/>
                                </a:rPr>
                              </m:ctrlPr>
                            </m:sSubSupPr>
                            <m:e>
                              <m:r>
                                <a:rPr lang="en-US" altLang="zh-TW" b="1" i="1">
                                  <a:solidFill>
                                    <a:srgbClr val="FF0000"/>
                                  </a:solidFill>
                                  <a:latin typeface="Cambria Math" panose="02040503050406030204" pitchFamily="18" charset="0"/>
                                </a:rPr>
                                <m:t>𝒑</m:t>
                              </m:r>
                            </m:e>
                            <m:sub>
                              <m:r>
                                <a:rPr lang="en-US" altLang="zh-TW" i="1">
                                  <a:solidFill>
                                    <a:srgbClr val="FF0000"/>
                                  </a:solidFill>
                                  <a:latin typeface="Cambria Math" panose="02040503050406030204" pitchFamily="18" charset="0"/>
                                </a:rPr>
                                <m:t>𝑎𝑡𝑡𝑟</m:t>
                              </m:r>
                            </m:sub>
                            <m:sup>
                              <m:r>
                                <a:rPr lang="en-US" altLang="zh-TW" i="1">
                                  <a:solidFill>
                                    <a:srgbClr val="FF0000"/>
                                  </a:solidFill>
                                  <a:latin typeface="Cambria Math" panose="02040503050406030204" pitchFamily="18" charset="0"/>
                                </a:rPr>
                                <m:t>𝑎𝑣𝑔</m:t>
                              </m:r>
                            </m:sup>
                          </m:sSubSup>
                          <m:r>
                            <a:rPr lang="en-US" altLang="zh-TW" b="1"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𝒔𝒐𝒇𝒕𝒎𝒂𝒙</m:t>
                          </m:r>
                          <m:r>
                            <a:rPr lang="en-US" altLang="zh-TW" b="1" i="1">
                              <a:solidFill>
                                <a:schemeClr val="tx1"/>
                              </a:solidFill>
                              <a:latin typeface="Cambria Math" panose="02040503050406030204" pitchFamily="18" charset="0"/>
                            </a:rPr>
                            <m:t>(</m:t>
                          </m:r>
                          <m:r>
                            <a:rPr lang="zh-TW" altLang="en-US" b="1" i="1">
                              <a:solidFill>
                                <a:schemeClr val="tx1"/>
                              </a:solidFill>
                              <a:latin typeface="Cambria Math" panose="02040503050406030204" pitchFamily="18" charset="0"/>
                            </a:rPr>
                            <m:t>𝜻</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a:rPr lang="en-US" altLang="zh-TW" b="1" i="1">
                          <a:solidFill>
                            <a:schemeClr val="tx1"/>
                          </a:solidFill>
                          <a:latin typeface="Cambria Math" panose="02040503050406030204" pitchFamily="18" charset="0"/>
                        </a:rPr>
                        <m:t>)</m:t>
                      </m:r>
                    </m:oMath>
                  </m:oMathPara>
                </a14:m>
                <a:endParaRPr lang="zh-TW" altLang="en-US" dirty="0">
                  <a:solidFill>
                    <a:srgbClr val="FF0000"/>
                  </a:solidFill>
                </a:endParaRPr>
              </a:p>
            </p:txBody>
          </p:sp>
        </mc:Choice>
        <mc:Fallback xmlns="">
          <p:sp>
            <p:nvSpPr>
              <p:cNvPr id="19" name="文字方塊 18">
                <a:extLst>
                  <a:ext uri="{FF2B5EF4-FFF2-40B4-BE49-F238E27FC236}">
                    <a16:creationId xmlns:a16="http://schemas.microsoft.com/office/drawing/2014/main" id="{2D34BBA0-3F2C-A9E9-9FDC-A691A36DCED1}"/>
                  </a:ext>
                </a:extLst>
              </p:cNvPr>
              <p:cNvSpPr txBox="1">
                <a:spLocks noRot="1" noChangeAspect="1" noMove="1" noResize="1" noEditPoints="1" noAdjustHandles="1" noChangeArrowheads="1" noChangeShapeType="1" noTextEdit="1"/>
              </p:cNvSpPr>
              <p:nvPr/>
            </p:nvSpPr>
            <p:spPr>
              <a:xfrm>
                <a:off x="1444945" y="4497921"/>
                <a:ext cx="2869221" cy="341953"/>
              </a:xfrm>
              <a:prstGeom prst="rect">
                <a:avLst/>
              </a:prstGeom>
              <a:blipFill>
                <a:blip r:embed="rId4"/>
                <a:stretch>
                  <a:fillRect b="-1786"/>
                </a:stretch>
              </a:blipFill>
            </p:spPr>
            <p:txBody>
              <a:bodyPr/>
              <a:lstStyle/>
              <a:p>
                <a:r>
                  <a:rPr lang="zh-TW" altLang="en-US">
                    <a:noFill/>
                  </a:rPr>
                  <a:t> </a:t>
                </a:r>
              </a:p>
            </p:txBody>
          </p:sp>
        </mc:Fallback>
      </mc:AlternateContent>
      <p:sp>
        <p:nvSpPr>
          <p:cNvPr id="21" name="文字方塊 20">
            <a:extLst>
              <a:ext uri="{FF2B5EF4-FFF2-40B4-BE49-F238E27FC236}">
                <a16:creationId xmlns:a16="http://schemas.microsoft.com/office/drawing/2014/main" id="{0D775BDF-51FD-5095-5860-4EF446ED0285}"/>
              </a:ext>
            </a:extLst>
          </p:cNvPr>
          <p:cNvSpPr txBox="1"/>
          <p:nvPr/>
        </p:nvSpPr>
        <p:spPr>
          <a:xfrm>
            <a:off x="431893" y="2587621"/>
            <a:ext cx="8472673" cy="523220"/>
          </a:xfrm>
          <a:prstGeom prst="rect">
            <a:avLst/>
          </a:prstGeom>
          <a:noFill/>
        </p:spPr>
        <p:txBody>
          <a:bodyPr wrap="square">
            <a:spAutoFit/>
          </a:bodyPr>
          <a:lstStyle/>
          <a:p>
            <a:pPr marL="171450" indent="-171450">
              <a:buFont typeface="Arial" panose="020B0604020202020204" pitchFamily="34" charset="0"/>
              <a:buChar char="•"/>
            </a:pPr>
            <a:r>
              <a:rPr lang="en-US" altLang="zh-TW" dirty="0">
                <a:latin typeface="Cambria" panose="02040503050406030204" pitchFamily="18" charset="0"/>
                <a:ea typeface="Cambria" panose="02040503050406030204" pitchFamily="18" charset="0"/>
              </a:rPr>
              <a:t>Expert1's approach is to aggregate the logit pairs that belong to a specific attribute and calculate the average by dividing the sum by the number of objects.</a:t>
            </a:r>
            <a:endParaRPr lang="zh-TW" altLang="en-US" dirty="0">
              <a:latin typeface="Cambria" panose="02040503050406030204" pitchFamily="18" charset="0"/>
            </a:endParaRPr>
          </a:p>
        </p:txBody>
      </p:sp>
      <mc:AlternateContent xmlns:mc="http://schemas.openxmlformats.org/markup-compatibility/2006" xmlns:a14="http://schemas.microsoft.com/office/drawing/2010/main">
        <mc:Choice Requires="a14">
          <p:graphicFrame>
            <p:nvGraphicFramePr>
              <p:cNvPr id="3" name="表格 7">
                <a:extLst>
                  <a:ext uri="{FF2B5EF4-FFF2-40B4-BE49-F238E27FC236}">
                    <a16:creationId xmlns:a16="http://schemas.microsoft.com/office/drawing/2014/main" id="{A53CBF84-2634-65E8-6648-83AB65B9498F}"/>
                  </a:ext>
                </a:extLst>
              </p:cNvPr>
              <p:cNvGraphicFramePr>
                <a:graphicFrameLocks noGrp="1"/>
              </p:cNvGraphicFramePr>
              <p:nvPr>
                <p:extLst>
                  <p:ext uri="{D42A27DB-BD31-4B8C-83A1-F6EECF244321}">
                    <p14:modId xmlns:p14="http://schemas.microsoft.com/office/powerpoint/2010/main" val="3450140107"/>
                  </p:ext>
                </p:extLst>
              </p:nvPr>
            </p:nvGraphicFramePr>
            <p:xfrm>
              <a:off x="1221915" y="3085571"/>
              <a:ext cx="6077100" cy="914400"/>
            </p:xfrm>
            <a:graphic>
              <a:graphicData uri="http://schemas.openxmlformats.org/drawingml/2006/table">
                <a:tbl>
                  <a:tblPr firstRow="1" bandRow="1">
                    <a:tableStyleId>{5C22544A-7EE6-4342-B048-85BDC9FD1C3A}</a:tableStyleId>
                  </a:tblPr>
                  <a:tblGrid>
                    <a:gridCol w="1505100">
                      <a:extLst>
                        <a:ext uri="{9D8B030D-6E8A-4147-A177-3AD203B41FA5}">
                          <a16:colId xmlns:a16="http://schemas.microsoft.com/office/drawing/2014/main" val="1187735081"/>
                        </a:ext>
                      </a:extLst>
                    </a:gridCol>
                    <a:gridCol w="1524000">
                      <a:extLst>
                        <a:ext uri="{9D8B030D-6E8A-4147-A177-3AD203B41FA5}">
                          <a16:colId xmlns:a16="http://schemas.microsoft.com/office/drawing/2014/main" val="1205190883"/>
                        </a:ext>
                      </a:extLst>
                    </a:gridCol>
                    <a:gridCol w="1524000">
                      <a:extLst>
                        <a:ext uri="{9D8B030D-6E8A-4147-A177-3AD203B41FA5}">
                          <a16:colId xmlns:a16="http://schemas.microsoft.com/office/drawing/2014/main" val="1738984761"/>
                        </a:ext>
                      </a:extLst>
                    </a:gridCol>
                    <a:gridCol w="1524000">
                      <a:extLst>
                        <a:ext uri="{9D8B030D-6E8A-4147-A177-3AD203B41FA5}">
                          <a16:colId xmlns:a16="http://schemas.microsoft.com/office/drawing/2014/main" val="4276723835"/>
                        </a:ext>
                      </a:extLst>
                    </a:gridCol>
                  </a:tblGrid>
                  <a:tr h="174834">
                    <a:tc>
                      <a:txBody>
                        <a:bodyPr/>
                        <a:lstStyle/>
                        <a:p>
                          <a:pPr algn="ctr"/>
                          <a:endParaRPr lang="zh-TW" altLang="en-US" dirty="0"/>
                        </a:p>
                      </a:txBody>
                      <a:tcPr anchor="ctr"/>
                    </a:tc>
                    <a:tc>
                      <a:txBody>
                        <a:bodyPr/>
                        <a:lstStyle/>
                        <a:p>
                          <a:pPr algn="ctr"/>
                          <a:r>
                            <a:rPr lang="en-US" altLang="zh-TW" dirty="0"/>
                            <a:t>obj1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chemeClr val="bg1"/>
                              </a:solidFill>
                            </a:rPr>
                            <a:t>obj2</a:t>
                          </a:r>
                          <a:endParaRPr lang="zh-TW"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obj3</a:t>
                          </a:r>
                          <a:endParaRPr lang="zh-TW" altLang="en-US" dirty="0"/>
                        </a:p>
                      </a:txBody>
                      <a:tcPr anchor="ctr"/>
                    </a:tc>
                    <a:extLst>
                      <a:ext uri="{0D108BD9-81ED-4DB2-BD59-A6C34878D82A}">
                        <a16:rowId xmlns:a16="http://schemas.microsoft.com/office/drawing/2014/main" val="1154042703"/>
                      </a:ext>
                    </a:extLst>
                  </a:tr>
                  <a:tr h="285946">
                    <a:tc>
                      <a:txBody>
                        <a:bodyPr/>
                        <a:lstStyle/>
                        <a:p>
                          <a:pPr algn="ctr"/>
                          <a:r>
                            <a:rPr lang="en-US" altLang="zh-TW" dirty="0"/>
                            <a:t>attr1</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r>
                                  <a:rPr lang="en-US" altLang="zh-TW" b="0" i="1" smtClean="0">
                                    <a:latin typeface="Cambria Math" panose="02040503050406030204" pitchFamily="18" charset="0"/>
                                  </a:rPr>
                                  <m:t>,1]</m:t>
                                </m:r>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𝑖</m:t>
                                </m:r>
                                <m:r>
                                  <a:rPr lang="en-US" altLang="zh-TW" b="0" i="1" smtClean="0">
                                    <a:solidFill>
                                      <a:schemeClr val="tx1"/>
                                    </a:solidFill>
                                    <a:latin typeface="Cambria Math" panose="02040503050406030204" pitchFamily="18" charset="0"/>
                                  </a:rPr>
                                  <m:t>,2]</m:t>
                                </m:r>
                              </m:oMath>
                            </m:oMathPara>
                          </a14:m>
                          <a:endParaRPr lang="zh-TW" altLang="en-US"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r>
                                  <a:rPr lang="en-US" altLang="zh-TW" b="0" i="1" smtClean="0">
                                    <a:latin typeface="Cambria Math" panose="02040503050406030204" pitchFamily="18" charset="0"/>
                                  </a:rPr>
                                  <m:t>,3]</m:t>
                                </m:r>
                              </m:oMath>
                            </m:oMathPara>
                          </a14:m>
                          <a:endParaRPr lang="zh-TW" altLang="en-US" dirty="0"/>
                        </a:p>
                      </a:txBody>
                      <a:tcPr anchor="ctr"/>
                    </a:tc>
                    <a:extLst>
                      <a:ext uri="{0D108BD9-81ED-4DB2-BD59-A6C34878D82A}">
                        <a16:rowId xmlns:a16="http://schemas.microsoft.com/office/drawing/2014/main" val="1616892267"/>
                      </a:ext>
                    </a:extLst>
                  </a:tr>
                  <a:tr h="285946">
                    <a:tc>
                      <a:txBody>
                        <a:bodyPr/>
                        <a:lstStyle/>
                        <a:p>
                          <a:pPr algn="ctr"/>
                          <a:r>
                            <a:rPr lang="en-US" altLang="zh-TW" dirty="0"/>
                            <a:t>attr2</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,4]</m:t>
                                </m:r>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kumimoji="0" lang="en-US" altLang="zh-TW" sz="1400" b="0" i="1" u="none" strike="noStrike" kern="0" cap="none" spc="0" normalizeH="0" baseline="0" noProof="0" smtClean="0">
                                    <a:ln>
                                      <a:noFill/>
                                    </a:ln>
                                    <a:solidFill>
                                      <a:schemeClr val="tx1"/>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chemeClr val="tx1"/>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chemeClr val="tx1"/>
                                    </a:solidFill>
                                    <a:effectLst/>
                                    <a:uLnTx/>
                                    <a:uFillTx/>
                                    <a:latin typeface="Cambria Math" panose="02040503050406030204" pitchFamily="18" charset="0"/>
                                    <a:cs typeface="+mn-cs"/>
                                    <a:sym typeface="Arial"/>
                                  </a:rPr>
                                  <m:t>,5]</m:t>
                                </m:r>
                              </m:oMath>
                            </m:oMathPara>
                          </a14:m>
                          <a:endParaRPr lang="zh-TW" altLang="en-US"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𝜻</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,6]</m:t>
                                </m:r>
                              </m:oMath>
                            </m:oMathPara>
                          </a14:m>
                          <a:endParaRPr lang="zh-TW" altLang="en-US" dirty="0"/>
                        </a:p>
                      </a:txBody>
                      <a:tcPr anchor="ctr"/>
                    </a:tc>
                    <a:extLst>
                      <a:ext uri="{0D108BD9-81ED-4DB2-BD59-A6C34878D82A}">
                        <a16:rowId xmlns:a16="http://schemas.microsoft.com/office/drawing/2014/main" val="2555588467"/>
                      </a:ext>
                    </a:extLst>
                  </a:tr>
                </a:tbl>
              </a:graphicData>
            </a:graphic>
          </p:graphicFrame>
        </mc:Choice>
        <mc:Fallback xmlns="">
          <p:graphicFrame>
            <p:nvGraphicFramePr>
              <p:cNvPr id="3" name="表格 7">
                <a:extLst>
                  <a:ext uri="{FF2B5EF4-FFF2-40B4-BE49-F238E27FC236}">
                    <a16:creationId xmlns:a16="http://schemas.microsoft.com/office/drawing/2014/main" id="{A53CBF84-2634-65E8-6648-83AB65B9498F}"/>
                  </a:ext>
                </a:extLst>
              </p:cNvPr>
              <p:cNvGraphicFramePr>
                <a:graphicFrameLocks noGrp="1"/>
              </p:cNvGraphicFramePr>
              <p:nvPr>
                <p:extLst>
                  <p:ext uri="{D42A27DB-BD31-4B8C-83A1-F6EECF244321}">
                    <p14:modId xmlns:p14="http://schemas.microsoft.com/office/powerpoint/2010/main" val="3450140107"/>
                  </p:ext>
                </p:extLst>
              </p:nvPr>
            </p:nvGraphicFramePr>
            <p:xfrm>
              <a:off x="1221915" y="3085571"/>
              <a:ext cx="6077100" cy="914400"/>
            </p:xfrm>
            <a:graphic>
              <a:graphicData uri="http://schemas.openxmlformats.org/drawingml/2006/table">
                <a:tbl>
                  <a:tblPr firstRow="1" bandRow="1">
                    <a:tableStyleId>{5C22544A-7EE6-4342-B048-85BDC9FD1C3A}</a:tableStyleId>
                  </a:tblPr>
                  <a:tblGrid>
                    <a:gridCol w="1505100">
                      <a:extLst>
                        <a:ext uri="{9D8B030D-6E8A-4147-A177-3AD203B41FA5}">
                          <a16:colId xmlns:a16="http://schemas.microsoft.com/office/drawing/2014/main" val="1187735081"/>
                        </a:ext>
                      </a:extLst>
                    </a:gridCol>
                    <a:gridCol w="1524000">
                      <a:extLst>
                        <a:ext uri="{9D8B030D-6E8A-4147-A177-3AD203B41FA5}">
                          <a16:colId xmlns:a16="http://schemas.microsoft.com/office/drawing/2014/main" val="1205190883"/>
                        </a:ext>
                      </a:extLst>
                    </a:gridCol>
                    <a:gridCol w="1524000">
                      <a:extLst>
                        <a:ext uri="{9D8B030D-6E8A-4147-A177-3AD203B41FA5}">
                          <a16:colId xmlns:a16="http://schemas.microsoft.com/office/drawing/2014/main" val="1738984761"/>
                        </a:ext>
                      </a:extLst>
                    </a:gridCol>
                    <a:gridCol w="1524000">
                      <a:extLst>
                        <a:ext uri="{9D8B030D-6E8A-4147-A177-3AD203B41FA5}">
                          <a16:colId xmlns:a16="http://schemas.microsoft.com/office/drawing/2014/main" val="4276723835"/>
                        </a:ext>
                      </a:extLst>
                    </a:gridCol>
                  </a:tblGrid>
                  <a:tr h="304800">
                    <a:tc>
                      <a:txBody>
                        <a:bodyPr/>
                        <a:lstStyle/>
                        <a:p>
                          <a:pPr algn="ctr"/>
                          <a:endParaRPr lang="zh-TW" altLang="en-US" dirty="0"/>
                        </a:p>
                      </a:txBody>
                      <a:tcPr anchor="ctr"/>
                    </a:tc>
                    <a:tc>
                      <a:txBody>
                        <a:bodyPr/>
                        <a:lstStyle/>
                        <a:p>
                          <a:pPr algn="ctr"/>
                          <a:r>
                            <a:rPr lang="en-US" altLang="zh-TW" dirty="0"/>
                            <a:t>obj1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chemeClr val="bg1"/>
                              </a:solidFill>
                            </a:rPr>
                            <a:t>obj2</a:t>
                          </a:r>
                          <a:endParaRPr lang="zh-TW"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obj3</a:t>
                          </a:r>
                          <a:endParaRPr lang="zh-TW" altLang="en-US" dirty="0"/>
                        </a:p>
                      </a:txBody>
                      <a:tcPr anchor="ctr"/>
                    </a:tc>
                    <a:extLst>
                      <a:ext uri="{0D108BD9-81ED-4DB2-BD59-A6C34878D82A}">
                        <a16:rowId xmlns:a16="http://schemas.microsoft.com/office/drawing/2014/main" val="1154042703"/>
                      </a:ext>
                    </a:extLst>
                  </a:tr>
                  <a:tr h="304800">
                    <a:tc>
                      <a:txBody>
                        <a:bodyPr/>
                        <a:lstStyle/>
                        <a:p>
                          <a:pPr algn="ctr"/>
                          <a:r>
                            <a:rPr lang="en-US" altLang="zh-TW" dirty="0"/>
                            <a:t>attr1</a:t>
                          </a:r>
                          <a:endParaRPr lang="zh-TW" altLang="en-US" dirty="0"/>
                        </a:p>
                      </a:txBody>
                      <a:tcPr anchor="ctr"/>
                    </a:tc>
                    <a:tc>
                      <a:txBody>
                        <a:bodyPr/>
                        <a:lstStyle/>
                        <a:p>
                          <a:endParaRPr lang="zh-TW"/>
                        </a:p>
                      </a:txBody>
                      <a:tcPr anchor="ctr">
                        <a:blipFill>
                          <a:blip r:embed="rId5"/>
                          <a:stretch>
                            <a:fillRect l="-99200" t="-101961" r="-202000" b="-117647"/>
                          </a:stretch>
                        </a:blipFill>
                      </a:tcPr>
                    </a:tc>
                    <a:tc>
                      <a:txBody>
                        <a:bodyPr/>
                        <a:lstStyle/>
                        <a:p>
                          <a:endParaRPr lang="zh-TW"/>
                        </a:p>
                      </a:txBody>
                      <a:tcPr anchor="ctr">
                        <a:blipFill>
                          <a:blip r:embed="rId5"/>
                          <a:stretch>
                            <a:fillRect l="-198406" t="-101961" r="-101195" b="-117647"/>
                          </a:stretch>
                        </a:blipFill>
                      </a:tcPr>
                    </a:tc>
                    <a:tc>
                      <a:txBody>
                        <a:bodyPr/>
                        <a:lstStyle/>
                        <a:p>
                          <a:endParaRPr lang="zh-TW"/>
                        </a:p>
                      </a:txBody>
                      <a:tcPr anchor="ctr">
                        <a:blipFill>
                          <a:blip r:embed="rId5"/>
                          <a:stretch>
                            <a:fillRect l="-299600" t="-101961" r="-1600" b="-117647"/>
                          </a:stretch>
                        </a:blipFill>
                      </a:tcPr>
                    </a:tc>
                    <a:extLst>
                      <a:ext uri="{0D108BD9-81ED-4DB2-BD59-A6C34878D82A}">
                        <a16:rowId xmlns:a16="http://schemas.microsoft.com/office/drawing/2014/main" val="1616892267"/>
                      </a:ext>
                    </a:extLst>
                  </a:tr>
                  <a:tr h="304800">
                    <a:tc>
                      <a:txBody>
                        <a:bodyPr/>
                        <a:lstStyle/>
                        <a:p>
                          <a:pPr algn="ctr"/>
                          <a:r>
                            <a:rPr lang="en-US" altLang="zh-TW" dirty="0"/>
                            <a:t>attr2</a:t>
                          </a:r>
                        </a:p>
                      </a:txBody>
                      <a:tcPr anchor="ctr"/>
                    </a:tc>
                    <a:tc>
                      <a:txBody>
                        <a:bodyPr/>
                        <a:lstStyle/>
                        <a:p>
                          <a:endParaRPr lang="zh-TW"/>
                        </a:p>
                      </a:txBody>
                      <a:tcPr anchor="ctr">
                        <a:blipFill>
                          <a:blip r:embed="rId5"/>
                          <a:stretch>
                            <a:fillRect l="-99200" t="-206000" r="-202000" b="-20000"/>
                          </a:stretch>
                        </a:blipFill>
                      </a:tcPr>
                    </a:tc>
                    <a:tc>
                      <a:txBody>
                        <a:bodyPr/>
                        <a:lstStyle/>
                        <a:p>
                          <a:endParaRPr lang="zh-TW"/>
                        </a:p>
                      </a:txBody>
                      <a:tcPr anchor="ctr">
                        <a:blipFill>
                          <a:blip r:embed="rId5"/>
                          <a:stretch>
                            <a:fillRect l="-198406" t="-206000" r="-101195" b="-20000"/>
                          </a:stretch>
                        </a:blipFill>
                      </a:tcPr>
                    </a:tc>
                    <a:tc>
                      <a:txBody>
                        <a:bodyPr/>
                        <a:lstStyle/>
                        <a:p>
                          <a:endParaRPr lang="zh-TW"/>
                        </a:p>
                      </a:txBody>
                      <a:tcPr anchor="ctr">
                        <a:blipFill>
                          <a:blip r:embed="rId5"/>
                          <a:stretch>
                            <a:fillRect l="-299600" t="-206000" r="-1600" b="-20000"/>
                          </a:stretch>
                        </a:blipFill>
                      </a:tcPr>
                    </a:tc>
                    <a:extLst>
                      <a:ext uri="{0D108BD9-81ED-4DB2-BD59-A6C34878D82A}">
                        <a16:rowId xmlns:a16="http://schemas.microsoft.com/office/drawing/2014/main" val="2555588467"/>
                      </a:ext>
                    </a:extLst>
                  </a:tr>
                </a:tbl>
              </a:graphicData>
            </a:graphic>
          </p:graphicFrame>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84C4ED78-D0EE-C152-F64D-249ECC58D207}"/>
                  </a:ext>
                </a:extLst>
              </p:cNvPr>
              <p:cNvSpPr txBox="1"/>
              <p:nvPr/>
            </p:nvSpPr>
            <p:spPr>
              <a:xfrm>
                <a:off x="103239" y="1490321"/>
                <a:ext cx="45495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latin typeface="Cambria Math" panose="02040503050406030204" pitchFamily="18" charset="0"/>
                        </a:rPr>
                        <m:t>𝑿</m:t>
                      </m:r>
                    </m:oMath>
                  </m:oMathPara>
                </a14:m>
                <a:endParaRPr lang="zh-TW" altLang="en-US" sz="1050" b="1" dirty="0"/>
              </a:p>
            </p:txBody>
          </p:sp>
        </mc:Choice>
        <mc:Fallback xmlns="">
          <p:sp>
            <p:nvSpPr>
              <p:cNvPr id="14" name="文字方塊 13">
                <a:extLst>
                  <a:ext uri="{FF2B5EF4-FFF2-40B4-BE49-F238E27FC236}">
                    <a16:creationId xmlns:a16="http://schemas.microsoft.com/office/drawing/2014/main" id="{84C4ED78-D0EE-C152-F64D-249ECC58D207}"/>
                  </a:ext>
                </a:extLst>
              </p:cNvPr>
              <p:cNvSpPr txBox="1">
                <a:spLocks noRot="1" noChangeAspect="1" noMove="1" noResize="1" noEditPoints="1" noAdjustHandles="1" noChangeArrowheads="1" noChangeShapeType="1" noTextEdit="1"/>
              </p:cNvSpPr>
              <p:nvPr/>
            </p:nvSpPr>
            <p:spPr>
              <a:xfrm>
                <a:off x="103239" y="1490321"/>
                <a:ext cx="454954" cy="26161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51A0E74-303D-10F1-DC14-47BCE48DAB55}"/>
                  </a:ext>
                </a:extLst>
              </p:cNvPr>
              <p:cNvSpPr/>
              <p:nvPr/>
            </p:nvSpPr>
            <p:spPr>
              <a:xfrm>
                <a:off x="2271365" y="744631"/>
                <a:ext cx="1836000" cy="540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a:solidFill>
                                <a:schemeClr val="tx1"/>
                              </a:solidFill>
                              <a:latin typeface="Cambria Math" panose="02040503050406030204" pitchFamily="18" charset="0"/>
                            </a:rPr>
                            <m:t>𝟏</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(without object information)</a:t>
                </a:r>
              </a:p>
            </p:txBody>
          </p:sp>
        </mc:Choice>
        <mc:Fallback xmlns="">
          <p:sp>
            <p:nvSpPr>
              <p:cNvPr id="15" name="矩形 14">
                <a:extLst>
                  <a:ext uri="{FF2B5EF4-FFF2-40B4-BE49-F238E27FC236}">
                    <a16:creationId xmlns:a16="http://schemas.microsoft.com/office/drawing/2014/main" id="{B51A0E74-303D-10F1-DC14-47BCE48DAB55}"/>
                  </a:ext>
                </a:extLst>
              </p:cNvPr>
              <p:cNvSpPr>
                <a:spLocks noRot="1" noChangeAspect="1" noMove="1" noResize="1" noEditPoints="1" noAdjustHandles="1" noChangeArrowheads="1" noChangeShapeType="1" noTextEdit="1"/>
              </p:cNvSpPr>
              <p:nvPr/>
            </p:nvSpPr>
            <p:spPr>
              <a:xfrm>
                <a:off x="2271365" y="744631"/>
                <a:ext cx="1836000" cy="540000"/>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2EB476E-E561-0F61-28CC-C84F92E63B32}"/>
                  </a:ext>
                </a:extLst>
              </p:cNvPr>
              <p:cNvSpPr/>
              <p:nvPr/>
            </p:nvSpPr>
            <p:spPr>
              <a:xfrm>
                <a:off x="2271365" y="1336454"/>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75000"/>
                                </a:schemeClr>
                              </a:solidFill>
                              <a:latin typeface="Cambria Math" panose="02040503050406030204" pitchFamily="18" charset="0"/>
                            </a:rPr>
                          </m:ctrlPr>
                        </m:sSubPr>
                        <m:e>
                          <m:r>
                            <a:rPr lang="en-US" altLang="zh-TW" sz="900" b="1" i="1" smtClean="0">
                              <a:solidFill>
                                <a:schemeClr val="bg1">
                                  <a:lumMod val="75000"/>
                                </a:schemeClr>
                              </a:solidFill>
                              <a:latin typeface="Cambria Math" panose="02040503050406030204" pitchFamily="18" charset="0"/>
                            </a:rPr>
                            <m:t>𝑬</m:t>
                          </m:r>
                        </m:e>
                        <m:sub>
                          <m:r>
                            <a:rPr lang="en-US" altLang="zh-TW" sz="900" b="1" i="1" smtClean="0">
                              <a:solidFill>
                                <a:schemeClr val="bg1">
                                  <a:lumMod val="75000"/>
                                </a:schemeClr>
                              </a:solidFill>
                              <a:latin typeface="Cambria Math" panose="02040503050406030204" pitchFamily="18" charset="0"/>
                            </a:rPr>
                            <m:t>𝟐</m:t>
                          </m:r>
                        </m:sub>
                      </m:sSub>
                      <m:r>
                        <a:rPr lang="en-US" altLang="zh-TW" sz="900" b="1" i="1" smtClean="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𝜻</m:t>
                      </m:r>
                      <m:r>
                        <a:rPr lang="en-US" altLang="zh-TW" sz="900" b="1" i="1" smtClean="0">
                          <a:solidFill>
                            <a:schemeClr val="bg1">
                              <a:lumMod val="75000"/>
                            </a:schemeClr>
                          </a:solidFill>
                          <a:latin typeface="Cambria Math" panose="02040503050406030204" pitchFamily="18" charset="0"/>
                        </a:rPr>
                        <m:t>)</m:t>
                      </m:r>
                    </m:oMath>
                  </m:oMathPara>
                </a14:m>
                <a:endParaRPr lang="en-US" altLang="zh-TW" sz="900" b="1" dirty="0">
                  <a:solidFill>
                    <a:schemeClr val="bg1">
                      <a:lumMod val="75000"/>
                    </a:schemeClr>
                  </a:solidFill>
                </a:endParaRPr>
              </a:p>
              <a:p>
                <a:pPr algn="ctr"/>
                <a:r>
                  <a:rPr lang="en-US" altLang="zh-TW" sz="900" dirty="0">
                    <a:solidFill>
                      <a:schemeClr val="bg1">
                        <a:lumMod val="75000"/>
                      </a:schemeClr>
                    </a:solidFill>
                  </a:rPr>
                  <a:t>(without object information)</a:t>
                </a:r>
              </a:p>
            </p:txBody>
          </p:sp>
        </mc:Choice>
        <mc:Fallback xmlns="">
          <p:sp>
            <p:nvSpPr>
              <p:cNvPr id="16" name="矩形 15">
                <a:extLst>
                  <a:ext uri="{FF2B5EF4-FFF2-40B4-BE49-F238E27FC236}">
                    <a16:creationId xmlns:a16="http://schemas.microsoft.com/office/drawing/2014/main" id="{A2EB476E-E561-0F61-28CC-C84F92E63B32}"/>
                  </a:ext>
                </a:extLst>
              </p:cNvPr>
              <p:cNvSpPr>
                <a:spLocks noRot="1" noChangeAspect="1" noMove="1" noResize="1" noEditPoints="1" noAdjustHandles="1" noChangeArrowheads="1" noChangeShapeType="1" noTextEdit="1"/>
              </p:cNvSpPr>
              <p:nvPr/>
            </p:nvSpPr>
            <p:spPr>
              <a:xfrm>
                <a:off x="2271365" y="1336454"/>
                <a:ext cx="1836000" cy="54000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3D569AA-09E8-087B-6510-E871552C24B2}"/>
                  </a:ext>
                </a:extLst>
              </p:cNvPr>
              <p:cNvSpPr/>
              <p:nvPr/>
            </p:nvSpPr>
            <p:spPr>
              <a:xfrm>
                <a:off x="2271365" y="1938129"/>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75000"/>
                                </a:schemeClr>
                              </a:solidFill>
                              <a:latin typeface="Cambria Math" panose="02040503050406030204" pitchFamily="18" charset="0"/>
                            </a:rPr>
                          </m:ctrlPr>
                        </m:sSubPr>
                        <m:e>
                          <m:r>
                            <a:rPr lang="en-US" altLang="zh-TW" sz="900" b="1" i="1" smtClean="0">
                              <a:solidFill>
                                <a:schemeClr val="bg1">
                                  <a:lumMod val="75000"/>
                                </a:schemeClr>
                              </a:solidFill>
                              <a:latin typeface="Cambria Math" panose="02040503050406030204" pitchFamily="18" charset="0"/>
                            </a:rPr>
                            <m:t>𝑬</m:t>
                          </m:r>
                        </m:e>
                        <m:sub>
                          <m:r>
                            <a:rPr lang="en-US" altLang="zh-TW" sz="900" b="1" i="1" smtClean="0">
                              <a:solidFill>
                                <a:schemeClr val="bg1">
                                  <a:lumMod val="75000"/>
                                </a:schemeClr>
                              </a:solidFill>
                              <a:latin typeface="Cambria Math" panose="02040503050406030204" pitchFamily="18" charset="0"/>
                            </a:rPr>
                            <m:t>𝟑</m:t>
                          </m:r>
                        </m:sub>
                      </m:sSub>
                      <m:r>
                        <a:rPr lang="en-US" altLang="zh-TW" sz="900" b="1" i="1" smtClean="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𝜻</m:t>
                      </m:r>
                      <m:r>
                        <a:rPr lang="en-US" altLang="zh-TW" sz="900" b="1" i="1" smtClean="0">
                          <a:solidFill>
                            <a:schemeClr val="bg1">
                              <a:lumMod val="75000"/>
                            </a:schemeClr>
                          </a:solidFill>
                          <a:latin typeface="Cambria Math" panose="02040503050406030204" pitchFamily="18" charset="0"/>
                        </a:rPr>
                        <m:t>)</m:t>
                      </m:r>
                    </m:oMath>
                  </m:oMathPara>
                </a14:m>
                <a:endParaRPr lang="en-US" altLang="zh-TW" sz="900" b="1" dirty="0">
                  <a:solidFill>
                    <a:schemeClr val="bg1">
                      <a:lumMod val="75000"/>
                    </a:schemeClr>
                  </a:solidFill>
                </a:endParaRPr>
              </a:p>
              <a:p>
                <a:pPr algn="ctr"/>
                <a:r>
                  <a:rPr lang="en-US" altLang="zh-TW" sz="900" dirty="0">
                    <a:solidFill>
                      <a:schemeClr val="bg1">
                        <a:lumMod val="75000"/>
                      </a:schemeClr>
                    </a:solidFill>
                  </a:rPr>
                  <a:t>(with object information)</a:t>
                </a:r>
              </a:p>
            </p:txBody>
          </p:sp>
        </mc:Choice>
        <mc:Fallback xmlns="">
          <p:sp>
            <p:nvSpPr>
              <p:cNvPr id="17" name="矩形 16">
                <a:extLst>
                  <a:ext uri="{FF2B5EF4-FFF2-40B4-BE49-F238E27FC236}">
                    <a16:creationId xmlns:a16="http://schemas.microsoft.com/office/drawing/2014/main" id="{13D569AA-09E8-087B-6510-E871552C24B2}"/>
                  </a:ext>
                </a:extLst>
              </p:cNvPr>
              <p:cNvSpPr>
                <a:spLocks noRot="1" noChangeAspect="1" noMove="1" noResize="1" noEditPoints="1" noAdjustHandles="1" noChangeArrowheads="1" noChangeShapeType="1" noTextEdit="1"/>
              </p:cNvSpPr>
              <p:nvPr/>
            </p:nvSpPr>
            <p:spPr>
              <a:xfrm>
                <a:off x="2271365" y="1938129"/>
                <a:ext cx="1836000" cy="5400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324316A0-07E3-8D62-21F7-CBF60BA00581}"/>
                  </a:ext>
                </a:extLst>
              </p:cNvPr>
              <p:cNvSpPr txBox="1"/>
              <p:nvPr/>
            </p:nvSpPr>
            <p:spPr>
              <a:xfrm>
                <a:off x="1558063" y="1329576"/>
                <a:ext cx="447675"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a:latin typeface="Cambria Math" panose="02040503050406030204" pitchFamily="18" charset="0"/>
                        </a:rPr>
                        <m:t>𝜻</m:t>
                      </m:r>
                    </m:oMath>
                  </m:oMathPara>
                </a14:m>
                <a:endParaRPr lang="zh-TW" altLang="en-US" sz="800" b="1" dirty="0"/>
              </a:p>
            </p:txBody>
          </p:sp>
        </mc:Choice>
        <mc:Fallback xmlns="">
          <p:sp>
            <p:nvSpPr>
              <p:cNvPr id="18" name="文字方塊 17">
                <a:extLst>
                  <a:ext uri="{FF2B5EF4-FFF2-40B4-BE49-F238E27FC236}">
                    <a16:creationId xmlns:a16="http://schemas.microsoft.com/office/drawing/2014/main" id="{324316A0-07E3-8D62-21F7-CBF60BA00581}"/>
                  </a:ext>
                </a:extLst>
              </p:cNvPr>
              <p:cNvSpPr txBox="1">
                <a:spLocks noRot="1" noChangeAspect="1" noMove="1" noResize="1" noEditPoints="1" noAdjustHandles="1" noChangeArrowheads="1" noChangeShapeType="1" noTextEdit="1"/>
              </p:cNvSpPr>
              <p:nvPr/>
            </p:nvSpPr>
            <p:spPr>
              <a:xfrm>
                <a:off x="1558063" y="1329576"/>
                <a:ext cx="447675" cy="253916"/>
              </a:xfrm>
              <a:prstGeom prst="rect">
                <a:avLst/>
              </a:prstGeom>
              <a:blipFill>
                <a:blip r:embed="rId10"/>
                <a:stretch>
                  <a:fillRect b="-4762"/>
                </a:stretch>
              </a:blipFill>
            </p:spPr>
            <p:txBody>
              <a:bodyPr/>
              <a:lstStyle/>
              <a:p>
                <a:r>
                  <a:rPr lang="zh-TW" altLang="en-US">
                    <a:noFill/>
                  </a:rPr>
                  <a:t> </a:t>
                </a:r>
              </a:p>
            </p:txBody>
          </p:sp>
        </mc:Fallback>
      </mc:AlternateContent>
      <p:cxnSp>
        <p:nvCxnSpPr>
          <p:cNvPr id="22" name="接點: 肘形 21">
            <a:extLst>
              <a:ext uri="{FF2B5EF4-FFF2-40B4-BE49-F238E27FC236}">
                <a16:creationId xmlns:a16="http://schemas.microsoft.com/office/drawing/2014/main" id="{D8E7064F-723A-2484-E7E9-166AC6736594}"/>
              </a:ext>
            </a:extLst>
          </p:cNvPr>
          <p:cNvCxnSpPr>
            <a:cxnSpLocks/>
            <a:endCxn id="17" idx="1"/>
          </p:cNvCxnSpPr>
          <p:nvPr/>
        </p:nvCxnSpPr>
        <p:spPr>
          <a:xfrm>
            <a:off x="1645671" y="1613873"/>
            <a:ext cx="625694" cy="594256"/>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23" name="接點: 肘形 22">
            <a:extLst>
              <a:ext uri="{FF2B5EF4-FFF2-40B4-BE49-F238E27FC236}">
                <a16:creationId xmlns:a16="http://schemas.microsoft.com/office/drawing/2014/main" id="{64C61B8A-59FD-D6EA-09D6-10ED0CD9A415}"/>
              </a:ext>
            </a:extLst>
          </p:cNvPr>
          <p:cNvCxnSpPr>
            <a:cxnSpLocks/>
            <a:stCxn id="16" idx="3"/>
            <a:endCxn id="28" idx="1"/>
          </p:cNvCxnSpPr>
          <p:nvPr/>
        </p:nvCxnSpPr>
        <p:spPr>
          <a:xfrm>
            <a:off x="4107365" y="1606454"/>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26" name="直線單箭頭接點 25">
            <a:extLst>
              <a:ext uri="{FF2B5EF4-FFF2-40B4-BE49-F238E27FC236}">
                <a16:creationId xmlns:a16="http://schemas.microsoft.com/office/drawing/2014/main" id="{AAB019BB-A9F3-2EE3-3039-85F1F7892BC0}"/>
              </a:ext>
            </a:extLst>
          </p:cNvPr>
          <p:cNvCxnSpPr>
            <a:cxnSpLocks/>
          </p:cNvCxnSpPr>
          <p:nvPr/>
        </p:nvCxnSpPr>
        <p:spPr>
          <a:xfrm>
            <a:off x="438665" y="1627868"/>
            <a:ext cx="241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5779B5CD-9D98-F2CF-B764-C217DDE75E23}"/>
              </a:ext>
            </a:extLst>
          </p:cNvPr>
          <p:cNvSpPr/>
          <p:nvPr/>
        </p:nvSpPr>
        <p:spPr>
          <a:xfrm>
            <a:off x="4675480" y="765159"/>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sp>
        <p:nvSpPr>
          <p:cNvPr id="28" name="矩形 27">
            <a:extLst>
              <a:ext uri="{FF2B5EF4-FFF2-40B4-BE49-F238E27FC236}">
                <a16:creationId xmlns:a16="http://schemas.microsoft.com/office/drawing/2014/main" id="{46DAC778-0707-7588-EE47-D04AAC34E019}"/>
              </a:ext>
            </a:extLst>
          </p:cNvPr>
          <p:cNvSpPr/>
          <p:nvPr/>
        </p:nvSpPr>
        <p:spPr>
          <a:xfrm>
            <a:off x="4673194" y="1354928"/>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sp>
        <p:nvSpPr>
          <p:cNvPr id="29" name="矩形 28">
            <a:extLst>
              <a:ext uri="{FF2B5EF4-FFF2-40B4-BE49-F238E27FC236}">
                <a16:creationId xmlns:a16="http://schemas.microsoft.com/office/drawing/2014/main" id="{D24BC059-E966-3CDC-E860-5364361685E1}"/>
              </a:ext>
            </a:extLst>
          </p:cNvPr>
          <p:cNvSpPr/>
          <p:nvPr/>
        </p:nvSpPr>
        <p:spPr>
          <a:xfrm>
            <a:off x="4675480" y="1956303"/>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cxnSp>
        <p:nvCxnSpPr>
          <p:cNvPr id="30" name="直線單箭頭接點 29">
            <a:extLst>
              <a:ext uri="{FF2B5EF4-FFF2-40B4-BE49-F238E27FC236}">
                <a16:creationId xmlns:a16="http://schemas.microsoft.com/office/drawing/2014/main" id="{77E4FC37-E7C9-7776-10D4-B1C4D1F68D69}"/>
              </a:ext>
            </a:extLst>
          </p:cNvPr>
          <p:cNvCxnSpPr>
            <a:cxnSpLocks/>
            <a:stCxn id="27" idx="3"/>
            <a:endCxn id="32" idx="1"/>
          </p:cNvCxnSpPr>
          <p:nvPr/>
        </p:nvCxnSpPr>
        <p:spPr>
          <a:xfrm>
            <a:off x="6155826" y="1017159"/>
            <a:ext cx="251200" cy="172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31" name="直線單箭頭接點 30">
            <a:extLst>
              <a:ext uri="{FF2B5EF4-FFF2-40B4-BE49-F238E27FC236}">
                <a16:creationId xmlns:a16="http://schemas.microsoft.com/office/drawing/2014/main" id="{455766E4-8704-BF81-474B-52827EB33CC0}"/>
              </a:ext>
            </a:extLst>
          </p:cNvPr>
          <p:cNvCxnSpPr>
            <a:cxnSpLocks/>
            <a:stCxn id="28" idx="3"/>
            <a:endCxn id="37" idx="1"/>
          </p:cNvCxnSpPr>
          <p:nvPr/>
        </p:nvCxnSpPr>
        <p:spPr>
          <a:xfrm flipV="1">
            <a:off x="6153540" y="1604532"/>
            <a:ext cx="253486" cy="2396"/>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32" name="矩形 31">
            <a:extLst>
              <a:ext uri="{FF2B5EF4-FFF2-40B4-BE49-F238E27FC236}">
                <a16:creationId xmlns:a16="http://schemas.microsoft.com/office/drawing/2014/main" id="{9BD55D15-D759-82E4-F90B-7FE77662F694}"/>
              </a:ext>
            </a:extLst>
          </p:cNvPr>
          <p:cNvSpPr/>
          <p:nvPr/>
        </p:nvSpPr>
        <p:spPr>
          <a:xfrm>
            <a:off x="6407026" y="766886"/>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cxnSp>
        <p:nvCxnSpPr>
          <p:cNvPr id="33" name="接點: 肘形 32">
            <a:extLst>
              <a:ext uri="{FF2B5EF4-FFF2-40B4-BE49-F238E27FC236}">
                <a16:creationId xmlns:a16="http://schemas.microsoft.com/office/drawing/2014/main" id="{D6FF61C0-82F7-9993-18B1-120CC89568B2}"/>
              </a:ext>
            </a:extLst>
          </p:cNvPr>
          <p:cNvCxnSpPr>
            <a:cxnSpLocks/>
            <a:stCxn id="32" idx="3"/>
          </p:cNvCxnSpPr>
          <p:nvPr/>
        </p:nvCxnSpPr>
        <p:spPr>
          <a:xfrm>
            <a:off x="7595026" y="1018886"/>
            <a:ext cx="356086" cy="367538"/>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34" name="接點: 肘形 33">
            <a:extLst>
              <a:ext uri="{FF2B5EF4-FFF2-40B4-BE49-F238E27FC236}">
                <a16:creationId xmlns:a16="http://schemas.microsoft.com/office/drawing/2014/main" id="{9BC5A937-AB53-C5A5-AAE0-160AB2AE6272}"/>
              </a:ext>
            </a:extLst>
          </p:cNvPr>
          <p:cNvCxnSpPr>
            <a:cxnSpLocks/>
            <a:stCxn id="37" idx="3"/>
          </p:cNvCxnSpPr>
          <p:nvPr/>
        </p:nvCxnSpPr>
        <p:spPr>
          <a:xfrm>
            <a:off x="7595026" y="1604532"/>
            <a:ext cx="357053" cy="933"/>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35" name="接點: 肘形 34">
            <a:extLst>
              <a:ext uri="{FF2B5EF4-FFF2-40B4-BE49-F238E27FC236}">
                <a16:creationId xmlns:a16="http://schemas.microsoft.com/office/drawing/2014/main" id="{E7E8132E-D11D-3B53-9CC0-56EAFA40BFB3}"/>
              </a:ext>
            </a:extLst>
          </p:cNvPr>
          <p:cNvCxnSpPr>
            <a:cxnSpLocks/>
            <a:stCxn id="38" idx="3"/>
          </p:cNvCxnSpPr>
          <p:nvPr/>
        </p:nvCxnSpPr>
        <p:spPr>
          <a:xfrm flipV="1">
            <a:off x="7595026" y="1825498"/>
            <a:ext cx="356086" cy="38552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sp>
        <p:nvSpPr>
          <p:cNvPr id="37" name="矩形 36">
            <a:extLst>
              <a:ext uri="{FF2B5EF4-FFF2-40B4-BE49-F238E27FC236}">
                <a16:creationId xmlns:a16="http://schemas.microsoft.com/office/drawing/2014/main" id="{267E2F89-AD64-1794-0B8B-E6D1D9197061}"/>
              </a:ext>
            </a:extLst>
          </p:cNvPr>
          <p:cNvSpPr/>
          <p:nvPr/>
        </p:nvSpPr>
        <p:spPr>
          <a:xfrm>
            <a:off x="6407026" y="1352532"/>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sp>
        <p:nvSpPr>
          <p:cNvPr id="38" name="矩形 37">
            <a:extLst>
              <a:ext uri="{FF2B5EF4-FFF2-40B4-BE49-F238E27FC236}">
                <a16:creationId xmlns:a16="http://schemas.microsoft.com/office/drawing/2014/main" id="{BF7F2224-CCA9-061E-75FD-CA0FACA0184B}"/>
              </a:ext>
            </a:extLst>
          </p:cNvPr>
          <p:cNvSpPr/>
          <p:nvPr/>
        </p:nvSpPr>
        <p:spPr>
          <a:xfrm>
            <a:off x="6407026" y="1959022"/>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cxnSp>
        <p:nvCxnSpPr>
          <p:cNvPr id="39" name="直線單箭頭接點 38">
            <a:extLst>
              <a:ext uri="{FF2B5EF4-FFF2-40B4-BE49-F238E27FC236}">
                <a16:creationId xmlns:a16="http://schemas.microsoft.com/office/drawing/2014/main" id="{2B9B358F-EECF-9411-1F62-B1AFBE6A8B70}"/>
              </a:ext>
            </a:extLst>
          </p:cNvPr>
          <p:cNvCxnSpPr>
            <a:cxnSpLocks/>
            <a:stCxn id="29" idx="3"/>
            <a:endCxn id="38" idx="1"/>
          </p:cNvCxnSpPr>
          <p:nvPr/>
        </p:nvCxnSpPr>
        <p:spPr>
          <a:xfrm>
            <a:off x="6155826" y="2208303"/>
            <a:ext cx="251200" cy="27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326AE377-D814-30D8-5D9B-73DA6990EFE1}"/>
                  </a:ext>
                </a:extLst>
              </p:cNvPr>
              <p:cNvSpPr txBox="1"/>
              <p:nvPr/>
            </p:nvSpPr>
            <p:spPr>
              <a:xfrm>
                <a:off x="6104541" y="739558"/>
                <a:ext cx="342060"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1</m:t>
                          </m:r>
                        </m:sub>
                      </m:sSub>
                    </m:oMath>
                  </m:oMathPara>
                </a14:m>
                <a:endParaRPr lang="zh-TW" altLang="en-US" sz="1100" dirty="0">
                  <a:solidFill>
                    <a:schemeClr val="bg1">
                      <a:lumMod val="75000"/>
                    </a:schemeClr>
                  </a:solidFill>
                </a:endParaRPr>
              </a:p>
            </p:txBody>
          </p:sp>
        </mc:Choice>
        <mc:Fallback xmlns="">
          <p:sp>
            <p:nvSpPr>
              <p:cNvPr id="40" name="文字方塊 39">
                <a:extLst>
                  <a:ext uri="{FF2B5EF4-FFF2-40B4-BE49-F238E27FC236}">
                    <a16:creationId xmlns:a16="http://schemas.microsoft.com/office/drawing/2014/main" id="{326AE377-D814-30D8-5D9B-73DA6990EFE1}"/>
                  </a:ext>
                </a:extLst>
              </p:cNvPr>
              <p:cNvSpPr txBox="1">
                <a:spLocks noRot="1" noChangeAspect="1" noMove="1" noResize="1" noEditPoints="1" noAdjustHandles="1" noChangeArrowheads="1" noChangeShapeType="1" noTextEdit="1"/>
              </p:cNvSpPr>
              <p:nvPr/>
            </p:nvSpPr>
            <p:spPr>
              <a:xfrm>
                <a:off x="6104541" y="739558"/>
                <a:ext cx="342060" cy="261610"/>
              </a:xfrm>
              <a:prstGeom prst="rect">
                <a:avLst/>
              </a:prstGeom>
              <a:blipFill>
                <a:blip r:embed="rId12"/>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E58E9B4B-4AED-1BEC-AE24-1160DDF9F70F}"/>
                  </a:ext>
                </a:extLst>
              </p:cNvPr>
              <p:cNvSpPr txBox="1"/>
              <p:nvPr/>
            </p:nvSpPr>
            <p:spPr>
              <a:xfrm>
                <a:off x="5827897" y="1354903"/>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2</m:t>
                          </m:r>
                        </m:sub>
                      </m:sSub>
                    </m:oMath>
                  </m:oMathPara>
                </a14:m>
                <a:endParaRPr lang="zh-TW" altLang="en-US" sz="1100" dirty="0">
                  <a:solidFill>
                    <a:schemeClr val="bg1">
                      <a:lumMod val="75000"/>
                    </a:schemeClr>
                  </a:solidFill>
                </a:endParaRPr>
              </a:p>
            </p:txBody>
          </p:sp>
        </mc:Choice>
        <mc:Fallback xmlns="">
          <p:sp>
            <p:nvSpPr>
              <p:cNvPr id="41" name="文字方塊 40">
                <a:extLst>
                  <a:ext uri="{FF2B5EF4-FFF2-40B4-BE49-F238E27FC236}">
                    <a16:creationId xmlns:a16="http://schemas.microsoft.com/office/drawing/2014/main" id="{E58E9B4B-4AED-1BEC-AE24-1160DDF9F70F}"/>
                  </a:ext>
                </a:extLst>
              </p:cNvPr>
              <p:cNvSpPr txBox="1">
                <a:spLocks noRot="1" noChangeAspect="1" noMove="1" noResize="1" noEditPoints="1" noAdjustHandles="1" noChangeArrowheads="1" noChangeShapeType="1" noTextEdit="1"/>
              </p:cNvSpPr>
              <p:nvPr/>
            </p:nvSpPr>
            <p:spPr>
              <a:xfrm>
                <a:off x="5827897" y="1354903"/>
                <a:ext cx="895349" cy="261610"/>
              </a:xfrm>
              <a:prstGeom prst="rect">
                <a:avLst/>
              </a:prstGeom>
              <a:blipFill>
                <a:blip r:embed="rId1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BA7E14E1-3459-B8E9-E2C8-3B54E5CDADB2}"/>
                  </a:ext>
                </a:extLst>
              </p:cNvPr>
              <p:cNvSpPr txBox="1"/>
              <p:nvPr/>
            </p:nvSpPr>
            <p:spPr>
              <a:xfrm>
                <a:off x="5830404" y="1934122"/>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3</m:t>
                          </m:r>
                        </m:sub>
                      </m:sSub>
                    </m:oMath>
                  </m:oMathPara>
                </a14:m>
                <a:endParaRPr lang="zh-TW" altLang="en-US" sz="1100" dirty="0">
                  <a:solidFill>
                    <a:schemeClr val="bg1">
                      <a:lumMod val="75000"/>
                    </a:schemeClr>
                  </a:solidFill>
                </a:endParaRPr>
              </a:p>
            </p:txBody>
          </p:sp>
        </mc:Choice>
        <mc:Fallback xmlns="">
          <p:sp>
            <p:nvSpPr>
              <p:cNvPr id="42" name="文字方塊 41">
                <a:extLst>
                  <a:ext uri="{FF2B5EF4-FFF2-40B4-BE49-F238E27FC236}">
                    <a16:creationId xmlns:a16="http://schemas.microsoft.com/office/drawing/2014/main" id="{BA7E14E1-3459-B8E9-E2C8-3B54E5CDADB2}"/>
                  </a:ext>
                </a:extLst>
              </p:cNvPr>
              <p:cNvSpPr txBox="1">
                <a:spLocks noRot="1" noChangeAspect="1" noMove="1" noResize="1" noEditPoints="1" noAdjustHandles="1" noChangeArrowheads="1" noChangeShapeType="1" noTextEdit="1"/>
              </p:cNvSpPr>
              <p:nvPr/>
            </p:nvSpPr>
            <p:spPr>
              <a:xfrm>
                <a:off x="5830404" y="1934122"/>
                <a:ext cx="895349" cy="261610"/>
              </a:xfrm>
              <a:prstGeom prst="rect">
                <a:avLst/>
              </a:prstGeom>
              <a:blipFill>
                <a:blip r:embed="rId1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68D50DC8-EB61-94AC-A253-E79D3AA7FAB7}"/>
                  </a:ext>
                </a:extLst>
              </p:cNvPr>
              <p:cNvSpPr txBox="1"/>
              <p:nvPr/>
            </p:nvSpPr>
            <p:spPr>
              <a:xfrm>
                <a:off x="7488479" y="750426"/>
                <a:ext cx="421393"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75000"/>
                                </a:schemeClr>
                              </a:solidFill>
                              <a:latin typeface="Cambria Math" panose="02040503050406030204" pitchFamily="18" charset="0"/>
                            </a:rPr>
                          </m:ctrlPr>
                        </m:sSubPr>
                        <m:e>
                          <m:r>
                            <a:rPr lang="zh-TW" altLang="en-US" sz="1200" b="1" i="1">
                              <a:solidFill>
                                <a:schemeClr val="bg1">
                                  <a:lumMod val="75000"/>
                                </a:schemeClr>
                              </a:solidFill>
                              <a:latin typeface="Cambria Math" panose="02040503050406030204" pitchFamily="18" charset="0"/>
                            </a:rPr>
                            <m:t>𝜺</m:t>
                          </m:r>
                        </m:e>
                        <m:sub>
                          <m:r>
                            <a:rPr lang="en-US" altLang="zh-TW" sz="1200" i="1">
                              <a:solidFill>
                                <a:schemeClr val="bg1">
                                  <a:lumMod val="75000"/>
                                </a:schemeClr>
                              </a:solidFill>
                              <a:latin typeface="Cambria Math" panose="02040503050406030204" pitchFamily="18" charset="0"/>
                            </a:rPr>
                            <m:t>1</m:t>
                          </m:r>
                        </m:sub>
                      </m:sSub>
                    </m:oMath>
                  </m:oMathPara>
                </a14:m>
                <a:endParaRPr lang="zh-TW" altLang="en-US" sz="1200" dirty="0">
                  <a:solidFill>
                    <a:schemeClr val="bg1">
                      <a:lumMod val="75000"/>
                    </a:schemeClr>
                  </a:solidFill>
                </a:endParaRPr>
              </a:p>
            </p:txBody>
          </p:sp>
        </mc:Choice>
        <mc:Fallback xmlns="">
          <p:sp>
            <p:nvSpPr>
              <p:cNvPr id="43" name="文字方塊 42">
                <a:extLst>
                  <a:ext uri="{FF2B5EF4-FFF2-40B4-BE49-F238E27FC236}">
                    <a16:creationId xmlns:a16="http://schemas.microsoft.com/office/drawing/2014/main" id="{68D50DC8-EB61-94AC-A253-E79D3AA7FAB7}"/>
                  </a:ext>
                </a:extLst>
              </p:cNvPr>
              <p:cNvSpPr txBox="1">
                <a:spLocks noRot="1" noChangeAspect="1" noMove="1" noResize="1" noEditPoints="1" noAdjustHandles="1" noChangeArrowheads="1" noChangeShapeType="1" noTextEdit="1"/>
              </p:cNvSpPr>
              <p:nvPr/>
            </p:nvSpPr>
            <p:spPr>
              <a:xfrm>
                <a:off x="7488479" y="750426"/>
                <a:ext cx="421393" cy="276999"/>
              </a:xfrm>
              <a:prstGeom prst="rect">
                <a:avLst/>
              </a:prstGeom>
              <a:blipFill>
                <a:blip r:embed="rId1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456252AA-2921-A2B5-A731-E9040FBB9CFE}"/>
                  </a:ext>
                </a:extLst>
              </p:cNvPr>
              <p:cNvSpPr txBox="1"/>
              <p:nvPr/>
            </p:nvSpPr>
            <p:spPr>
              <a:xfrm>
                <a:off x="7517517" y="1346583"/>
                <a:ext cx="357690"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75000"/>
                                </a:schemeClr>
                              </a:solidFill>
                              <a:latin typeface="Cambria Math" panose="02040503050406030204" pitchFamily="18" charset="0"/>
                            </a:rPr>
                          </m:ctrlPr>
                        </m:sSubPr>
                        <m:e>
                          <m:r>
                            <a:rPr lang="zh-TW" altLang="en-US" sz="1200" b="1" i="1">
                              <a:solidFill>
                                <a:schemeClr val="bg1">
                                  <a:lumMod val="75000"/>
                                </a:schemeClr>
                              </a:solidFill>
                              <a:latin typeface="Cambria Math" panose="02040503050406030204" pitchFamily="18" charset="0"/>
                            </a:rPr>
                            <m:t>𝜺</m:t>
                          </m:r>
                        </m:e>
                        <m:sub>
                          <m:r>
                            <a:rPr lang="en-US" altLang="zh-TW" sz="1200" b="0" i="1" smtClean="0">
                              <a:solidFill>
                                <a:schemeClr val="bg1">
                                  <a:lumMod val="75000"/>
                                </a:schemeClr>
                              </a:solidFill>
                              <a:latin typeface="Cambria Math" panose="02040503050406030204" pitchFamily="18" charset="0"/>
                            </a:rPr>
                            <m:t>2</m:t>
                          </m:r>
                        </m:sub>
                      </m:sSub>
                    </m:oMath>
                  </m:oMathPara>
                </a14:m>
                <a:endParaRPr lang="zh-TW" altLang="en-US" sz="1200" dirty="0">
                  <a:solidFill>
                    <a:schemeClr val="bg1">
                      <a:lumMod val="75000"/>
                    </a:schemeClr>
                  </a:solidFill>
                </a:endParaRPr>
              </a:p>
            </p:txBody>
          </p:sp>
        </mc:Choice>
        <mc:Fallback xmlns="">
          <p:sp>
            <p:nvSpPr>
              <p:cNvPr id="44" name="文字方塊 43">
                <a:extLst>
                  <a:ext uri="{FF2B5EF4-FFF2-40B4-BE49-F238E27FC236}">
                    <a16:creationId xmlns:a16="http://schemas.microsoft.com/office/drawing/2014/main" id="{456252AA-2921-A2B5-A731-E9040FBB9CFE}"/>
                  </a:ext>
                </a:extLst>
              </p:cNvPr>
              <p:cNvSpPr txBox="1">
                <a:spLocks noRot="1" noChangeAspect="1" noMove="1" noResize="1" noEditPoints="1" noAdjustHandles="1" noChangeArrowheads="1" noChangeShapeType="1" noTextEdit="1"/>
              </p:cNvSpPr>
              <p:nvPr/>
            </p:nvSpPr>
            <p:spPr>
              <a:xfrm>
                <a:off x="7517517" y="1346583"/>
                <a:ext cx="357690" cy="276999"/>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E923191F-0682-00BA-848F-50F6F6BCD953}"/>
                  </a:ext>
                </a:extLst>
              </p:cNvPr>
              <p:cNvSpPr txBox="1"/>
              <p:nvPr/>
            </p:nvSpPr>
            <p:spPr>
              <a:xfrm>
                <a:off x="7527838" y="1950930"/>
                <a:ext cx="336294" cy="27956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75000"/>
                                </a:schemeClr>
                              </a:solidFill>
                              <a:latin typeface="Cambria Math" panose="02040503050406030204" pitchFamily="18" charset="0"/>
                            </a:rPr>
                          </m:ctrlPr>
                        </m:sSubPr>
                        <m:e>
                          <m:r>
                            <a:rPr lang="zh-TW" altLang="en-US" sz="1200" b="1" i="1">
                              <a:solidFill>
                                <a:schemeClr val="bg1">
                                  <a:lumMod val="75000"/>
                                </a:schemeClr>
                              </a:solidFill>
                              <a:latin typeface="Cambria Math" panose="02040503050406030204" pitchFamily="18" charset="0"/>
                            </a:rPr>
                            <m:t>𝜺</m:t>
                          </m:r>
                        </m:e>
                        <m:sub>
                          <m:r>
                            <a:rPr lang="en-US" altLang="zh-TW" sz="1200" b="0" i="1" smtClean="0">
                              <a:solidFill>
                                <a:schemeClr val="bg1">
                                  <a:lumMod val="75000"/>
                                </a:schemeClr>
                              </a:solidFill>
                              <a:latin typeface="Cambria Math" panose="02040503050406030204" pitchFamily="18" charset="0"/>
                            </a:rPr>
                            <m:t>3</m:t>
                          </m:r>
                        </m:sub>
                      </m:sSub>
                    </m:oMath>
                  </m:oMathPara>
                </a14:m>
                <a:endParaRPr lang="zh-TW" altLang="en-US" sz="1200" dirty="0">
                  <a:solidFill>
                    <a:schemeClr val="bg1">
                      <a:lumMod val="75000"/>
                    </a:schemeClr>
                  </a:solidFill>
                </a:endParaRPr>
              </a:p>
            </p:txBody>
          </p:sp>
        </mc:Choice>
        <mc:Fallback xmlns="">
          <p:sp>
            <p:nvSpPr>
              <p:cNvPr id="45" name="文字方塊 44">
                <a:extLst>
                  <a:ext uri="{FF2B5EF4-FFF2-40B4-BE49-F238E27FC236}">
                    <a16:creationId xmlns:a16="http://schemas.microsoft.com/office/drawing/2014/main" id="{E923191F-0682-00BA-848F-50F6F6BCD953}"/>
                  </a:ext>
                </a:extLst>
              </p:cNvPr>
              <p:cNvSpPr txBox="1">
                <a:spLocks noRot="1" noChangeAspect="1" noMove="1" noResize="1" noEditPoints="1" noAdjustHandles="1" noChangeArrowheads="1" noChangeShapeType="1" noTextEdit="1"/>
              </p:cNvSpPr>
              <p:nvPr/>
            </p:nvSpPr>
            <p:spPr>
              <a:xfrm>
                <a:off x="7527838" y="1950930"/>
                <a:ext cx="336294" cy="279569"/>
              </a:xfrm>
              <a:prstGeom prst="rect">
                <a:avLst/>
              </a:prstGeom>
              <a:blipFill>
                <a:blip r:embed="rId17"/>
                <a:stretch>
                  <a:fillRect/>
                </a:stretch>
              </a:blipFill>
              <a:ln>
                <a:noFill/>
              </a:ln>
            </p:spPr>
            <p:txBody>
              <a:bodyPr/>
              <a:lstStyle/>
              <a:p>
                <a:r>
                  <a:rPr lang="zh-TW" altLang="en-US">
                    <a:noFill/>
                  </a:rPr>
                  <a:t> </a:t>
                </a:r>
              </a:p>
            </p:txBody>
          </p:sp>
        </mc:Fallback>
      </mc:AlternateContent>
      <p:cxnSp>
        <p:nvCxnSpPr>
          <p:cNvPr id="46" name="直線單箭頭接點 45">
            <a:extLst>
              <a:ext uri="{FF2B5EF4-FFF2-40B4-BE49-F238E27FC236}">
                <a16:creationId xmlns:a16="http://schemas.microsoft.com/office/drawing/2014/main" id="{266EBA86-A760-58CE-2DD9-0B852CFA0B35}"/>
              </a:ext>
            </a:extLst>
          </p:cNvPr>
          <p:cNvCxnSpPr>
            <a:cxnSpLocks/>
            <a:endCxn id="16" idx="1"/>
          </p:cNvCxnSpPr>
          <p:nvPr/>
        </p:nvCxnSpPr>
        <p:spPr>
          <a:xfrm flipV="1">
            <a:off x="1645671" y="1606454"/>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832DCDCA-C66D-6F32-33CF-64BB4B136C1F}"/>
                  </a:ext>
                </a:extLst>
              </p:cNvPr>
              <p:cNvSpPr txBox="1"/>
              <p:nvPr/>
            </p:nvSpPr>
            <p:spPr>
              <a:xfrm>
                <a:off x="4085777" y="691651"/>
                <a:ext cx="538284" cy="278666"/>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𝑎𝑣𝑔</m:t>
                          </m:r>
                        </m:sup>
                      </m:sSubSup>
                      <m:r>
                        <a:rPr lang="en-US" altLang="zh-TW" sz="1100" b="1" i="1" smtClean="0">
                          <a:solidFill>
                            <a:schemeClr val="tx1"/>
                          </a:solidFill>
                          <a:latin typeface="Cambria Math" panose="02040503050406030204" pitchFamily="18" charset="0"/>
                        </a:rPr>
                        <m:t>}</m:t>
                      </m:r>
                    </m:oMath>
                  </m:oMathPara>
                </a14:m>
                <a:endParaRPr lang="zh-TW" altLang="en-US" sz="1100" dirty="0">
                  <a:solidFill>
                    <a:schemeClr val="tx1"/>
                  </a:solidFill>
                </a:endParaRPr>
              </a:p>
            </p:txBody>
          </p:sp>
        </mc:Choice>
        <mc:Fallback xmlns="">
          <p:sp>
            <p:nvSpPr>
              <p:cNvPr id="47" name="文字方塊 46">
                <a:extLst>
                  <a:ext uri="{FF2B5EF4-FFF2-40B4-BE49-F238E27FC236}">
                    <a16:creationId xmlns:a16="http://schemas.microsoft.com/office/drawing/2014/main" id="{832DCDCA-C66D-6F32-33CF-64BB4B136C1F}"/>
                  </a:ext>
                </a:extLst>
              </p:cNvPr>
              <p:cNvSpPr txBox="1">
                <a:spLocks noRot="1" noChangeAspect="1" noMove="1" noResize="1" noEditPoints="1" noAdjustHandles="1" noChangeArrowheads="1" noChangeShapeType="1" noTextEdit="1"/>
              </p:cNvSpPr>
              <p:nvPr/>
            </p:nvSpPr>
            <p:spPr>
              <a:xfrm>
                <a:off x="4085777" y="691651"/>
                <a:ext cx="538284" cy="278666"/>
              </a:xfrm>
              <a:prstGeom prst="rect">
                <a:avLst/>
              </a:prstGeom>
              <a:blipFill>
                <a:blip r:embed="rId18"/>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0C32D5DC-FC3A-0BD9-A939-C4166A505241}"/>
                  </a:ext>
                </a:extLst>
              </p:cNvPr>
              <p:cNvSpPr txBox="1"/>
              <p:nvPr/>
            </p:nvSpPr>
            <p:spPr>
              <a:xfrm>
                <a:off x="4041791" y="1956303"/>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75000"/>
                            </a:schemeClr>
                          </a:solidFill>
                          <a:latin typeface="Cambria Math" panose="02040503050406030204" pitchFamily="18" charset="0"/>
                        </a:rPr>
                        <m:t>{</m:t>
                      </m:r>
                      <m:sSubSup>
                        <m:sSubSupPr>
                          <m:ctrlPr>
                            <a:rPr lang="en-US" altLang="zh-TW" sz="1100" b="1" i="1" smtClean="0">
                              <a:solidFill>
                                <a:schemeClr val="bg1">
                                  <a:lumMod val="75000"/>
                                </a:schemeClr>
                              </a:solidFill>
                              <a:latin typeface="Cambria Math" panose="02040503050406030204" pitchFamily="18" charset="0"/>
                            </a:rPr>
                          </m:ctrlPr>
                        </m:sSubSupPr>
                        <m:e>
                          <m:r>
                            <a:rPr lang="en-US" altLang="zh-TW" sz="1100" b="1" i="1" smtClean="0">
                              <a:solidFill>
                                <a:schemeClr val="bg1">
                                  <a:lumMod val="75000"/>
                                </a:schemeClr>
                              </a:solidFill>
                              <a:latin typeface="Cambria Math" panose="02040503050406030204" pitchFamily="18" charset="0"/>
                            </a:rPr>
                            <m:t>𝒑</m:t>
                          </m:r>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𝑚𝑎𝑡𝑐h</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48" name="文字方塊 47">
                <a:extLst>
                  <a:ext uri="{FF2B5EF4-FFF2-40B4-BE49-F238E27FC236}">
                    <a16:creationId xmlns:a16="http://schemas.microsoft.com/office/drawing/2014/main" id="{0C32D5DC-FC3A-0BD9-A939-C4166A505241}"/>
                  </a:ext>
                </a:extLst>
              </p:cNvPr>
              <p:cNvSpPr txBox="1">
                <a:spLocks noRot="1" noChangeAspect="1" noMove="1" noResize="1" noEditPoints="1" noAdjustHandles="1" noChangeArrowheads="1" noChangeShapeType="1" noTextEdit="1"/>
              </p:cNvSpPr>
              <p:nvPr/>
            </p:nvSpPr>
            <p:spPr>
              <a:xfrm>
                <a:off x="4041791" y="1956303"/>
                <a:ext cx="538284" cy="270459"/>
              </a:xfrm>
              <a:prstGeom prst="rect">
                <a:avLst/>
              </a:prstGeom>
              <a:blipFill>
                <a:blip r:embed="rId1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2FB4B041-20CE-3762-3148-DCC4A5807219}"/>
                  </a:ext>
                </a:extLst>
              </p:cNvPr>
              <p:cNvSpPr txBox="1"/>
              <p:nvPr/>
            </p:nvSpPr>
            <p:spPr>
              <a:xfrm>
                <a:off x="4082922" y="1346583"/>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75000"/>
                                </a:schemeClr>
                              </a:solidFill>
                              <a:latin typeface="Cambria Math" panose="02040503050406030204" pitchFamily="18" charset="0"/>
                            </a:rPr>
                          </m:ctrlPr>
                        </m:sSubSupPr>
                        <m:e>
                          <m:r>
                            <a:rPr lang="en-US" altLang="zh-TW" sz="1100" b="1" i="1" smtClean="0">
                              <a:solidFill>
                                <a:schemeClr val="bg1">
                                  <a:lumMod val="75000"/>
                                </a:schemeClr>
                              </a:solidFill>
                              <a:latin typeface="Cambria Math" panose="02040503050406030204" pitchFamily="18" charset="0"/>
                            </a:rPr>
                            <m:t>{</m:t>
                          </m:r>
                          <m:r>
                            <a:rPr lang="en-US" altLang="zh-TW" sz="1100" b="1" i="1" smtClean="0">
                              <a:solidFill>
                                <a:schemeClr val="bg1">
                                  <a:lumMod val="75000"/>
                                </a:schemeClr>
                              </a:solidFill>
                              <a:latin typeface="Cambria Math" panose="02040503050406030204" pitchFamily="18" charset="0"/>
                            </a:rPr>
                            <m:t>𝒑</m:t>
                          </m:r>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𝑚𝑎𝑥</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49" name="文字方塊 48">
                <a:extLst>
                  <a:ext uri="{FF2B5EF4-FFF2-40B4-BE49-F238E27FC236}">
                    <a16:creationId xmlns:a16="http://schemas.microsoft.com/office/drawing/2014/main" id="{2FB4B041-20CE-3762-3148-DCC4A5807219}"/>
                  </a:ext>
                </a:extLst>
              </p:cNvPr>
              <p:cNvSpPr txBox="1">
                <a:spLocks noRot="1" noChangeAspect="1" noMove="1" noResize="1" noEditPoints="1" noAdjustHandles="1" noChangeArrowheads="1" noChangeShapeType="1" noTextEdit="1"/>
              </p:cNvSpPr>
              <p:nvPr/>
            </p:nvSpPr>
            <p:spPr>
              <a:xfrm>
                <a:off x="4082922" y="1346583"/>
                <a:ext cx="538284" cy="261610"/>
              </a:xfrm>
              <a:prstGeom prst="rect">
                <a:avLst/>
              </a:prstGeom>
              <a:blipFill>
                <a:blip r:embed="rId20"/>
                <a:stretch>
                  <a:fillRect/>
                </a:stretch>
              </a:blipFill>
              <a:ln>
                <a:noFill/>
              </a:ln>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3A6FDDAA-887D-A460-0110-ACF91753228D}"/>
              </a:ext>
            </a:extLst>
          </p:cNvPr>
          <p:cNvCxnSpPr>
            <a:cxnSpLocks/>
            <a:stCxn id="15" idx="3"/>
            <a:endCxn id="27" idx="1"/>
          </p:cNvCxnSpPr>
          <p:nvPr/>
        </p:nvCxnSpPr>
        <p:spPr>
          <a:xfrm>
            <a:off x="4107365" y="1014631"/>
            <a:ext cx="568115" cy="25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線單箭頭接點 50">
            <a:extLst>
              <a:ext uri="{FF2B5EF4-FFF2-40B4-BE49-F238E27FC236}">
                <a16:creationId xmlns:a16="http://schemas.microsoft.com/office/drawing/2014/main" id="{93BCC05D-22AB-F2D1-E945-9B5231B73DBA}"/>
              </a:ext>
            </a:extLst>
          </p:cNvPr>
          <p:cNvCxnSpPr>
            <a:cxnSpLocks/>
            <a:stCxn id="17" idx="3"/>
            <a:endCxn id="29" idx="1"/>
          </p:cNvCxnSpPr>
          <p:nvPr/>
        </p:nvCxnSpPr>
        <p:spPr>
          <a:xfrm>
            <a:off x="4107365" y="2208129"/>
            <a:ext cx="568115" cy="174"/>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155" name="矩形 154">
            <a:extLst>
              <a:ext uri="{FF2B5EF4-FFF2-40B4-BE49-F238E27FC236}">
                <a16:creationId xmlns:a16="http://schemas.microsoft.com/office/drawing/2014/main" id="{D188AAE6-EDE1-3E73-4BBB-DED56A47C415}"/>
              </a:ext>
            </a:extLst>
          </p:cNvPr>
          <p:cNvSpPr/>
          <p:nvPr/>
        </p:nvSpPr>
        <p:spPr>
          <a:xfrm flipH="1" flipV="1">
            <a:off x="2276891" y="738174"/>
            <a:ext cx="1830474" cy="54870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dirty="0"/>
          </a:p>
        </p:txBody>
      </p:sp>
      <p:cxnSp>
        <p:nvCxnSpPr>
          <p:cNvPr id="20" name="接點: 肘形 19">
            <a:extLst>
              <a:ext uri="{FF2B5EF4-FFF2-40B4-BE49-F238E27FC236}">
                <a16:creationId xmlns:a16="http://schemas.microsoft.com/office/drawing/2014/main" id="{B681047D-F874-471D-E34B-26F3F683CA21}"/>
              </a:ext>
            </a:extLst>
          </p:cNvPr>
          <p:cNvCxnSpPr>
            <a:cxnSpLocks/>
            <a:endCxn id="15" idx="1"/>
          </p:cNvCxnSpPr>
          <p:nvPr/>
        </p:nvCxnSpPr>
        <p:spPr>
          <a:xfrm flipV="1">
            <a:off x="1645671" y="1014631"/>
            <a:ext cx="625694" cy="59924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頁尾版面配置區 9">
            <a:extLst>
              <a:ext uri="{FF2B5EF4-FFF2-40B4-BE49-F238E27FC236}">
                <a16:creationId xmlns:a16="http://schemas.microsoft.com/office/drawing/2014/main" id="{0633E222-A5DE-BABE-F153-16A953543483}"/>
              </a:ext>
            </a:extLst>
          </p:cNvPr>
          <p:cNvSpPr>
            <a:spLocks noGrp="1"/>
          </p:cNvSpPr>
          <p:nvPr>
            <p:ph type="ftr" idx="3"/>
          </p:nvPr>
        </p:nvSpPr>
        <p:spPr/>
        <p:txBody>
          <a:bodyPr/>
          <a:lstStyle/>
          <a:p>
            <a:r>
              <a:rPr lang="en-US" altLang="zh-TW"/>
              <a:t>/67</a:t>
            </a:r>
            <a:endParaRPr lang="zh-TW" altLang="en-US" dirty="0"/>
          </a:p>
        </p:txBody>
      </p:sp>
      <p:cxnSp>
        <p:nvCxnSpPr>
          <p:cNvPr id="4" name="直線單箭頭接點 3">
            <a:extLst>
              <a:ext uri="{FF2B5EF4-FFF2-40B4-BE49-F238E27FC236}">
                <a16:creationId xmlns:a16="http://schemas.microsoft.com/office/drawing/2014/main" id="{531A71F0-CB54-5101-071D-C07A47078FEB}"/>
              </a:ext>
            </a:extLst>
          </p:cNvPr>
          <p:cNvCxnSpPr>
            <a:cxnSpLocks/>
            <a:stCxn id="5" idx="2"/>
            <a:endCxn id="6" idx="0"/>
          </p:cNvCxnSpPr>
          <p:nvPr/>
        </p:nvCxnSpPr>
        <p:spPr>
          <a:xfrm>
            <a:off x="8536773" y="2204330"/>
            <a:ext cx="1588" cy="1371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5" name="矩形 4">
            <a:extLst>
              <a:ext uri="{FF2B5EF4-FFF2-40B4-BE49-F238E27FC236}">
                <a16:creationId xmlns:a16="http://schemas.microsoft.com/office/drawing/2014/main" id="{C841237D-7680-8FAA-E2EF-B618337DE2C1}"/>
              </a:ext>
            </a:extLst>
          </p:cNvPr>
          <p:cNvSpPr/>
          <p:nvPr/>
        </p:nvSpPr>
        <p:spPr>
          <a:xfrm>
            <a:off x="7946628" y="995840"/>
            <a:ext cx="1180289" cy="12084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Error Rate Optimized Prediction Selector with Integrated Outlier Estimation</a:t>
            </a:r>
            <a:endParaRPr lang="en-US" altLang="zh-TW" sz="800" dirty="0">
              <a:solidFill>
                <a:schemeClr val="bg1">
                  <a:lumMod val="75000"/>
                </a:schemeClr>
              </a:solidFill>
              <a:latin typeface="Söhne"/>
            </a:endParaRPr>
          </a:p>
        </p:txBody>
      </p:sp>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CD80D85A-70E6-B71E-242F-CFFE4BB2DDD8}"/>
                  </a:ext>
                </a:extLst>
              </p:cNvPr>
              <p:cNvSpPr txBox="1"/>
              <p:nvPr/>
            </p:nvSpPr>
            <p:spPr>
              <a:xfrm>
                <a:off x="8253282" y="2341501"/>
                <a:ext cx="570157"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75000"/>
                            </a:schemeClr>
                          </a:solidFill>
                          <a:latin typeface="Cambria Math" panose="02040503050406030204" pitchFamily="18" charset="0"/>
                        </a:rPr>
                        <m:t>{</m:t>
                      </m:r>
                      <m:sSubSup>
                        <m:sSubSupPr>
                          <m:ctrlPr>
                            <a:rPr lang="en-US" altLang="zh-TW" sz="1100" b="1" i="1" smtClean="0">
                              <a:solidFill>
                                <a:schemeClr val="bg1">
                                  <a:lumMod val="75000"/>
                                </a:schemeClr>
                              </a:solidFill>
                              <a:latin typeface="Cambria Math" panose="02040503050406030204" pitchFamily="18" charset="0"/>
                            </a:rPr>
                          </m:ctrlPr>
                        </m:sSubSupPr>
                        <m:e>
                          <m:acc>
                            <m:accPr>
                              <m:chr m:val="̃"/>
                              <m:ctrlPr>
                                <a:rPr lang="en-US" altLang="zh-TW" sz="1100" b="1" i="1">
                                  <a:solidFill>
                                    <a:schemeClr val="bg1">
                                      <a:lumMod val="75000"/>
                                    </a:schemeClr>
                                  </a:solidFill>
                                  <a:latin typeface="Cambria Math" panose="02040503050406030204" pitchFamily="18" charset="0"/>
                                </a:rPr>
                              </m:ctrlPr>
                            </m:accPr>
                            <m:e>
                              <m:r>
                                <a:rPr lang="en-US" altLang="zh-TW" sz="1100" b="1" i="1">
                                  <a:solidFill>
                                    <a:schemeClr val="bg1">
                                      <a:lumMod val="75000"/>
                                    </a:schemeClr>
                                  </a:solidFill>
                                  <a:latin typeface="Cambria Math" panose="02040503050406030204" pitchFamily="18" charset="0"/>
                                </a:rPr>
                                <m:t>𝒑</m:t>
                              </m:r>
                            </m:e>
                          </m:acc>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𝑆𝑃𝐸</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6" name="文字方塊 5">
                <a:extLst>
                  <a:ext uri="{FF2B5EF4-FFF2-40B4-BE49-F238E27FC236}">
                    <a16:creationId xmlns:a16="http://schemas.microsoft.com/office/drawing/2014/main" id="{CD80D85A-70E6-B71E-242F-CFFE4BB2DDD8}"/>
                  </a:ext>
                </a:extLst>
              </p:cNvPr>
              <p:cNvSpPr txBox="1">
                <a:spLocks noRot="1" noChangeAspect="1" noMove="1" noResize="1" noEditPoints="1" noAdjustHandles="1" noChangeArrowheads="1" noChangeShapeType="1" noTextEdit="1"/>
              </p:cNvSpPr>
              <p:nvPr/>
            </p:nvSpPr>
            <p:spPr>
              <a:xfrm>
                <a:off x="8253282" y="2341501"/>
                <a:ext cx="570157" cy="268343"/>
              </a:xfrm>
              <a:prstGeom prst="rect">
                <a:avLst/>
              </a:prstGeom>
              <a:blipFill>
                <a:blip r:embed="rId21"/>
                <a:stretch>
                  <a:fillRect/>
                </a:stretch>
              </a:blipFill>
              <a:ln>
                <a:noFill/>
              </a:ln>
            </p:spPr>
            <p:txBody>
              <a:bodyPr/>
              <a:lstStyle/>
              <a:p>
                <a:r>
                  <a:rPr lang="zh-TW" altLang="en-US">
                    <a:noFill/>
                  </a:rPr>
                  <a:t> </a:t>
                </a:r>
              </a:p>
            </p:txBody>
          </p:sp>
        </mc:Fallback>
      </mc:AlternateContent>
      <p:sp>
        <p:nvSpPr>
          <p:cNvPr id="7" name="投影片編號版面配置區 6">
            <a:extLst>
              <a:ext uri="{FF2B5EF4-FFF2-40B4-BE49-F238E27FC236}">
                <a16:creationId xmlns:a16="http://schemas.microsoft.com/office/drawing/2014/main" id="{10FFD09A-5155-7BFA-C657-133226365E6A}"/>
              </a:ext>
            </a:extLst>
          </p:cNvPr>
          <p:cNvSpPr>
            <a:spLocks noGrp="1"/>
          </p:cNvSpPr>
          <p:nvPr>
            <p:ph type="sldNum" idx="4"/>
          </p:nvPr>
        </p:nvSpPr>
        <p:spPr/>
        <p:txBody>
          <a:bodyPr/>
          <a:lstStyle/>
          <a:p>
            <a:fld id="{00000000-1234-1234-1234-123412341234}" type="slidenum">
              <a:rPr lang="en-US" smtClean="0"/>
              <a:pPr/>
              <a:t>16</a:t>
            </a:fld>
            <a:endParaRPr 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11E1B97C-9469-5C04-A13C-F990103194B5}"/>
                  </a:ext>
                </a:extLst>
              </p:cNvPr>
              <p:cNvSpPr/>
              <p:nvPr/>
            </p:nvSpPr>
            <p:spPr>
              <a:xfrm>
                <a:off x="754659" y="1244194"/>
                <a:ext cx="891541" cy="747637"/>
              </a:xfrm>
              <a:prstGeom prst="rect">
                <a:avLst/>
              </a:prstGeom>
              <a:solidFill>
                <a:srgbClr val="FFFF00"/>
              </a:solidFill>
              <a:ln w="1905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900" b="1" dirty="0">
                    <a:solidFill>
                      <a:schemeClr val="tx1"/>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tx1"/>
                          </a:solidFill>
                          <a:latin typeface="Cambria Math" panose="02040503050406030204" pitchFamily="18" charset="0"/>
                        </a:rPr>
                        <m:t>𝑩</m:t>
                      </m:r>
                      <m:r>
                        <a:rPr lang="en-US" altLang="zh-TW" sz="900" b="1" i="1" dirty="0">
                          <a:solidFill>
                            <a:schemeClr val="tx1"/>
                          </a:solidFill>
                          <a:latin typeface="Cambria Math" panose="02040503050406030204" pitchFamily="18" charset="0"/>
                        </a:rPr>
                        <m:t>(</m:t>
                      </m:r>
                      <m:r>
                        <a:rPr lang="en-US" altLang="zh-TW" sz="900" b="1" i="1" dirty="0">
                          <a:solidFill>
                            <a:schemeClr val="tx1"/>
                          </a:solidFill>
                          <a:latin typeface="Cambria Math" panose="02040503050406030204" pitchFamily="18" charset="0"/>
                        </a:rPr>
                        <m:t>𝑿</m:t>
                      </m:r>
                      <m:r>
                        <a:rPr lang="en-US" altLang="zh-TW" sz="900" b="1" i="1" dirty="0">
                          <a:solidFill>
                            <a:schemeClr val="tx1"/>
                          </a:solidFill>
                          <a:latin typeface="Cambria Math" panose="02040503050406030204" pitchFamily="18" charset="0"/>
                        </a:rPr>
                        <m:t>; </m:t>
                      </m:r>
                      <m:r>
                        <a:rPr lang="el-GR" altLang="zh-TW" sz="900" b="1" i="1" dirty="0">
                          <a:solidFill>
                            <a:schemeClr val="tx1"/>
                          </a:solidFill>
                          <a:latin typeface="Cambria Math" panose="02040503050406030204" pitchFamily="18" charset="0"/>
                        </a:rPr>
                        <m:t>𝜽</m:t>
                      </m:r>
                      <m:r>
                        <a:rPr lang="en-US" altLang="zh-TW" sz="900" b="1" i="1" dirty="0">
                          <a:solidFill>
                            <a:schemeClr val="tx1"/>
                          </a:solidFill>
                          <a:latin typeface="Cambria Math" panose="02040503050406030204" pitchFamily="18" charset="0"/>
                        </a:rPr>
                        <m:t>)</m:t>
                      </m:r>
                    </m:oMath>
                  </m:oMathPara>
                </a14:m>
                <a:endParaRPr lang="zh-TW" altLang="en-US" sz="900" b="1" dirty="0">
                  <a:solidFill>
                    <a:schemeClr val="tx1"/>
                  </a:solidFill>
                </a:endParaRPr>
              </a:p>
            </p:txBody>
          </p:sp>
        </mc:Choice>
        <mc:Fallback xmlns="">
          <p:sp>
            <p:nvSpPr>
              <p:cNvPr id="8" name="矩形 7">
                <a:extLst>
                  <a:ext uri="{FF2B5EF4-FFF2-40B4-BE49-F238E27FC236}">
                    <a16:creationId xmlns:a16="http://schemas.microsoft.com/office/drawing/2014/main" id="{11E1B97C-9469-5C04-A13C-F990103194B5}"/>
                  </a:ext>
                </a:extLst>
              </p:cNvPr>
              <p:cNvSpPr>
                <a:spLocks noRot="1" noChangeAspect="1" noMove="1" noResize="1" noEditPoints="1" noAdjustHandles="1" noChangeArrowheads="1" noChangeShapeType="1" noTextEdit="1"/>
              </p:cNvSpPr>
              <p:nvPr/>
            </p:nvSpPr>
            <p:spPr>
              <a:xfrm>
                <a:off x="754659" y="1244194"/>
                <a:ext cx="891541" cy="747637"/>
              </a:xfrm>
              <a:prstGeom prst="rect">
                <a:avLst/>
              </a:prstGeom>
              <a:blipFill>
                <a:blip r:embed="rId22"/>
                <a:stretch>
                  <a:fillRect t="-794" b="-794"/>
                </a:stretch>
              </a:blipFill>
              <a:ln w="19050">
                <a:solidFill>
                  <a:schemeClr val="tx1"/>
                </a:solidFill>
              </a:ln>
            </p:spPr>
            <p:txBody>
              <a:bodyPr/>
              <a:lstStyle/>
              <a:p>
                <a:r>
                  <a:rPr lang="zh-TW" altLang="en-US">
                    <a:noFill/>
                  </a:rPr>
                  <a:t> </a:t>
                </a:r>
              </a:p>
            </p:txBody>
          </p:sp>
        </mc:Fallback>
      </mc:AlternateContent>
    </p:spTree>
    <p:extLst>
      <p:ext uri="{BB962C8B-B14F-4D97-AF65-F5344CB8AC3E}">
        <p14:creationId xmlns:p14="http://schemas.microsoft.com/office/powerpoint/2010/main" val="2158720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358027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Attribute-Estimation Expert2</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字方塊 3">
            <a:extLst>
              <a:ext uri="{FF2B5EF4-FFF2-40B4-BE49-F238E27FC236}">
                <a16:creationId xmlns:a16="http://schemas.microsoft.com/office/drawing/2014/main" id="{80216D0A-B382-5554-C829-7054F15A94C6}"/>
              </a:ext>
            </a:extLst>
          </p:cNvPr>
          <p:cNvSpPr txBox="1"/>
          <p:nvPr/>
        </p:nvSpPr>
        <p:spPr>
          <a:xfrm>
            <a:off x="424460" y="2599870"/>
            <a:ext cx="8472673" cy="523220"/>
          </a:xfrm>
          <a:prstGeom prst="rect">
            <a:avLst/>
          </a:prstGeom>
          <a:noFill/>
        </p:spPr>
        <p:txBody>
          <a:bodyPr wrap="square">
            <a:spAutoFit/>
          </a:bodyPr>
          <a:lstStyle/>
          <a:p>
            <a:pPr marL="285750" indent="-285750">
              <a:buFont typeface="Arial" panose="020B0604020202020204" pitchFamily="34" charset="0"/>
              <a:buChar char="•"/>
            </a:pPr>
            <a:r>
              <a:rPr lang="en-US" altLang="zh-TW" dirty="0">
                <a:latin typeface="Cambria" panose="02040503050406030204" pitchFamily="18" charset="0"/>
                <a:ea typeface="Cambria" panose="02040503050406030204" pitchFamily="18" charset="0"/>
              </a:rPr>
              <a:t>Expert 2 uses a method that selects the maximum values in each attribute category from the model output logit matrix </a:t>
            </a:r>
            <a:r>
              <a:rPr lang="zh-TW" altLang="en-US" dirty="0">
                <a:latin typeface="Cambria" panose="02040503050406030204" pitchFamily="18" charset="0"/>
                <a:ea typeface="Cambria" panose="02040503050406030204" pitchFamily="18" charset="0"/>
              </a:rPr>
              <a:t>𝜻 </a:t>
            </a:r>
            <a:r>
              <a:rPr lang="en-US" altLang="zh-TW" dirty="0">
                <a:latin typeface="Cambria" panose="02040503050406030204" pitchFamily="18" charset="0"/>
                <a:ea typeface="Cambria" panose="02040503050406030204" pitchFamily="18" charset="0"/>
              </a:rPr>
              <a:t>for each sample.</a:t>
            </a:r>
            <a:endParaRPr lang="zh-TW" altLang="en-US" dirty="0">
              <a:latin typeface="Cambria" panose="02040503050406030204" pitchFamily="18" charset="0"/>
            </a:endParaRPr>
          </a:p>
        </p:txBody>
      </p:sp>
      <mc:AlternateContent xmlns:mc="http://schemas.openxmlformats.org/markup-compatibility/2006" xmlns:a14="http://schemas.microsoft.com/office/drawing/2010/main">
        <mc:Choice Requires="a14">
          <p:graphicFrame>
            <p:nvGraphicFramePr>
              <p:cNvPr id="5" name="表格 7">
                <a:extLst>
                  <a:ext uri="{FF2B5EF4-FFF2-40B4-BE49-F238E27FC236}">
                    <a16:creationId xmlns:a16="http://schemas.microsoft.com/office/drawing/2014/main" id="{1C340B36-8902-CE97-F1EA-454D87A8E4CF}"/>
                  </a:ext>
                </a:extLst>
              </p:cNvPr>
              <p:cNvGraphicFramePr>
                <a:graphicFrameLocks noGrp="1"/>
              </p:cNvGraphicFramePr>
              <p:nvPr>
                <p:extLst>
                  <p:ext uri="{D42A27DB-BD31-4B8C-83A1-F6EECF244321}">
                    <p14:modId xmlns:p14="http://schemas.microsoft.com/office/powerpoint/2010/main" val="298639198"/>
                  </p:ext>
                </p:extLst>
              </p:nvPr>
            </p:nvGraphicFramePr>
            <p:xfrm>
              <a:off x="1225296" y="3102675"/>
              <a:ext cx="6077100" cy="914400"/>
            </p:xfrm>
            <a:graphic>
              <a:graphicData uri="http://schemas.openxmlformats.org/drawingml/2006/table">
                <a:tbl>
                  <a:tblPr firstRow="1" bandRow="1">
                    <a:tableStyleId>{5C22544A-7EE6-4342-B048-85BDC9FD1C3A}</a:tableStyleId>
                  </a:tblPr>
                  <a:tblGrid>
                    <a:gridCol w="1505100">
                      <a:extLst>
                        <a:ext uri="{9D8B030D-6E8A-4147-A177-3AD203B41FA5}">
                          <a16:colId xmlns:a16="http://schemas.microsoft.com/office/drawing/2014/main" val="1187735081"/>
                        </a:ext>
                      </a:extLst>
                    </a:gridCol>
                    <a:gridCol w="1524000">
                      <a:extLst>
                        <a:ext uri="{9D8B030D-6E8A-4147-A177-3AD203B41FA5}">
                          <a16:colId xmlns:a16="http://schemas.microsoft.com/office/drawing/2014/main" val="1205190883"/>
                        </a:ext>
                      </a:extLst>
                    </a:gridCol>
                    <a:gridCol w="1524000">
                      <a:extLst>
                        <a:ext uri="{9D8B030D-6E8A-4147-A177-3AD203B41FA5}">
                          <a16:colId xmlns:a16="http://schemas.microsoft.com/office/drawing/2014/main" val="1738984761"/>
                        </a:ext>
                      </a:extLst>
                    </a:gridCol>
                    <a:gridCol w="1524000">
                      <a:extLst>
                        <a:ext uri="{9D8B030D-6E8A-4147-A177-3AD203B41FA5}">
                          <a16:colId xmlns:a16="http://schemas.microsoft.com/office/drawing/2014/main" val="4276723835"/>
                        </a:ext>
                      </a:extLst>
                    </a:gridCol>
                  </a:tblGrid>
                  <a:tr h="264511">
                    <a:tc>
                      <a:txBody>
                        <a:bodyPr/>
                        <a:lstStyle/>
                        <a:p>
                          <a:pPr algn="ctr"/>
                          <a:endParaRPr lang="zh-TW" altLang="en-US" dirty="0"/>
                        </a:p>
                      </a:txBody>
                      <a:tcPr anchor="ctr"/>
                    </a:tc>
                    <a:tc>
                      <a:txBody>
                        <a:bodyPr/>
                        <a:lstStyle/>
                        <a:p>
                          <a:pPr algn="ctr"/>
                          <a:r>
                            <a:rPr lang="en-US" altLang="zh-TW" dirty="0"/>
                            <a:t>obj1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chemeClr val="bg1"/>
                              </a:solidFill>
                            </a:rPr>
                            <a:t>obj2</a:t>
                          </a:r>
                          <a:endParaRPr lang="zh-TW"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obj3</a:t>
                          </a:r>
                          <a:endParaRPr lang="zh-TW" altLang="en-US" dirty="0"/>
                        </a:p>
                      </a:txBody>
                      <a:tcPr anchor="ctr"/>
                    </a:tc>
                    <a:extLst>
                      <a:ext uri="{0D108BD9-81ED-4DB2-BD59-A6C34878D82A}">
                        <a16:rowId xmlns:a16="http://schemas.microsoft.com/office/drawing/2014/main" val="1154042703"/>
                      </a:ext>
                    </a:extLst>
                  </a:tr>
                  <a:tr h="264511">
                    <a:tc>
                      <a:txBody>
                        <a:bodyPr/>
                        <a:lstStyle/>
                        <a:p>
                          <a:pPr algn="ctr"/>
                          <a:r>
                            <a:rPr lang="en-US" altLang="zh-TW" dirty="0"/>
                            <a:t>attr1</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zh-TW" altLang="en-US" b="1" i="1" smtClean="0">
                                    <a:solidFill>
                                      <a:schemeClr val="tx1"/>
                                    </a:solidFill>
                                    <a:latin typeface="Cambria Math" panose="02040503050406030204" pitchFamily="18" charset="0"/>
                                  </a:rPr>
                                  <m:t>𝜻</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r>
                                  <a:rPr lang="en-US" altLang="zh-TW" b="0" i="1" smtClean="0">
                                    <a:latin typeface="Cambria Math" panose="02040503050406030204" pitchFamily="18" charset="0"/>
                                  </a:rPr>
                                  <m:t>,1]</m:t>
                                </m:r>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zh-TW" altLang="en-US" b="1" i="1" smtClean="0">
                                    <a:solidFill>
                                      <a:schemeClr val="tx1"/>
                                    </a:solidFill>
                                    <a:latin typeface="Cambria Math" panose="02040503050406030204" pitchFamily="18" charset="0"/>
                                  </a:rPr>
                                  <m:t>𝜻</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𝑖</m:t>
                                </m:r>
                                <m:r>
                                  <a:rPr lang="en-US" altLang="zh-TW" b="0" i="1" smtClean="0">
                                    <a:solidFill>
                                      <a:schemeClr val="tx1"/>
                                    </a:solidFill>
                                    <a:latin typeface="Cambria Math" panose="02040503050406030204" pitchFamily="18" charset="0"/>
                                  </a:rPr>
                                  <m:t>,2]</m:t>
                                </m:r>
                              </m:oMath>
                            </m:oMathPara>
                          </a14:m>
                          <a:endParaRPr lang="zh-TW" altLang="en-US"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TW" altLang="en-US" b="1" i="1" smtClean="0">
                                    <a:solidFill>
                                      <a:schemeClr val="tx1"/>
                                    </a:solidFill>
                                    <a:latin typeface="Cambria Math" panose="02040503050406030204" pitchFamily="18" charset="0"/>
                                  </a:rPr>
                                  <m:t>𝜻</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r>
                                  <a:rPr lang="en-US" altLang="zh-TW" b="0" i="1" smtClean="0">
                                    <a:latin typeface="Cambria Math" panose="02040503050406030204" pitchFamily="18" charset="0"/>
                                  </a:rPr>
                                  <m:t>,3]</m:t>
                                </m:r>
                              </m:oMath>
                            </m:oMathPara>
                          </a14:m>
                          <a:endParaRPr lang="zh-TW" altLang="en-US" dirty="0"/>
                        </a:p>
                      </a:txBody>
                      <a:tcPr anchor="ctr"/>
                    </a:tc>
                    <a:extLst>
                      <a:ext uri="{0D108BD9-81ED-4DB2-BD59-A6C34878D82A}">
                        <a16:rowId xmlns:a16="http://schemas.microsoft.com/office/drawing/2014/main" val="1616892267"/>
                      </a:ext>
                    </a:extLst>
                  </a:tr>
                  <a:tr h="264511">
                    <a:tc>
                      <a:txBody>
                        <a:bodyPr/>
                        <a:lstStyle/>
                        <a:p>
                          <a:pPr algn="ctr"/>
                          <a:r>
                            <a:rPr lang="en-US" altLang="zh-TW" dirty="0"/>
                            <a:t>attr2</a:t>
                          </a:r>
                        </a:p>
                      </a:txBody>
                      <a:tcPr anchor="ctr"/>
                    </a:tc>
                    <a:tc>
                      <a:txBody>
                        <a:bodyPr/>
                        <a:lstStyle/>
                        <a:p>
                          <a:pPr algn="ctr"/>
                          <a14:m>
                            <m:oMathPara xmlns:m="http://schemas.openxmlformats.org/officeDocument/2006/math">
                              <m:oMathParaPr>
                                <m:jc m:val="centerGroup"/>
                              </m:oMathParaPr>
                              <m:oMath xmlns:m="http://schemas.openxmlformats.org/officeDocument/2006/math">
                                <m:r>
                                  <a:rPr lang="zh-TW" altLang="en-US" b="1" i="1" smtClean="0">
                                    <a:solidFill>
                                      <a:schemeClr val="tx1"/>
                                    </a:solidFill>
                                    <a:latin typeface="Cambria Math" panose="02040503050406030204" pitchFamily="18" charset="0"/>
                                  </a:rPr>
                                  <m:t>𝜻</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,4]</m:t>
                                </m:r>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zh-TW" altLang="en-US" b="1" i="1" smtClean="0">
                                    <a:solidFill>
                                      <a:schemeClr val="tx1"/>
                                    </a:solidFill>
                                    <a:latin typeface="Cambria Math" panose="02040503050406030204" pitchFamily="18" charset="0"/>
                                  </a:rPr>
                                  <m:t>𝜻</m:t>
                                </m:r>
                                <m:r>
                                  <a:rPr kumimoji="0" lang="en-US" altLang="zh-TW" sz="1400" b="0" i="1" u="none" strike="noStrike" kern="0" cap="none" spc="0" normalizeH="0" baseline="0" noProof="0" smtClean="0">
                                    <a:ln>
                                      <a:noFill/>
                                    </a:ln>
                                    <a:solidFill>
                                      <a:schemeClr val="tx1"/>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chemeClr val="tx1"/>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chemeClr val="tx1"/>
                                    </a:solidFill>
                                    <a:effectLst/>
                                    <a:uLnTx/>
                                    <a:uFillTx/>
                                    <a:latin typeface="Cambria Math" panose="02040503050406030204" pitchFamily="18" charset="0"/>
                                    <a:cs typeface="+mn-cs"/>
                                    <a:sym typeface="Arial"/>
                                  </a:rPr>
                                  <m:t>,5]</m:t>
                                </m:r>
                              </m:oMath>
                            </m:oMathPara>
                          </a14:m>
                          <a:endParaRPr lang="zh-TW" altLang="en-US" dirty="0">
                            <a:solidFill>
                              <a:schemeClr val="tx1"/>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zh-TW" altLang="en-US" b="1" i="1" smtClean="0">
                                    <a:solidFill>
                                      <a:schemeClr val="tx1"/>
                                    </a:solidFill>
                                    <a:latin typeface="Cambria Math" panose="02040503050406030204" pitchFamily="18" charset="0"/>
                                  </a:rPr>
                                  <m:t>𝜻</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,6]</m:t>
                                </m:r>
                              </m:oMath>
                            </m:oMathPara>
                          </a14:m>
                          <a:endParaRPr lang="zh-TW" altLang="en-US" dirty="0"/>
                        </a:p>
                      </a:txBody>
                      <a:tcPr anchor="ctr"/>
                    </a:tc>
                    <a:extLst>
                      <a:ext uri="{0D108BD9-81ED-4DB2-BD59-A6C34878D82A}">
                        <a16:rowId xmlns:a16="http://schemas.microsoft.com/office/drawing/2014/main" val="2555588467"/>
                      </a:ext>
                    </a:extLst>
                  </a:tr>
                </a:tbl>
              </a:graphicData>
            </a:graphic>
          </p:graphicFrame>
        </mc:Choice>
        <mc:Fallback xmlns="">
          <p:graphicFrame>
            <p:nvGraphicFramePr>
              <p:cNvPr id="5" name="表格 7">
                <a:extLst>
                  <a:ext uri="{FF2B5EF4-FFF2-40B4-BE49-F238E27FC236}">
                    <a16:creationId xmlns:a16="http://schemas.microsoft.com/office/drawing/2014/main" id="{1C340B36-8902-CE97-F1EA-454D87A8E4CF}"/>
                  </a:ext>
                </a:extLst>
              </p:cNvPr>
              <p:cNvGraphicFramePr>
                <a:graphicFrameLocks noGrp="1"/>
              </p:cNvGraphicFramePr>
              <p:nvPr>
                <p:extLst>
                  <p:ext uri="{D42A27DB-BD31-4B8C-83A1-F6EECF244321}">
                    <p14:modId xmlns:p14="http://schemas.microsoft.com/office/powerpoint/2010/main" val="298639198"/>
                  </p:ext>
                </p:extLst>
              </p:nvPr>
            </p:nvGraphicFramePr>
            <p:xfrm>
              <a:off x="1225296" y="3102675"/>
              <a:ext cx="6077100" cy="914400"/>
            </p:xfrm>
            <a:graphic>
              <a:graphicData uri="http://schemas.openxmlformats.org/drawingml/2006/table">
                <a:tbl>
                  <a:tblPr firstRow="1" bandRow="1">
                    <a:tableStyleId>{5C22544A-7EE6-4342-B048-85BDC9FD1C3A}</a:tableStyleId>
                  </a:tblPr>
                  <a:tblGrid>
                    <a:gridCol w="1505100">
                      <a:extLst>
                        <a:ext uri="{9D8B030D-6E8A-4147-A177-3AD203B41FA5}">
                          <a16:colId xmlns:a16="http://schemas.microsoft.com/office/drawing/2014/main" val="1187735081"/>
                        </a:ext>
                      </a:extLst>
                    </a:gridCol>
                    <a:gridCol w="1524000">
                      <a:extLst>
                        <a:ext uri="{9D8B030D-6E8A-4147-A177-3AD203B41FA5}">
                          <a16:colId xmlns:a16="http://schemas.microsoft.com/office/drawing/2014/main" val="1205190883"/>
                        </a:ext>
                      </a:extLst>
                    </a:gridCol>
                    <a:gridCol w="1524000">
                      <a:extLst>
                        <a:ext uri="{9D8B030D-6E8A-4147-A177-3AD203B41FA5}">
                          <a16:colId xmlns:a16="http://schemas.microsoft.com/office/drawing/2014/main" val="1738984761"/>
                        </a:ext>
                      </a:extLst>
                    </a:gridCol>
                    <a:gridCol w="1524000">
                      <a:extLst>
                        <a:ext uri="{9D8B030D-6E8A-4147-A177-3AD203B41FA5}">
                          <a16:colId xmlns:a16="http://schemas.microsoft.com/office/drawing/2014/main" val="4276723835"/>
                        </a:ext>
                      </a:extLst>
                    </a:gridCol>
                  </a:tblGrid>
                  <a:tr h="304800">
                    <a:tc>
                      <a:txBody>
                        <a:bodyPr/>
                        <a:lstStyle/>
                        <a:p>
                          <a:pPr algn="ctr"/>
                          <a:endParaRPr lang="zh-TW" altLang="en-US" dirty="0"/>
                        </a:p>
                      </a:txBody>
                      <a:tcPr anchor="ctr"/>
                    </a:tc>
                    <a:tc>
                      <a:txBody>
                        <a:bodyPr/>
                        <a:lstStyle/>
                        <a:p>
                          <a:pPr algn="ctr"/>
                          <a:r>
                            <a:rPr lang="en-US" altLang="zh-TW" dirty="0"/>
                            <a:t>obj1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chemeClr val="bg1"/>
                              </a:solidFill>
                            </a:rPr>
                            <a:t>obj2</a:t>
                          </a:r>
                          <a:endParaRPr lang="zh-TW"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obj3</a:t>
                          </a:r>
                          <a:endParaRPr lang="zh-TW" altLang="en-US" dirty="0"/>
                        </a:p>
                      </a:txBody>
                      <a:tcPr anchor="ctr"/>
                    </a:tc>
                    <a:extLst>
                      <a:ext uri="{0D108BD9-81ED-4DB2-BD59-A6C34878D82A}">
                        <a16:rowId xmlns:a16="http://schemas.microsoft.com/office/drawing/2014/main" val="1154042703"/>
                      </a:ext>
                    </a:extLst>
                  </a:tr>
                  <a:tr h="304800">
                    <a:tc>
                      <a:txBody>
                        <a:bodyPr/>
                        <a:lstStyle/>
                        <a:p>
                          <a:pPr algn="ctr"/>
                          <a:r>
                            <a:rPr lang="en-US" altLang="zh-TW" dirty="0"/>
                            <a:t>attr1</a:t>
                          </a:r>
                          <a:endParaRPr lang="zh-TW" altLang="en-US" dirty="0"/>
                        </a:p>
                      </a:txBody>
                      <a:tcPr anchor="ctr"/>
                    </a:tc>
                    <a:tc>
                      <a:txBody>
                        <a:bodyPr/>
                        <a:lstStyle/>
                        <a:p>
                          <a:endParaRPr lang="zh-TW"/>
                        </a:p>
                      </a:txBody>
                      <a:tcPr anchor="ctr">
                        <a:blipFill>
                          <a:blip r:embed="rId3"/>
                          <a:stretch>
                            <a:fillRect l="-99600" t="-100000" r="-202000" b="-117647"/>
                          </a:stretch>
                        </a:blipFill>
                      </a:tcPr>
                    </a:tc>
                    <a:tc>
                      <a:txBody>
                        <a:bodyPr/>
                        <a:lstStyle/>
                        <a:p>
                          <a:endParaRPr lang="zh-TW"/>
                        </a:p>
                      </a:txBody>
                      <a:tcPr anchor="ctr">
                        <a:blipFill>
                          <a:blip r:embed="rId3"/>
                          <a:stretch>
                            <a:fillRect l="-199600" t="-100000" r="-102000" b="-117647"/>
                          </a:stretch>
                        </a:blipFill>
                      </a:tcPr>
                    </a:tc>
                    <a:tc>
                      <a:txBody>
                        <a:bodyPr/>
                        <a:lstStyle/>
                        <a:p>
                          <a:endParaRPr lang="zh-TW"/>
                        </a:p>
                      </a:txBody>
                      <a:tcPr anchor="ctr">
                        <a:blipFill>
                          <a:blip r:embed="rId3"/>
                          <a:stretch>
                            <a:fillRect l="-299600" t="-100000" r="-2000" b="-117647"/>
                          </a:stretch>
                        </a:blipFill>
                      </a:tcPr>
                    </a:tc>
                    <a:extLst>
                      <a:ext uri="{0D108BD9-81ED-4DB2-BD59-A6C34878D82A}">
                        <a16:rowId xmlns:a16="http://schemas.microsoft.com/office/drawing/2014/main" val="1616892267"/>
                      </a:ext>
                    </a:extLst>
                  </a:tr>
                  <a:tr h="304800">
                    <a:tc>
                      <a:txBody>
                        <a:bodyPr/>
                        <a:lstStyle/>
                        <a:p>
                          <a:pPr algn="ctr"/>
                          <a:r>
                            <a:rPr lang="en-US" altLang="zh-TW" dirty="0"/>
                            <a:t>attr2</a:t>
                          </a:r>
                        </a:p>
                      </a:txBody>
                      <a:tcPr anchor="ctr"/>
                    </a:tc>
                    <a:tc>
                      <a:txBody>
                        <a:bodyPr/>
                        <a:lstStyle/>
                        <a:p>
                          <a:endParaRPr lang="zh-TW"/>
                        </a:p>
                      </a:txBody>
                      <a:tcPr anchor="ctr">
                        <a:blipFill>
                          <a:blip r:embed="rId3"/>
                          <a:stretch>
                            <a:fillRect l="-99600" t="-204000" r="-202000" b="-20000"/>
                          </a:stretch>
                        </a:blipFill>
                      </a:tcPr>
                    </a:tc>
                    <a:tc>
                      <a:txBody>
                        <a:bodyPr/>
                        <a:lstStyle/>
                        <a:p>
                          <a:endParaRPr lang="zh-TW"/>
                        </a:p>
                      </a:txBody>
                      <a:tcPr anchor="ctr">
                        <a:blipFill>
                          <a:blip r:embed="rId3"/>
                          <a:stretch>
                            <a:fillRect l="-199600" t="-204000" r="-102000" b="-20000"/>
                          </a:stretch>
                        </a:blipFill>
                      </a:tcPr>
                    </a:tc>
                    <a:tc>
                      <a:txBody>
                        <a:bodyPr/>
                        <a:lstStyle/>
                        <a:p>
                          <a:endParaRPr lang="zh-TW"/>
                        </a:p>
                      </a:txBody>
                      <a:tcPr anchor="ctr">
                        <a:blipFill>
                          <a:blip r:embed="rId3"/>
                          <a:stretch>
                            <a:fillRect l="-299600" t="-204000" r="-2000" b="-20000"/>
                          </a:stretch>
                        </a:blipFill>
                      </a:tcPr>
                    </a:tc>
                    <a:extLst>
                      <a:ext uri="{0D108BD9-81ED-4DB2-BD59-A6C34878D82A}">
                        <a16:rowId xmlns:a16="http://schemas.microsoft.com/office/drawing/2014/main" val="2555588467"/>
                      </a:ext>
                    </a:extLst>
                  </a:tr>
                </a:tbl>
              </a:graphicData>
            </a:graphic>
          </p:graphicFrame>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430F91ED-2D09-2B3A-CE69-DD90F2FEB5CC}"/>
                  </a:ext>
                </a:extLst>
              </p:cNvPr>
              <p:cNvSpPr txBox="1"/>
              <p:nvPr/>
            </p:nvSpPr>
            <p:spPr>
              <a:xfrm>
                <a:off x="1599220" y="3970512"/>
                <a:ext cx="6245751" cy="523220"/>
              </a:xfrm>
              <a:prstGeom prst="rect">
                <a:avLst/>
              </a:prstGeom>
              <a:noFill/>
            </p:spPr>
            <p:txBody>
              <a:bodyPr wrap="square">
                <a:spAutoFit/>
              </a:bodyPr>
              <a:lstStyle/>
              <a:p>
                <a14:m>
                  <m:oMath xmlns:m="http://schemas.openxmlformats.org/officeDocument/2006/math">
                    <m:sSubSup>
                      <m:sSubSupPr>
                        <m:ctrlPr>
                          <a:rPr lang="en-US" altLang="zh-TW" b="1" i="1">
                            <a:solidFill>
                              <a:schemeClr val="tx1"/>
                            </a:solidFill>
                            <a:latin typeface="Cambria Math" panose="02040503050406030204" pitchFamily="18" charset="0"/>
                          </a:rPr>
                        </m:ctrlPr>
                      </m:sSubSupPr>
                      <m:e>
                        <m:r>
                          <a:rPr lang="zh-TW" altLang="en-US" b="1" i="1">
                            <a:solidFill>
                              <a:schemeClr val="tx1"/>
                            </a:solidFill>
                            <a:latin typeface="Cambria Math" panose="02040503050406030204" pitchFamily="18" charset="0"/>
                          </a:rPr>
                          <m:t>𝜻</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a:rPr lang="en-US" altLang="zh-TW" i="1" dirty="0">
                        <a:solidFill>
                          <a:schemeClr val="tx1"/>
                        </a:solidFill>
                        <a:latin typeface="Cambria Math" panose="02040503050406030204" pitchFamily="18" charset="0"/>
                      </a:rPr>
                      <m:t>[</m:t>
                    </m:r>
                    <m:r>
                      <a:rPr lang="en-US" altLang="zh-TW" i="1" dirty="0">
                        <a:solidFill>
                          <a:schemeClr val="tx1"/>
                        </a:solidFill>
                        <a:latin typeface="Cambria Math" panose="02040503050406030204" pitchFamily="18" charset="0"/>
                      </a:rPr>
                      <m:t>𝑖</m:t>
                    </m:r>
                    <m:r>
                      <a:rPr lang="en-US" altLang="zh-TW" i="1" dirty="0">
                        <a:solidFill>
                          <a:schemeClr val="tx1"/>
                        </a:solidFill>
                        <a:latin typeface="Cambria Math" panose="02040503050406030204" pitchFamily="18" charset="0"/>
                      </a:rPr>
                      <m:t>,</m:t>
                    </m:r>
                    <m:r>
                      <a:rPr lang="en-US" altLang="zh-TW" i="1" dirty="0">
                        <a:solidFill>
                          <a:schemeClr val="tx1"/>
                        </a:solidFill>
                        <a:latin typeface="Cambria Math" panose="02040503050406030204" pitchFamily="18" charset="0"/>
                      </a:rPr>
                      <m:t>𝑎𝑡𝑡𝑟</m:t>
                    </m:r>
                    <m:r>
                      <a:rPr lang="en-US" altLang="zh-TW" i="1" dirty="0">
                        <a:solidFill>
                          <a:schemeClr val="tx1"/>
                        </a:solidFill>
                        <a:latin typeface="Cambria Math" panose="02040503050406030204" pitchFamily="18" charset="0"/>
                      </a:rPr>
                      <m:t>1] </m:t>
                    </m:r>
                  </m:oMath>
                </a14:m>
                <a:r>
                  <a:rPr lang="en-US" altLang="zh-TW" dirty="0">
                    <a:solidFill>
                      <a:schemeClr val="tx1"/>
                    </a:solidFill>
                  </a:rPr>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𝑎𝑟𝑔𝑚𝑎𝑥</m:t>
                        </m:r>
                      </m:e>
                      <m:sub>
                        <m:r>
                          <a:rPr lang="en-US" altLang="zh-TW" i="1">
                            <a:latin typeface="Cambria Math" panose="02040503050406030204" pitchFamily="18" charset="0"/>
                          </a:rPr>
                          <m:t>𝑖</m:t>
                        </m:r>
                      </m:sub>
                    </m:sSub>
                    <m:r>
                      <a:rPr lang="sv-SE" altLang="zh-TW" i="1">
                        <a:latin typeface="Cambria Math" panose="02040503050406030204" pitchFamily="18" charset="0"/>
                      </a:rPr>
                      <m:t>(</m:t>
                    </m:r>
                    <m:r>
                      <a:rPr lang="zh-TW" altLang="en-US" b="1" i="1">
                        <a:solidFill>
                          <a:schemeClr val="tx1"/>
                        </a:solidFill>
                        <a:latin typeface="Cambria Math" panose="02040503050406030204" pitchFamily="18" charset="0"/>
                      </a:rPr>
                      <m:t>𝜻</m:t>
                    </m:r>
                    <m:d>
                      <m:dPr>
                        <m:begChr m:val="["/>
                        <m:endChr m:val="]"/>
                        <m:ctrlPr>
                          <a:rPr lang="en-US" altLang="zh-TW" i="1">
                            <a:solidFill>
                              <a:schemeClr val="tx1"/>
                            </a:solidFill>
                            <a:latin typeface="Cambria Math" panose="02040503050406030204" pitchFamily="18" charset="0"/>
                          </a:rPr>
                        </m:ctrlPr>
                      </m:dPr>
                      <m:e>
                        <m:r>
                          <a:rPr lang="en-US" altLang="zh-TW" i="1">
                            <a:latin typeface="Cambria Math" panose="02040503050406030204" pitchFamily="18" charset="0"/>
                          </a:rPr>
                          <m:t>𝑖</m:t>
                        </m:r>
                        <m:r>
                          <a:rPr lang="en-US" altLang="zh-TW" i="1">
                            <a:latin typeface="Cambria Math" panose="02040503050406030204" pitchFamily="18" charset="0"/>
                          </a:rPr>
                          <m:t>,1</m:t>
                        </m:r>
                      </m:e>
                    </m:d>
                    <m:r>
                      <a:rPr lang="en-US" altLang="zh-TW" i="1">
                        <a:latin typeface="Cambria Math" panose="02040503050406030204" pitchFamily="18" charset="0"/>
                      </a:rPr>
                      <m:t>,</m:t>
                    </m:r>
                    <m:r>
                      <a:rPr lang="zh-TW" altLang="en-US" b="1" i="1">
                        <a:solidFill>
                          <a:schemeClr val="tx1"/>
                        </a:solidFill>
                        <a:latin typeface="Cambria Math" panose="02040503050406030204" pitchFamily="18" charset="0"/>
                      </a:rPr>
                      <m:t>𝜻</m:t>
                    </m:r>
                    <m:d>
                      <m:dPr>
                        <m:begChr m:val="["/>
                        <m:endChr m:val="]"/>
                        <m:ctrlPr>
                          <a:rPr lang="en-US" altLang="zh-TW" i="1">
                            <a:solidFill>
                              <a:schemeClr val="tx1"/>
                            </a:solidFill>
                            <a:latin typeface="Cambria Math" panose="02040503050406030204" pitchFamily="18" charset="0"/>
                          </a:rPr>
                        </m:ctrlPr>
                      </m:dPr>
                      <m:e>
                        <m:r>
                          <a:rPr lang="en-US" altLang="zh-TW" i="1">
                            <a:latin typeface="Cambria Math" panose="02040503050406030204" pitchFamily="18" charset="0"/>
                          </a:rPr>
                          <m:t>𝑖</m:t>
                        </m:r>
                        <m:r>
                          <a:rPr lang="en-US" altLang="zh-TW" i="1">
                            <a:latin typeface="Cambria Math" panose="02040503050406030204" pitchFamily="18" charset="0"/>
                          </a:rPr>
                          <m:t>,2</m:t>
                        </m:r>
                      </m:e>
                    </m:d>
                    <m:r>
                      <a:rPr lang="en-US" altLang="zh-TW" i="1">
                        <a:latin typeface="Cambria Math" panose="02040503050406030204" pitchFamily="18" charset="0"/>
                      </a:rPr>
                      <m:t>,</m:t>
                    </m:r>
                    <m:r>
                      <a:rPr lang="zh-TW" altLang="en-US" b="1" i="1">
                        <a:solidFill>
                          <a:schemeClr val="tx1"/>
                        </a:solidFill>
                        <a:latin typeface="Cambria Math" panose="02040503050406030204" pitchFamily="18" charset="0"/>
                      </a:rPr>
                      <m:t>𝜻</m:t>
                    </m:r>
                    <m:r>
                      <a:rPr lang="en-US" altLang="zh-TW" i="1">
                        <a:latin typeface="Cambria Math" panose="02040503050406030204" pitchFamily="18" charset="0"/>
                      </a:rPr>
                      <m:t>[</m:t>
                    </m:r>
                    <m:r>
                      <a:rPr lang="en-US" altLang="zh-TW" i="1">
                        <a:latin typeface="Cambria Math" panose="02040503050406030204" pitchFamily="18" charset="0"/>
                      </a:rPr>
                      <m:t>𝑖</m:t>
                    </m:r>
                    <m:r>
                      <a:rPr lang="en-US" altLang="zh-TW" i="1">
                        <a:latin typeface="Cambria Math" panose="02040503050406030204" pitchFamily="18" charset="0"/>
                      </a:rPr>
                      <m:t>,3])</m:t>
                    </m:r>
                  </m:oMath>
                </a14:m>
                <a:r>
                  <a:rPr lang="en-US" altLang="zh-TW" dirty="0">
                    <a:solidFill>
                      <a:schemeClr val="tx1"/>
                    </a:solidFill>
                  </a:rPr>
                  <a:t>    </a:t>
                </a:r>
              </a:p>
              <a:p>
                <a14:m>
                  <m:oMath xmlns:m="http://schemas.openxmlformats.org/officeDocument/2006/math">
                    <m:sSubSup>
                      <m:sSubSupPr>
                        <m:ctrlPr>
                          <a:rPr lang="en-US" altLang="zh-TW" b="1" i="1">
                            <a:solidFill>
                              <a:schemeClr val="tx1"/>
                            </a:solidFill>
                            <a:latin typeface="Cambria Math" panose="02040503050406030204" pitchFamily="18" charset="0"/>
                          </a:rPr>
                        </m:ctrlPr>
                      </m:sSubSupPr>
                      <m:e>
                        <m:r>
                          <a:rPr lang="zh-TW" altLang="en-US" b="1" i="1">
                            <a:solidFill>
                              <a:schemeClr val="tx1"/>
                            </a:solidFill>
                            <a:latin typeface="Cambria Math" panose="02040503050406030204" pitchFamily="18" charset="0"/>
                          </a:rPr>
                          <m:t>𝜻</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a:rPr lang="en-US" altLang="zh-TW" i="1" dirty="0">
                        <a:solidFill>
                          <a:schemeClr val="tx1"/>
                        </a:solidFill>
                        <a:latin typeface="Cambria Math" panose="02040503050406030204" pitchFamily="18" charset="0"/>
                      </a:rPr>
                      <m:t>[</m:t>
                    </m:r>
                    <m:r>
                      <a:rPr lang="en-US" altLang="zh-TW" i="1" dirty="0">
                        <a:solidFill>
                          <a:schemeClr val="tx1"/>
                        </a:solidFill>
                        <a:latin typeface="Cambria Math" panose="02040503050406030204" pitchFamily="18" charset="0"/>
                      </a:rPr>
                      <m:t>𝑖</m:t>
                    </m:r>
                    <m:r>
                      <a:rPr lang="en-US" altLang="zh-TW" i="1" dirty="0">
                        <a:solidFill>
                          <a:schemeClr val="tx1"/>
                        </a:solidFill>
                        <a:latin typeface="Cambria Math" panose="02040503050406030204" pitchFamily="18" charset="0"/>
                      </a:rPr>
                      <m:t>,</m:t>
                    </m:r>
                    <m:r>
                      <a:rPr lang="en-US" altLang="zh-TW" i="1" dirty="0">
                        <a:solidFill>
                          <a:schemeClr val="tx1"/>
                        </a:solidFill>
                        <a:latin typeface="Cambria Math" panose="02040503050406030204" pitchFamily="18" charset="0"/>
                      </a:rPr>
                      <m:t>𝑎𝑡𝑡𝑟</m:t>
                    </m:r>
                    <m:r>
                      <a:rPr lang="en-US" altLang="zh-TW" i="1" dirty="0">
                        <a:solidFill>
                          <a:schemeClr val="tx1"/>
                        </a:solidFill>
                        <a:latin typeface="Cambria Math" panose="02040503050406030204" pitchFamily="18" charset="0"/>
                      </a:rPr>
                      <m:t>2] </m:t>
                    </m:r>
                  </m:oMath>
                </a14:m>
                <a:r>
                  <a:rPr lang="en-US" altLang="zh-TW" dirty="0">
                    <a:solidFill>
                      <a:schemeClr val="tx1"/>
                    </a:solidFill>
                  </a:rPr>
                  <a:t>= </a:t>
                </a: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𝑎𝑟𝑔𝑚𝑎𝑥</m:t>
                        </m:r>
                      </m:e>
                      <m:sub>
                        <m:r>
                          <a:rPr lang="en-US" altLang="zh-TW" i="1">
                            <a:latin typeface="Cambria Math" panose="02040503050406030204" pitchFamily="18" charset="0"/>
                          </a:rPr>
                          <m:t>𝑖</m:t>
                        </m:r>
                      </m:sub>
                    </m:sSub>
                    <m:r>
                      <a:rPr lang="sv-SE" altLang="zh-TW" i="1">
                        <a:latin typeface="Cambria Math" panose="02040503050406030204" pitchFamily="18" charset="0"/>
                      </a:rPr>
                      <m:t>(</m:t>
                    </m:r>
                    <m:r>
                      <a:rPr lang="zh-TW" altLang="en-US" b="1" i="1">
                        <a:solidFill>
                          <a:schemeClr val="tx1"/>
                        </a:solidFill>
                        <a:latin typeface="Cambria Math" panose="02040503050406030204" pitchFamily="18" charset="0"/>
                      </a:rPr>
                      <m:t>𝜻</m:t>
                    </m:r>
                    <m:d>
                      <m:dPr>
                        <m:begChr m:val="["/>
                        <m:endChr m:val="]"/>
                        <m:ctrlPr>
                          <a:rPr lang="en-US" altLang="zh-TW" i="1">
                            <a:solidFill>
                              <a:schemeClr val="tx1"/>
                            </a:solidFill>
                            <a:latin typeface="Cambria Math" panose="02040503050406030204" pitchFamily="18" charset="0"/>
                          </a:rPr>
                        </m:ctrlPr>
                      </m:dPr>
                      <m:e>
                        <m:r>
                          <a:rPr lang="en-US" altLang="zh-TW" i="1">
                            <a:latin typeface="Cambria Math" panose="02040503050406030204" pitchFamily="18" charset="0"/>
                          </a:rPr>
                          <m:t>𝑖</m:t>
                        </m:r>
                        <m:r>
                          <a:rPr lang="en-US" altLang="zh-TW" i="1">
                            <a:latin typeface="Cambria Math" panose="02040503050406030204" pitchFamily="18" charset="0"/>
                          </a:rPr>
                          <m:t>,4</m:t>
                        </m:r>
                      </m:e>
                    </m:d>
                    <m:r>
                      <a:rPr lang="en-US" altLang="zh-TW" i="1">
                        <a:latin typeface="Cambria Math" panose="02040503050406030204" pitchFamily="18" charset="0"/>
                      </a:rPr>
                      <m:t>,</m:t>
                    </m:r>
                    <m:r>
                      <a:rPr lang="zh-TW" altLang="en-US" b="1" i="1">
                        <a:solidFill>
                          <a:schemeClr val="tx1"/>
                        </a:solidFill>
                        <a:latin typeface="Cambria Math" panose="02040503050406030204" pitchFamily="18" charset="0"/>
                      </a:rPr>
                      <m:t>𝜻</m:t>
                    </m:r>
                    <m:d>
                      <m:dPr>
                        <m:begChr m:val="["/>
                        <m:endChr m:val="]"/>
                        <m:ctrlPr>
                          <a:rPr lang="en-US" altLang="zh-TW" i="1">
                            <a:solidFill>
                              <a:schemeClr val="tx1"/>
                            </a:solidFill>
                            <a:latin typeface="Cambria Math" panose="02040503050406030204" pitchFamily="18" charset="0"/>
                          </a:rPr>
                        </m:ctrlPr>
                      </m:dPr>
                      <m:e>
                        <m:r>
                          <a:rPr lang="en-US" altLang="zh-TW" i="1">
                            <a:latin typeface="Cambria Math" panose="02040503050406030204" pitchFamily="18" charset="0"/>
                          </a:rPr>
                          <m:t>𝑖</m:t>
                        </m:r>
                        <m:r>
                          <a:rPr lang="en-US" altLang="zh-TW" i="1">
                            <a:latin typeface="Cambria Math" panose="02040503050406030204" pitchFamily="18" charset="0"/>
                          </a:rPr>
                          <m:t>,5</m:t>
                        </m:r>
                      </m:e>
                    </m:d>
                    <m:r>
                      <a:rPr lang="en-US" altLang="zh-TW" i="1">
                        <a:latin typeface="Cambria Math" panose="02040503050406030204" pitchFamily="18" charset="0"/>
                      </a:rPr>
                      <m:t>,</m:t>
                    </m:r>
                    <m:r>
                      <a:rPr lang="zh-TW" altLang="en-US" b="1" i="1">
                        <a:solidFill>
                          <a:schemeClr val="tx1"/>
                        </a:solidFill>
                        <a:latin typeface="Cambria Math" panose="02040503050406030204" pitchFamily="18" charset="0"/>
                      </a:rPr>
                      <m:t>𝜻</m:t>
                    </m:r>
                    <m:r>
                      <a:rPr lang="en-US" altLang="zh-TW" i="1">
                        <a:latin typeface="Cambria Math" panose="02040503050406030204" pitchFamily="18" charset="0"/>
                      </a:rPr>
                      <m:t>[</m:t>
                    </m:r>
                    <m:r>
                      <a:rPr lang="en-US" altLang="zh-TW" i="1">
                        <a:latin typeface="Cambria Math" panose="02040503050406030204" pitchFamily="18" charset="0"/>
                      </a:rPr>
                      <m:t>𝑖</m:t>
                    </m:r>
                    <m:r>
                      <a:rPr lang="en-US" altLang="zh-TW" i="1">
                        <a:latin typeface="Cambria Math" panose="02040503050406030204" pitchFamily="18" charset="0"/>
                      </a:rPr>
                      <m:t>,6])</m:t>
                    </m:r>
                  </m:oMath>
                </a14:m>
                <a:endParaRPr lang="zh-TW" altLang="en-US" dirty="0">
                  <a:solidFill>
                    <a:srgbClr val="FF0000"/>
                  </a:solidFill>
                </a:endParaRPr>
              </a:p>
            </p:txBody>
          </p:sp>
        </mc:Choice>
        <mc:Fallback xmlns="">
          <p:sp>
            <p:nvSpPr>
              <p:cNvPr id="9" name="文字方塊 8">
                <a:extLst>
                  <a:ext uri="{FF2B5EF4-FFF2-40B4-BE49-F238E27FC236}">
                    <a16:creationId xmlns:a16="http://schemas.microsoft.com/office/drawing/2014/main" id="{430F91ED-2D09-2B3A-CE69-DD90F2FEB5CC}"/>
                  </a:ext>
                </a:extLst>
              </p:cNvPr>
              <p:cNvSpPr txBox="1">
                <a:spLocks noRot="1" noChangeAspect="1" noMove="1" noResize="1" noEditPoints="1" noAdjustHandles="1" noChangeArrowheads="1" noChangeShapeType="1" noTextEdit="1"/>
              </p:cNvSpPr>
              <p:nvPr/>
            </p:nvSpPr>
            <p:spPr>
              <a:xfrm>
                <a:off x="1599220" y="3970512"/>
                <a:ext cx="6245751" cy="523220"/>
              </a:xfrm>
              <a:prstGeom prst="rect">
                <a:avLst/>
              </a:prstGeom>
              <a:blipFill>
                <a:blip r:embed="rId5"/>
                <a:stretch>
                  <a:fillRect t="-1163" b="-116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B92337C5-6879-8A7C-AB3C-48399439789E}"/>
                  </a:ext>
                </a:extLst>
              </p:cNvPr>
              <p:cNvSpPr txBox="1"/>
              <p:nvPr/>
            </p:nvSpPr>
            <p:spPr>
              <a:xfrm>
                <a:off x="1626686" y="4493732"/>
                <a:ext cx="2869221"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TW" b="1" i="1" smtClean="0">
                              <a:solidFill>
                                <a:schemeClr val="tx1"/>
                              </a:solidFill>
                              <a:latin typeface="Cambria Math" panose="02040503050406030204" pitchFamily="18" charset="0"/>
                            </a:rPr>
                          </m:ctrlPr>
                        </m:sSubSupPr>
                        <m:e>
                          <m:sSubSup>
                            <m:sSubSupPr>
                              <m:ctrlPr>
                                <a:rPr lang="en-US" altLang="zh-TW" b="1" i="1">
                                  <a:solidFill>
                                    <a:srgbClr val="FF0000"/>
                                  </a:solidFill>
                                  <a:latin typeface="Cambria Math" panose="02040503050406030204" pitchFamily="18" charset="0"/>
                                </a:rPr>
                              </m:ctrlPr>
                            </m:sSubSupPr>
                            <m:e>
                              <m:r>
                                <a:rPr lang="en-US" altLang="zh-TW" b="1" i="1">
                                  <a:solidFill>
                                    <a:srgbClr val="FF0000"/>
                                  </a:solidFill>
                                  <a:latin typeface="Cambria Math" panose="02040503050406030204" pitchFamily="18" charset="0"/>
                                </a:rPr>
                                <m:t>𝒑</m:t>
                              </m:r>
                            </m:e>
                            <m:sub>
                              <m:r>
                                <a:rPr lang="en-US" altLang="zh-TW" i="1">
                                  <a:solidFill>
                                    <a:srgbClr val="FF0000"/>
                                  </a:solidFill>
                                  <a:latin typeface="Cambria Math" panose="02040503050406030204" pitchFamily="18" charset="0"/>
                                </a:rPr>
                                <m:t>𝑎𝑡𝑡𝑟</m:t>
                              </m:r>
                            </m:sub>
                            <m:sup>
                              <m:r>
                                <a:rPr lang="zh-TW" altLang="en-US" i="1">
                                  <a:solidFill>
                                    <a:srgbClr val="FF0000"/>
                                  </a:solidFill>
                                  <a:latin typeface="Cambria Math" panose="02040503050406030204" pitchFamily="18" charset="0"/>
                                </a:rPr>
                                <m:t>𝑚𝑎𝑥</m:t>
                              </m:r>
                            </m:sup>
                          </m:sSubSup>
                          <m:r>
                            <a:rPr lang="en-US" altLang="zh-TW" b="1" i="1">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𝒔𝒐𝒇𝒕𝒎𝒂𝒙</m:t>
                          </m:r>
                          <m:r>
                            <a:rPr lang="en-US" altLang="zh-TW" b="1" i="1">
                              <a:solidFill>
                                <a:schemeClr val="tx1"/>
                              </a:solidFill>
                              <a:latin typeface="Cambria Math" panose="02040503050406030204" pitchFamily="18" charset="0"/>
                            </a:rPr>
                            <m:t>(</m:t>
                          </m:r>
                          <m:r>
                            <a:rPr lang="zh-TW" altLang="en-US" b="1" i="1">
                              <a:solidFill>
                                <a:schemeClr val="tx1"/>
                              </a:solidFill>
                              <a:latin typeface="Cambria Math" panose="02040503050406030204" pitchFamily="18" charset="0"/>
                            </a:rPr>
                            <m:t>𝜻</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a:rPr lang="en-US" altLang="zh-TW" b="1" i="1">
                          <a:solidFill>
                            <a:schemeClr val="tx1"/>
                          </a:solidFill>
                          <a:latin typeface="Cambria Math" panose="02040503050406030204" pitchFamily="18" charset="0"/>
                        </a:rPr>
                        <m:t>)</m:t>
                      </m:r>
                    </m:oMath>
                  </m:oMathPara>
                </a14:m>
                <a:endParaRPr lang="zh-TW" altLang="en-US" dirty="0">
                  <a:solidFill>
                    <a:srgbClr val="FF0000"/>
                  </a:solidFill>
                </a:endParaRPr>
              </a:p>
            </p:txBody>
          </p:sp>
        </mc:Choice>
        <mc:Fallback xmlns="">
          <p:sp>
            <p:nvSpPr>
              <p:cNvPr id="84" name="文字方塊 83">
                <a:extLst>
                  <a:ext uri="{FF2B5EF4-FFF2-40B4-BE49-F238E27FC236}">
                    <a16:creationId xmlns:a16="http://schemas.microsoft.com/office/drawing/2014/main" id="{B92337C5-6879-8A7C-AB3C-48399439789E}"/>
                  </a:ext>
                </a:extLst>
              </p:cNvPr>
              <p:cNvSpPr txBox="1">
                <a:spLocks noRot="1" noChangeAspect="1" noMove="1" noResize="1" noEditPoints="1" noAdjustHandles="1" noChangeArrowheads="1" noChangeShapeType="1" noTextEdit="1"/>
              </p:cNvSpPr>
              <p:nvPr/>
            </p:nvSpPr>
            <p:spPr>
              <a:xfrm>
                <a:off x="1626686" y="4493732"/>
                <a:ext cx="2869221" cy="307777"/>
              </a:xfrm>
              <a:prstGeom prst="rect">
                <a:avLst/>
              </a:prstGeom>
              <a:blipFill>
                <a:blip r:embed="rId6"/>
                <a:stretch>
                  <a:fillRect b="-78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CCF86AB-CA9D-2E5B-460D-23EFB3FC21CE}"/>
                  </a:ext>
                </a:extLst>
              </p:cNvPr>
              <p:cNvSpPr txBox="1"/>
              <p:nvPr/>
            </p:nvSpPr>
            <p:spPr>
              <a:xfrm>
                <a:off x="103239" y="1490321"/>
                <a:ext cx="45495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latin typeface="Cambria Math" panose="02040503050406030204" pitchFamily="18" charset="0"/>
                        </a:rPr>
                        <m:t>𝑿</m:t>
                      </m:r>
                    </m:oMath>
                  </m:oMathPara>
                </a14:m>
                <a:endParaRPr lang="zh-TW" altLang="en-US" sz="1050" b="1" dirty="0"/>
              </a:p>
            </p:txBody>
          </p:sp>
        </mc:Choice>
        <mc:Fallback xmlns="">
          <p:sp>
            <p:nvSpPr>
              <p:cNvPr id="3" name="文字方塊 2">
                <a:extLst>
                  <a:ext uri="{FF2B5EF4-FFF2-40B4-BE49-F238E27FC236}">
                    <a16:creationId xmlns:a16="http://schemas.microsoft.com/office/drawing/2014/main" id="{ACCF86AB-CA9D-2E5B-460D-23EFB3FC21CE}"/>
                  </a:ext>
                </a:extLst>
              </p:cNvPr>
              <p:cNvSpPr txBox="1">
                <a:spLocks noRot="1" noChangeAspect="1" noMove="1" noResize="1" noEditPoints="1" noAdjustHandles="1" noChangeArrowheads="1" noChangeShapeType="1" noTextEdit="1"/>
              </p:cNvSpPr>
              <p:nvPr/>
            </p:nvSpPr>
            <p:spPr>
              <a:xfrm>
                <a:off x="103239" y="1490321"/>
                <a:ext cx="454954" cy="26161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2DABEBC4-84F5-1A68-DB67-44B805AC6B02}"/>
                  </a:ext>
                </a:extLst>
              </p:cNvPr>
              <p:cNvSpPr/>
              <p:nvPr/>
            </p:nvSpPr>
            <p:spPr>
              <a:xfrm>
                <a:off x="2271365" y="744631"/>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75000"/>
                                </a:schemeClr>
                              </a:solidFill>
                              <a:latin typeface="Cambria Math" panose="02040503050406030204" pitchFamily="18" charset="0"/>
                            </a:rPr>
                          </m:ctrlPr>
                        </m:sSubPr>
                        <m:e>
                          <m:r>
                            <a:rPr lang="en-US" altLang="zh-TW" sz="900" b="1" i="1" smtClean="0">
                              <a:solidFill>
                                <a:schemeClr val="bg1">
                                  <a:lumMod val="75000"/>
                                </a:schemeClr>
                              </a:solidFill>
                              <a:latin typeface="Cambria Math" panose="02040503050406030204" pitchFamily="18" charset="0"/>
                            </a:rPr>
                            <m:t>𝑬</m:t>
                          </m:r>
                        </m:e>
                        <m:sub>
                          <m:r>
                            <a:rPr lang="en-US" altLang="zh-TW" sz="900" b="1" i="1">
                              <a:solidFill>
                                <a:schemeClr val="bg1">
                                  <a:lumMod val="75000"/>
                                </a:schemeClr>
                              </a:solidFill>
                              <a:latin typeface="Cambria Math" panose="02040503050406030204" pitchFamily="18" charset="0"/>
                            </a:rPr>
                            <m:t>𝟏</m:t>
                          </m:r>
                        </m:sub>
                      </m:sSub>
                      <m:r>
                        <a:rPr lang="en-US" altLang="zh-TW" sz="900" b="1" i="1" smtClean="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𝜻</m:t>
                      </m:r>
                      <m:r>
                        <a:rPr lang="en-US" altLang="zh-TW" sz="900" b="1" i="1" smtClean="0">
                          <a:solidFill>
                            <a:schemeClr val="bg1">
                              <a:lumMod val="75000"/>
                            </a:schemeClr>
                          </a:solidFill>
                          <a:latin typeface="Cambria Math" panose="02040503050406030204" pitchFamily="18" charset="0"/>
                        </a:rPr>
                        <m:t>)</m:t>
                      </m:r>
                    </m:oMath>
                  </m:oMathPara>
                </a14:m>
                <a:endParaRPr lang="en-US" altLang="zh-TW" sz="900" b="1" dirty="0">
                  <a:solidFill>
                    <a:schemeClr val="bg1">
                      <a:lumMod val="75000"/>
                    </a:schemeClr>
                  </a:solidFill>
                </a:endParaRPr>
              </a:p>
              <a:p>
                <a:pPr algn="ctr"/>
                <a:r>
                  <a:rPr lang="en-US" altLang="zh-TW" sz="900" dirty="0">
                    <a:solidFill>
                      <a:schemeClr val="bg1">
                        <a:lumMod val="75000"/>
                      </a:schemeClr>
                    </a:solidFill>
                  </a:rPr>
                  <a:t>(without object information)</a:t>
                </a:r>
              </a:p>
            </p:txBody>
          </p:sp>
        </mc:Choice>
        <mc:Fallback xmlns="">
          <p:sp>
            <p:nvSpPr>
              <p:cNvPr id="36" name="矩形 35">
                <a:extLst>
                  <a:ext uri="{FF2B5EF4-FFF2-40B4-BE49-F238E27FC236}">
                    <a16:creationId xmlns:a16="http://schemas.microsoft.com/office/drawing/2014/main" id="{2DABEBC4-84F5-1A68-DB67-44B805AC6B02}"/>
                  </a:ext>
                </a:extLst>
              </p:cNvPr>
              <p:cNvSpPr>
                <a:spLocks noRot="1" noChangeAspect="1" noMove="1" noResize="1" noEditPoints="1" noAdjustHandles="1" noChangeArrowheads="1" noChangeShapeType="1" noTextEdit="1"/>
              </p:cNvSpPr>
              <p:nvPr/>
            </p:nvSpPr>
            <p:spPr>
              <a:xfrm>
                <a:off x="2271365" y="744631"/>
                <a:ext cx="1836000" cy="54000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1AF146AE-99AA-D1F8-B768-7D25B6E01BA9}"/>
                  </a:ext>
                </a:extLst>
              </p:cNvPr>
              <p:cNvSpPr/>
              <p:nvPr/>
            </p:nvSpPr>
            <p:spPr>
              <a:xfrm>
                <a:off x="2271365" y="1336454"/>
                <a:ext cx="1836000" cy="540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smtClean="0">
                              <a:solidFill>
                                <a:schemeClr val="tx1"/>
                              </a:solidFill>
                              <a:latin typeface="Cambria Math" panose="02040503050406030204" pitchFamily="18" charset="0"/>
                            </a:rPr>
                            <m:t>𝟐</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(without object information)</a:t>
                </a:r>
              </a:p>
            </p:txBody>
          </p:sp>
        </mc:Choice>
        <mc:Fallback xmlns="">
          <p:sp>
            <p:nvSpPr>
              <p:cNvPr id="46" name="矩形 45">
                <a:extLst>
                  <a:ext uri="{FF2B5EF4-FFF2-40B4-BE49-F238E27FC236}">
                    <a16:creationId xmlns:a16="http://schemas.microsoft.com/office/drawing/2014/main" id="{1AF146AE-99AA-D1F8-B768-7D25B6E01BA9}"/>
                  </a:ext>
                </a:extLst>
              </p:cNvPr>
              <p:cNvSpPr>
                <a:spLocks noRot="1" noChangeAspect="1" noMove="1" noResize="1" noEditPoints="1" noAdjustHandles="1" noChangeArrowheads="1" noChangeShapeType="1" noTextEdit="1"/>
              </p:cNvSpPr>
              <p:nvPr/>
            </p:nvSpPr>
            <p:spPr>
              <a:xfrm>
                <a:off x="2271365" y="1336454"/>
                <a:ext cx="1836000" cy="540000"/>
              </a:xfrm>
              <a:prstGeom prst="rect">
                <a:avLst/>
              </a:prstGeom>
              <a:blipFill>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7673760B-BE86-9CDB-F8F3-EF75199130F7}"/>
                  </a:ext>
                </a:extLst>
              </p:cNvPr>
              <p:cNvSpPr/>
              <p:nvPr/>
            </p:nvSpPr>
            <p:spPr>
              <a:xfrm>
                <a:off x="2271365" y="1938129"/>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75000"/>
                                </a:schemeClr>
                              </a:solidFill>
                              <a:latin typeface="Cambria Math" panose="02040503050406030204" pitchFamily="18" charset="0"/>
                            </a:rPr>
                          </m:ctrlPr>
                        </m:sSubPr>
                        <m:e>
                          <m:r>
                            <a:rPr lang="en-US" altLang="zh-TW" sz="900" b="1" i="1" smtClean="0">
                              <a:solidFill>
                                <a:schemeClr val="bg1">
                                  <a:lumMod val="75000"/>
                                </a:schemeClr>
                              </a:solidFill>
                              <a:latin typeface="Cambria Math" panose="02040503050406030204" pitchFamily="18" charset="0"/>
                            </a:rPr>
                            <m:t>𝑬</m:t>
                          </m:r>
                        </m:e>
                        <m:sub>
                          <m:r>
                            <a:rPr lang="en-US" altLang="zh-TW" sz="900" b="1" i="1" smtClean="0">
                              <a:solidFill>
                                <a:schemeClr val="bg1">
                                  <a:lumMod val="75000"/>
                                </a:schemeClr>
                              </a:solidFill>
                              <a:latin typeface="Cambria Math" panose="02040503050406030204" pitchFamily="18" charset="0"/>
                            </a:rPr>
                            <m:t>𝟑</m:t>
                          </m:r>
                        </m:sub>
                      </m:sSub>
                      <m:r>
                        <a:rPr lang="en-US" altLang="zh-TW" sz="900" b="1" i="1" smtClean="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𝜻</m:t>
                      </m:r>
                      <m:r>
                        <a:rPr lang="en-US" altLang="zh-TW" sz="900" b="1" i="1" smtClean="0">
                          <a:solidFill>
                            <a:schemeClr val="bg1">
                              <a:lumMod val="75000"/>
                            </a:schemeClr>
                          </a:solidFill>
                          <a:latin typeface="Cambria Math" panose="02040503050406030204" pitchFamily="18" charset="0"/>
                        </a:rPr>
                        <m:t>)</m:t>
                      </m:r>
                    </m:oMath>
                  </m:oMathPara>
                </a14:m>
                <a:endParaRPr lang="en-US" altLang="zh-TW" sz="900" b="1" dirty="0">
                  <a:solidFill>
                    <a:schemeClr val="bg1">
                      <a:lumMod val="75000"/>
                    </a:schemeClr>
                  </a:solidFill>
                </a:endParaRPr>
              </a:p>
              <a:p>
                <a:pPr algn="ctr"/>
                <a:r>
                  <a:rPr lang="en-US" altLang="zh-TW" sz="900" dirty="0">
                    <a:solidFill>
                      <a:schemeClr val="bg1">
                        <a:lumMod val="75000"/>
                      </a:schemeClr>
                    </a:solidFill>
                  </a:rPr>
                  <a:t>(with object information)</a:t>
                </a:r>
              </a:p>
            </p:txBody>
          </p:sp>
        </mc:Choice>
        <mc:Fallback xmlns="">
          <p:sp>
            <p:nvSpPr>
              <p:cNvPr id="47" name="矩形 46">
                <a:extLst>
                  <a:ext uri="{FF2B5EF4-FFF2-40B4-BE49-F238E27FC236}">
                    <a16:creationId xmlns:a16="http://schemas.microsoft.com/office/drawing/2014/main" id="{7673760B-BE86-9CDB-F8F3-EF75199130F7}"/>
                  </a:ext>
                </a:extLst>
              </p:cNvPr>
              <p:cNvSpPr>
                <a:spLocks noRot="1" noChangeAspect="1" noMove="1" noResize="1" noEditPoints="1" noAdjustHandles="1" noChangeArrowheads="1" noChangeShapeType="1" noTextEdit="1"/>
              </p:cNvSpPr>
              <p:nvPr/>
            </p:nvSpPr>
            <p:spPr>
              <a:xfrm>
                <a:off x="2271365" y="1938129"/>
                <a:ext cx="1836000" cy="540000"/>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2F2EFD03-FD51-0C23-B257-93492B297044}"/>
                  </a:ext>
                </a:extLst>
              </p:cNvPr>
              <p:cNvSpPr txBox="1"/>
              <p:nvPr/>
            </p:nvSpPr>
            <p:spPr>
              <a:xfrm>
                <a:off x="1558063" y="1329576"/>
                <a:ext cx="447675"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a:latin typeface="Cambria Math" panose="02040503050406030204" pitchFamily="18" charset="0"/>
                        </a:rPr>
                        <m:t>𝜻</m:t>
                      </m:r>
                    </m:oMath>
                  </m:oMathPara>
                </a14:m>
                <a:endParaRPr lang="zh-TW" altLang="en-US" sz="800" b="1" dirty="0"/>
              </a:p>
            </p:txBody>
          </p:sp>
        </mc:Choice>
        <mc:Fallback xmlns="">
          <p:sp>
            <p:nvSpPr>
              <p:cNvPr id="48" name="文字方塊 47">
                <a:extLst>
                  <a:ext uri="{FF2B5EF4-FFF2-40B4-BE49-F238E27FC236}">
                    <a16:creationId xmlns:a16="http://schemas.microsoft.com/office/drawing/2014/main" id="{2F2EFD03-FD51-0C23-B257-93492B297044}"/>
                  </a:ext>
                </a:extLst>
              </p:cNvPr>
              <p:cNvSpPr txBox="1">
                <a:spLocks noRot="1" noChangeAspect="1" noMove="1" noResize="1" noEditPoints="1" noAdjustHandles="1" noChangeArrowheads="1" noChangeShapeType="1" noTextEdit="1"/>
              </p:cNvSpPr>
              <p:nvPr/>
            </p:nvSpPr>
            <p:spPr>
              <a:xfrm>
                <a:off x="1558063" y="1329576"/>
                <a:ext cx="447675" cy="253916"/>
              </a:xfrm>
              <a:prstGeom prst="rect">
                <a:avLst/>
              </a:prstGeom>
              <a:blipFill>
                <a:blip r:embed="rId11"/>
                <a:stretch>
                  <a:fillRect b="-4762"/>
                </a:stretch>
              </a:blipFill>
            </p:spPr>
            <p:txBody>
              <a:bodyPr/>
              <a:lstStyle/>
              <a:p>
                <a:r>
                  <a:rPr lang="zh-TW" altLang="en-US">
                    <a:noFill/>
                  </a:rPr>
                  <a:t> </a:t>
                </a:r>
              </a:p>
            </p:txBody>
          </p:sp>
        </mc:Fallback>
      </mc:AlternateContent>
      <p:cxnSp>
        <p:nvCxnSpPr>
          <p:cNvPr id="49" name="接點: 肘形 48">
            <a:extLst>
              <a:ext uri="{FF2B5EF4-FFF2-40B4-BE49-F238E27FC236}">
                <a16:creationId xmlns:a16="http://schemas.microsoft.com/office/drawing/2014/main" id="{1B7CDE67-A5F7-1B44-EBEB-825D66173BD6}"/>
              </a:ext>
            </a:extLst>
          </p:cNvPr>
          <p:cNvCxnSpPr>
            <a:cxnSpLocks/>
            <a:endCxn id="36" idx="1"/>
          </p:cNvCxnSpPr>
          <p:nvPr/>
        </p:nvCxnSpPr>
        <p:spPr>
          <a:xfrm flipV="1">
            <a:off x="1645671" y="1014631"/>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0" name="接點: 肘形 49">
            <a:extLst>
              <a:ext uri="{FF2B5EF4-FFF2-40B4-BE49-F238E27FC236}">
                <a16:creationId xmlns:a16="http://schemas.microsoft.com/office/drawing/2014/main" id="{6F5402A8-3A48-A838-2BB8-DC62BBB28F3A}"/>
              </a:ext>
            </a:extLst>
          </p:cNvPr>
          <p:cNvCxnSpPr>
            <a:cxnSpLocks/>
            <a:endCxn id="47" idx="1"/>
          </p:cNvCxnSpPr>
          <p:nvPr/>
        </p:nvCxnSpPr>
        <p:spPr>
          <a:xfrm>
            <a:off x="1645671" y="1613873"/>
            <a:ext cx="625694" cy="594256"/>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1" name="接點: 肘形 50">
            <a:extLst>
              <a:ext uri="{FF2B5EF4-FFF2-40B4-BE49-F238E27FC236}">
                <a16:creationId xmlns:a16="http://schemas.microsoft.com/office/drawing/2014/main" id="{F0EC485A-FEFC-57A5-CDA9-C3FA48FECD1E}"/>
              </a:ext>
            </a:extLst>
          </p:cNvPr>
          <p:cNvCxnSpPr>
            <a:cxnSpLocks/>
            <a:stCxn id="46" idx="3"/>
            <a:endCxn id="56" idx="1"/>
          </p:cNvCxnSpPr>
          <p:nvPr/>
        </p:nvCxnSpPr>
        <p:spPr>
          <a:xfrm>
            <a:off x="4107365" y="1606454"/>
            <a:ext cx="565829" cy="47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4" name="直線單箭頭接點 53">
            <a:extLst>
              <a:ext uri="{FF2B5EF4-FFF2-40B4-BE49-F238E27FC236}">
                <a16:creationId xmlns:a16="http://schemas.microsoft.com/office/drawing/2014/main" id="{28956A3E-5C51-752D-3C3B-FCA39DFB7BCE}"/>
              </a:ext>
            </a:extLst>
          </p:cNvPr>
          <p:cNvCxnSpPr>
            <a:cxnSpLocks/>
          </p:cNvCxnSpPr>
          <p:nvPr/>
        </p:nvCxnSpPr>
        <p:spPr>
          <a:xfrm>
            <a:off x="438665" y="1627868"/>
            <a:ext cx="241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7F93B802-EF12-192B-F962-0D080727A0E6}"/>
              </a:ext>
            </a:extLst>
          </p:cNvPr>
          <p:cNvSpPr/>
          <p:nvPr/>
        </p:nvSpPr>
        <p:spPr>
          <a:xfrm>
            <a:off x="4675480" y="765159"/>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sp>
        <p:nvSpPr>
          <p:cNvPr id="56" name="矩形 55">
            <a:extLst>
              <a:ext uri="{FF2B5EF4-FFF2-40B4-BE49-F238E27FC236}">
                <a16:creationId xmlns:a16="http://schemas.microsoft.com/office/drawing/2014/main" id="{5550BE68-B41D-067D-F9D1-9C7303C8EF2E}"/>
              </a:ext>
            </a:extLst>
          </p:cNvPr>
          <p:cNvSpPr/>
          <p:nvPr/>
        </p:nvSpPr>
        <p:spPr>
          <a:xfrm>
            <a:off x="4673194" y="1354928"/>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sp>
        <p:nvSpPr>
          <p:cNvPr id="57" name="矩形 56">
            <a:extLst>
              <a:ext uri="{FF2B5EF4-FFF2-40B4-BE49-F238E27FC236}">
                <a16:creationId xmlns:a16="http://schemas.microsoft.com/office/drawing/2014/main" id="{333F2562-5D33-7D38-658E-BA14F79E07FC}"/>
              </a:ext>
            </a:extLst>
          </p:cNvPr>
          <p:cNvSpPr/>
          <p:nvPr/>
        </p:nvSpPr>
        <p:spPr>
          <a:xfrm>
            <a:off x="4675480" y="1956303"/>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cxnSp>
        <p:nvCxnSpPr>
          <p:cNvPr id="58" name="直線單箭頭接點 57">
            <a:extLst>
              <a:ext uri="{FF2B5EF4-FFF2-40B4-BE49-F238E27FC236}">
                <a16:creationId xmlns:a16="http://schemas.microsoft.com/office/drawing/2014/main" id="{1F7E0A79-F1B4-C5C5-4825-9F82ABDCC318}"/>
              </a:ext>
            </a:extLst>
          </p:cNvPr>
          <p:cNvCxnSpPr>
            <a:cxnSpLocks/>
            <a:stCxn id="55" idx="3"/>
            <a:endCxn id="60" idx="1"/>
          </p:cNvCxnSpPr>
          <p:nvPr/>
        </p:nvCxnSpPr>
        <p:spPr>
          <a:xfrm>
            <a:off x="6155826" y="1017159"/>
            <a:ext cx="251200" cy="172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9" name="直線單箭頭接點 58">
            <a:extLst>
              <a:ext uri="{FF2B5EF4-FFF2-40B4-BE49-F238E27FC236}">
                <a16:creationId xmlns:a16="http://schemas.microsoft.com/office/drawing/2014/main" id="{E6EDA859-1435-A1C9-516D-9DB7F125A5AC}"/>
              </a:ext>
            </a:extLst>
          </p:cNvPr>
          <p:cNvCxnSpPr>
            <a:cxnSpLocks/>
            <a:stCxn id="56" idx="3"/>
            <a:endCxn id="65" idx="1"/>
          </p:cNvCxnSpPr>
          <p:nvPr/>
        </p:nvCxnSpPr>
        <p:spPr>
          <a:xfrm flipV="1">
            <a:off x="6153540" y="1604532"/>
            <a:ext cx="253486" cy="2396"/>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60" name="矩形 59">
            <a:extLst>
              <a:ext uri="{FF2B5EF4-FFF2-40B4-BE49-F238E27FC236}">
                <a16:creationId xmlns:a16="http://schemas.microsoft.com/office/drawing/2014/main" id="{86F35B23-97DC-631B-60CB-CE918C5D8BCB}"/>
              </a:ext>
            </a:extLst>
          </p:cNvPr>
          <p:cNvSpPr/>
          <p:nvPr/>
        </p:nvSpPr>
        <p:spPr>
          <a:xfrm>
            <a:off x="6407026" y="766886"/>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cxnSp>
        <p:nvCxnSpPr>
          <p:cNvPr id="61" name="接點: 肘形 60">
            <a:extLst>
              <a:ext uri="{FF2B5EF4-FFF2-40B4-BE49-F238E27FC236}">
                <a16:creationId xmlns:a16="http://schemas.microsoft.com/office/drawing/2014/main" id="{4318A941-8FAE-3FA5-580D-320FB20EBF6B}"/>
              </a:ext>
            </a:extLst>
          </p:cNvPr>
          <p:cNvCxnSpPr>
            <a:cxnSpLocks/>
            <a:stCxn id="60" idx="3"/>
          </p:cNvCxnSpPr>
          <p:nvPr/>
        </p:nvCxnSpPr>
        <p:spPr>
          <a:xfrm>
            <a:off x="7595026" y="1018886"/>
            <a:ext cx="356086" cy="367538"/>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62" name="接點: 肘形 61">
            <a:extLst>
              <a:ext uri="{FF2B5EF4-FFF2-40B4-BE49-F238E27FC236}">
                <a16:creationId xmlns:a16="http://schemas.microsoft.com/office/drawing/2014/main" id="{00E02231-282C-A7B5-26AF-259C1C5859C2}"/>
              </a:ext>
            </a:extLst>
          </p:cNvPr>
          <p:cNvCxnSpPr>
            <a:cxnSpLocks/>
            <a:stCxn id="65" idx="3"/>
          </p:cNvCxnSpPr>
          <p:nvPr/>
        </p:nvCxnSpPr>
        <p:spPr>
          <a:xfrm>
            <a:off x="7595026" y="1604532"/>
            <a:ext cx="357053" cy="933"/>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63" name="接點: 肘形 62">
            <a:extLst>
              <a:ext uri="{FF2B5EF4-FFF2-40B4-BE49-F238E27FC236}">
                <a16:creationId xmlns:a16="http://schemas.microsoft.com/office/drawing/2014/main" id="{A4FEB088-1781-50C7-664F-0EF57AA7A71A}"/>
              </a:ext>
            </a:extLst>
          </p:cNvPr>
          <p:cNvCxnSpPr>
            <a:cxnSpLocks/>
            <a:stCxn id="66" idx="3"/>
          </p:cNvCxnSpPr>
          <p:nvPr/>
        </p:nvCxnSpPr>
        <p:spPr>
          <a:xfrm flipV="1">
            <a:off x="7595026" y="1825498"/>
            <a:ext cx="356086" cy="38552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sp>
        <p:nvSpPr>
          <p:cNvPr id="65" name="矩形 64">
            <a:extLst>
              <a:ext uri="{FF2B5EF4-FFF2-40B4-BE49-F238E27FC236}">
                <a16:creationId xmlns:a16="http://schemas.microsoft.com/office/drawing/2014/main" id="{708BD44C-02D0-B778-4917-55B16978B131}"/>
              </a:ext>
            </a:extLst>
          </p:cNvPr>
          <p:cNvSpPr/>
          <p:nvPr/>
        </p:nvSpPr>
        <p:spPr>
          <a:xfrm>
            <a:off x="6407026" y="1352532"/>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sp>
        <p:nvSpPr>
          <p:cNvPr id="66" name="矩形 65">
            <a:extLst>
              <a:ext uri="{FF2B5EF4-FFF2-40B4-BE49-F238E27FC236}">
                <a16:creationId xmlns:a16="http://schemas.microsoft.com/office/drawing/2014/main" id="{D19DF8D4-F346-DE44-47A6-90FC3D0309F5}"/>
              </a:ext>
            </a:extLst>
          </p:cNvPr>
          <p:cNvSpPr/>
          <p:nvPr/>
        </p:nvSpPr>
        <p:spPr>
          <a:xfrm>
            <a:off x="6407026" y="1959022"/>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cxnSp>
        <p:nvCxnSpPr>
          <p:cNvPr id="67" name="直線單箭頭接點 66">
            <a:extLst>
              <a:ext uri="{FF2B5EF4-FFF2-40B4-BE49-F238E27FC236}">
                <a16:creationId xmlns:a16="http://schemas.microsoft.com/office/drawing/2014/main" id="{1DDF7E30-4DA1-5208-558E-E8149C23FD8B}"/>
              </a:ext>
            </a:extLst>
          </p:cNvPr>
          <p:cNvCxnSpPr>
            <a:cxnSpLocks/>
            <a:stCxn id="57" idx="3"/>
            <a:endCxn id="66" idx="1"/>
          </p:cNvCxnSpPr>
          <p:nvPr/>
        </p:nvCxnSpPr>
        <p:spPr>
          <a:xfrm>
            <a:off x="6155826" y="2208303"/>
            <a:ext cx="251200" cy="27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0F795876-4E41-818E-E45C-52E526B588C7}"/>
                  </a:ext>
                </a:extLst>
              </p:cNvPr>
              <p:cNvSpPr txBox="1"/>
              <p:nvPr/>
            </p:nvSpPr>
            <p:spPr>
              <a:xfrm>
                <a:off x="6104541" y="739558"/>
                <a:ext cx="342060"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1</m:t>
                          </m:r>
                        </m:sub>
                      </m:sSub>
                    </m:oMath>
                  </m:oMathPara>
                </a14:m>
                <a:endParaRPr lang="zh-TW" altLang="en-US" sz="1100" dirty="0">
                  <a:solidFill>
                    <a:schemeClr val="bg1">
                      <a:lumMod val="75000"/>
                    </a:schemeClr>
                  </a:solidFill>
                </a:endParaRPr>
              </a:p>
            </p:txBody>
          </p:sp>
        </mc:Choice>
        <mc:Fallback xmlns="">
          <p:sp>
            <p:nvSpPr>
              <p:cNvPr id="68" name="文字方塊 67">
                <a:extLst>
                  <a:ext uri="{FF2B5EF4-FFF2-40B4-BE49-F238E27FC236}">
                    <a16:creationId xmlns:a16="http://schemas.microsoft.com/office/drawing/2014/main" id="{0F795876-4E41-818E-E45C-52E526B588C7}"/>
                  </a:ext>
                </a:extLst>
              </p:cNvPr>
              <p:cNvSpPr txBox="1">
                <a:spLocks noRot="1" noChangeAspect="1" noMove="1" noResize="1" noEditPoints="1" noAdjustHandles="1" noChangeArrowheads="1" noChangeShapeType="1" noTextEdit="1"/>
              </p:cNvSpPr>
              <p:nvPr/>
            </p:nvSpPr>
            <p:spPr>
              <a:xfrm>
                <a:off x="6104541" y="739558"/>
                <a:ext cx="342060" cy="261610"/>
              </a:xfrm>
              <a:prstGeom prst="rect">
                <a:avLst/>
              </a:prstGeom>
              <a:blipFill>
                <a:blip r:embed="rId1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C7332997-5BB4-8248-B79C-766879B528EA}"/>
                  </a:ext>
                </a:extLst>
              </p:cNvPr>
              <p:cNvSpPr txBox="1"/>
              <p:nvPr/>
            </p:nvSpPr>
            <p:spPr>
              <a:xfrm>
                <a:off x="5827897" y="1354903"/>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2</m:t>
                          </m:r>
                        </m:sub>
                      </m:sSub>
                    </m:oMath>
                  </m:oMathPara>
                </a14:m>
                <a:endParaRPr lang="zh-TW" altLang="en-US" sz="1100" dirty="0">
                  <a:solidFill>
                    <a:schemeClr val="bg1">
                      <a:lumMod val="75000"/>
                    </a:schemeClr>
                  </a:solidFill>
                </a:endParaRPr>
              </a:p>
            </p:txBody>
          </p:sp>
        </mc:Choice>
        <mc:Fallback xmlns="">
          <p:sp>
            <p:nvSpPr>
              <p:cNvPr id="69" name="文字方塊 68">
                <a:extLst>
                  <a:ext uri="{FF2B5EF4-FFF2-40B4-BE49-F238E27FC236}">
                    <a16:creationId xmlns:a16="http://schemas.microsoft.com/office/drawing/2014/main" id="{C7332997-5BB4-8248-B79C-766879B528EA}"/>
                  </a:ext>
                </a:extLst>
              </p:cNvPr>
              <p:cNvSpPr txBox="1">
                <a:spLocks noRot="1" noChangeAspect="1" noMove="1" noResize="1" noEditPoints="1" noAdjustHandles="1" noChangeArrowheads="1" noChangeShapeType="1" noTextEdit="1"/>
              </p:cNvSpPr>
              <p:nvPr/>
            </p:nvSpPr>
            <p:spPr>
              <a:xfrm>
                <a:off x="5827897" y="1354903"/>
                <a:ext cx="895349" cy="261610"/>
              </a:xfrm>
              <a:prstGeom prst="rect">
                <a:avLst/>
              </a:prstGeom>
              <a:blipFill>
                <a:blip r:embed="rId1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64962E23-E2BE-4689-D55B-3B68AA753287}"/>
                  </a:ext>
                </a:extLst>
              </p:cNvPr>
              <p:cNvSpPr txBox="1"/>
              <p:nvPr/>
            </p:nvSpPr>
            <p:spPr>
              <a:xfrm>
                <a:off x="5830404" y="1934122"/>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3</m:t>
                          </m:r>
                        </m:sub>
                      </m:sSub>
                    </m:oMath>
                  </m:oMathPara>
                </a14:m>
                <a:endParaRPr lang="zh-TW" altLang="en-US" sz="1100" dirty="0">
                  <a:solidFill>
                    <a:schemeClr val="bg1">
                      <a:lumMod val="75000"/>
                    </a:schemeClr>
                  </a:solidFill>
                </a:endParaRPr>
              </a:p>
            </p:txBody>
          </p:sp>
        </mc:Choice>
        <mc:Fallback xmlns="">
          <p:sp>
            <p:nvSpPr>
              <p:cNvPr id="70" name="文字方塊 69">
                <a:extLst>
                  <a:ext uri="{FF2B5EF4-FFF2-40B4-BE49-F238E27FC236}">
                    <a16:creationId xmlns:a16="http://schemas.microsoft.com/office/drawing/2014/main" id="{64962E23-E2BE-4689-D55B-3B68AA753287}"/>
                  </a:ext>
                </a:extLst>
              </p:cNvPr>
              <p:cNvSpPr txBox="1">
                <a:spLocks noRot="1" noChangeAspect="1" noMove="1" noResize="1" noEditPoints="1" noAdjustHandles="1" noChangeArrowheads="1" noChangeShapeType="1" noTextEdit="1"/>
              </p:cNvSpPr>
              <p:nvPr/>
            </p:nvSpPr>
            <p:spPr>
              <a:xfrm>
                <a:off x="5830404" y="1934122"/>
                <a:ext cx="895349" cy="261610"/>
              </a:xfrm>
              <a:prstGeom prst="rect">
                <a:avLst/>
              </a:prstGeom>
              <a:blipFill>
                <a:blip r:embed="rId1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DD906984-1EBF-19E1-CD57-5848CE75F016}"/>
                  </a:ext>
                </a:extLst>
              </p:cNvPr>
              <p:cNvSpPr txBox="1"/>
              <p:nvPr/>
            </p:nvSpPr>
            <p:spPr>
              <a:xfrm>
                <a:off x="7488479" y="750426"/>
                <a:ext cx="421393"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75000"/>
                                </a:schemeClr>
                              </a:solidFill>
                              <a:latin typeface="Cambria Math" panose="02040503050406030204" pitchFamily="18" charset="0"/>
                            </a:rPr>
                          </m:ctrlPr>
                        </m:sSubPr>
                        <m:e>
                          <m:r>
                            <a:rPr lang="zh-TW" altLang="en-US" sz="1200" b="1" i="1">
                              <a:solidFill>
                                <a:schemeClr val="bg1">
                                  <a:lumMod val="75000"/>
                                </a:schemeClr>
                              </a:solidFill>
                              <a:latin typeface="Cambria Math" panose="02040503050406030204" pitchFamily="18" charset="0"/>
                            </a:rPr>
                            <m:t>𝜺</m:t>
                          </m:r>
                        </m:e>
                        <m:sub>
                          <m:r>
                            <a:rPr lang="en-US" altLang="zh-TW" sz="1200" i="1">
                              <a:solidFill>
                                <a:schemeClr val="bg1">
                                  <a:lumMod val="75000"/>
                                </a:schemeClr>
                              </a:solidFill>
                              <a:latin typeface="Cambria Math" panose="02040503050406030204" pitchFamily="18" charset="0"/>
                            </a:rPr>
                            <m:t>1</m:t>
                          </m:r>
                        </m:sub>
                      </m:sSub>
                    </m:oMath>
                  </m:oMathPara>
                </a14:m>
                <a:endParaRPr lang="zh-TW" altLang="en-US" sz="1200" dirty="0">
                  <a:solidFill>
                    <a:schemeClr val="bg1">
                      <a:lumMod val="75000"/>
                    </a:schemeClr>
                  </a:solidFill>
                </a:endParaRPr>
              </a:p>
            </p:txBody>
          </p:sp>
        </mc:Choice>
        <mc:Fallback xmlns="">
          <p:sp>
            <p:nvSpPr>
              <p:cNvPr id="71" name="文字方塊 70">
                <a:extLst>
                  <a:ext uri="{FF2B5EF4-FFF2-40B4-BE49-F238E27FC236}">
                    <a16:creationId xmlns:a16="http://schemas.microsoft.com/office/drawing/2014/main" id="{DD906984-1EBF-19E1-CD57-5848CE75F016}"/>
                  </a:ext>
                </a:extLst>
              </p:cNvPr>
              <p:cNvSpPr txBox="1">
                <a:spLocks noRot="1" noChangeAspect="1" noMove="1" noResize="1" noEditPoints="1" noAdjustHandles="1" noChangeArrowheads="1" noChangeShapeType="1" noTextEdit="1"/>
              </p:cNvSpPr>
              <p:nvPr/>
            </p:nvSpPr>
            <p:spPr>
              <a:xfrm>
                <a:off x="7488479" y="750426"/>
                <a:ext cx="421393" cy="276999"/>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26DDA3E8-837A-569C-B0E9-AB61928F1E62}"/>
                  </a:ext>
                </a:extLst>
              </p:cNvPr>
              <p:cNvSpPr txBox="1"/>
              <p:nvPr/>
            </p:nvSpPr>
            <p:spPr>
              <a:xfrm>
                <a:off x="7517517" y="1346583"/>
                <a:ext cx="357690"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75000"/>
                                </a:schemeClr>
                              </a:solidFill>
                              <a:latin typeface="Cambria Math" panose="02040503050406030204" pitchFamily="18" charset="0"/>
                            </a:rPr>
                          </m:ctrlPr>
                        </m:sSubPr>
                        <m:e>
                          <m:r>
                            <a:rPr lang="zh-TW" altLang="en-US" sz="1200" b="1" i="1">
                              <a:solidFill>
                                <a:schemeClr val="bg1">
                                  <a:lumMod val="75000"/>
                                </a:schemeClr>
                              </a:solidFill>
                              <a:latin typeface="Cambria Math" panose="02040503050406030204" pitchFamily="18" charset="0"/>
                            </a:rPr>
                            <m:t>𝜺</m:t>
                          </m:r>
                        </m:e>
                        <m:sub>
                          <m:r>
                            <a:rPr lang="en-US" altLang="zh-TW" sz="1200" b="0" i="1" smtClean="0">
                              <a:solidFill>
                                <a:schemeClr val="bg1">
                                  <a:lumMod val="75000"/>
                                </a:schemeClr>
                              </a:solidFill>
                              <a:latin typeface="Cambria Math" panose="02040503050406030204" pitchFamily="18" charset="0"/>
                            </a:rPr>
                            <m:t>2</m:t>
                          </m:r>
                        </m:sub>
                      </m:sSub>
                    </m:oMath>
                  </m:oMathPara>
                </a14:m>
                <a:endParaRPr lang="zh-TW" altLang="en-US" sz="1200" dirty="0">
                  <a:solidFill>
                    <a:schemeClr val="bg1">
                      <a:lumMod val="75000"/>
                    </a:schemeClr>
                  </a:solidFill>
                </a:endParaRPr>
              </a:p>
            </p:txBody>
          </p:sp>
        </mc:Choice>
        <mc:Fallback xmlns="">
          <p:sp>
            <p:nvSpPr>
              <p:cNvPr id="72" name="文字方塊 71">
                <a:extLst>
                  <a:ext uri="{FF2B5EF4-FFF2-40B4-BE49-F238E27FC236}">
                    <a16:creationId xmlns:a16="http://schemas.microsoft.com/office/drawing/2014/main" id="{26DDA3E8-837A-569C-B0E9-AB61928F1E62}"/>
                  </a:ext>
                </a:extLst>
              </p:cNvPr>
              <p:cNvSpPr txBox="1">
                <a:spLocks noRot="1" noChangeAspect="1" noMove="1" noResize="1" noEditPoints="1" noAdjustHandles="1" noChangeArrowheads="1" noChangeShapeType="1" noTextEdit="1"/>
              </p:cNvSpPr>
              <p:nvPr/>
            </p:nvSpPr>
            <p:spPr>
              <a:xfrm>
                <a:off x="7517517" y="1346583"/>
                <a:ext cx="357690" cy="276999"/>
              </a:xfrm>
              <a:prstGeom prst="rect">
                <a:avLst/>
              </a:prstGeom>
              <a:blipFill>
                <a:blip r:embed="rId1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DA3624E6-EEF9-7AF3-53FE-27E5FD7AA553}"/>
                  </a:ext>
                </a:extLst>
              </p:cNvPr>
              <p:cNvSpPr txBox="1"/>
              <p:nvPr/>
            </p:nvSpPr>
            <p:spPr>
              <a:xfrm>
                <a:off x="7527838" y="1950930"/>
                <a:ext cx="336294" cy="27956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75000"/>
                                </a:schemeClr>
                              </a:solidFill>
                              <a:latin typeface="Cambria Math" panose="02040503050406030204" pitchFamily="18" charset="0"/>
                            </a:rPr>
                          </m:ctrlPr>
                        </m:sSubPr>
                        <m:e>
                          <m:r>
                            <a:rPr lang="zh-TW" altLang="en-US" sz="1200" b="1" i="1">
                              <a:solidFill>
                                <a:schemeClr val="bg1">
                                  <a:lumMod val="75000"/>
                                </a:schemeClr>
                              </a:solidFill>
                              <a:latin typeface="Cambria Math" panose="02040503050406030204" pitchFamily="18" charset="0"/>
                            </a:rPr>
                            <m:t>𝜺</m:t>
                          </m:r>
                        </m:e>
                        <m:sub>
                          <m:r>
                            <a:rPr lang="en-US" altLang="zh-TW" sz="1200" b="0" i="1" smtClean="0">
                              <a:solidFill>
                                <a:schemeClr val="bg1">
                                  <a:lumMod val="75000"/>
                                </a:schemeClr>
                              </a:solidFill>
                              <a:latin typeface="Cambria Math" panose="02040503050406030204" pitchFamily="18" charset="0"/>
                            </a:rPr>
                            <m:t>3</m:t>
                          </m:r>
                        </m:sub>
                      </m:sSub>
                    </m:oMath>
                  </m:oMathPara>
                </a14:m>
                <a:endParaRPr lang="zh-TW" altLang="en-US" sz="1200" dirty="0">
                  <a:solidFill>
                    <a:schemeClr val="bg1">
                      <a:lumMod val="75000"/>
                    </a:schemeClr>
                  </a:solidFill>
                </a:endParaRPr>
              </a:p>
            </p:txBody>
          </p:sp>
        </mc:Choice>
        <mc:Fallback xmlns="">
          <p:sp>
            <p:nvSpPr>
              <p:cNvPr id="73" name="文字方塊 72">
                <a:extLst>
                  <a:ext uri="{FF2B5EF4-FFF2-40B4-BE49-F238E27FC236}">
                    <a16:creationId xmlns:a16="http://schemas.microsoft.com/office/drawing/2014/main" id="{DA3624E6-EEF9-7AF3-53FE-27E5FD7AA553}"/>
                  </a:ext>
                </a:extLst>
              </p:cNvPr>
              <p:cNvSpPr txBox="1">
                <a:spLocks noRot="1" noChangeAspect="1" noMove="1" noResize="1" noEditPoints="1" noAdjustHandles="1" noChangeArrowheads="1" noChangeShapeType="1" noTextEdit="1"/>
              </p:cNvSpPr>
              <p:nvPr/>
            </p:nvSpPr>
            <p:spPr>
              <a:xfrm>
                <a:off x="7527838" y="1950930"/>
                <a:ext cx="336294" cy="279569"/>
              </a:xfrm>
              <a:prstGeom prst="rect">
                <a:avLst/>
              </a:prstGeom>
              <a:blipFill>
                <a:blip r:embed="rId18"/>
                <a:stretch>
                  <a:fillRect/>
                </a:stretch>
              </a:blipFill>
              <a:ln>
                <a:noFill/>
              </a:ln>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2A6EEA0D-A187-2EED-0E87-BCD88E109076}"/>
              </a:ext>
            </a:extLst>
          </p:cNvPr>
          <p:cNvCxnSpPr>
            <a:cxnSpLocks/>
            <a:endCxn id="46" idx="1"/>
          </p:cNvCxnSpPr>
          <p:nvPr/>
        </p:nvCxnSpPr>
        <p:spPr>
          <a:xfrm flipV="1">
            <a:off x="1645671" y="1606454"/>
            <a:ext cx="625694" cy="74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06F5589D-5B1D-5170-6C49-027C311E1D27}"/>
                  </a:ext>
                </a:extLst>
              </p:cNvPr>
              <p:cNvSpPr txBox="1"/>
              <p:nvPr/>
            </p:nvSpPr>
            <p:spPr>
              <a:xfrm>
                <a:off x="4085777" y="721147"/>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a:solidFill>
                                <a:schemeClr val="bg1">
                                  <a:lumMod val="75000"/>
                                </a:schemeClr>
                              </a:solidFill>
                              <a:latin typeface="Cambria Math" panose="02040503050406030204" pitchFamily="18" charset="0"/>
                            </a:rPr>
                          </m:ctrlPr>
                        </m:sSubSupPr>
                        <m:e>
                          <m:r>
                            <a:rPr lang="en-US" altLang="zh-TW" sz="1100" b="1" i="1">
                              <a:solidFill>
                                <a:schemeClr val="bg1">
                                  <a:lumMod val="75000"/>
                                </a:schemeClr>
                              </a:solidFill>
                              <a:latin typeface="Cambria Math" panose="02040503050406030204" pitchFamily="18" charset="0"/>
                            </a:rPr>
                            <m:t>{</m:t>
                          </m:r>
                          <m:r>
                            <a:rPr lang="en-US" altLang="zh-TW" sz="1100" b="1" i="1">
                              <a:solidFill>
                                <a:schemeClr val="bg1">
                                  <a:lumMod val="75000"/>
                                </a:schemeClr>
                              </a:solidFill>
                              <a:latin typeface="Cambria Math" panose="02040503050406030204" pitchFamily="18" charset="0"/>
                            </a:rPr>
                            <m:t>𝒑</m:t>
                          </m:r>
                        </m:e>
                        <m:sub>
                          <m:r>
                            <a:rPr lang="en-US" altLang="zh-TW" sz="1100" b="1" i="1">
                              <a:solidFill>
                                <a:schemeClr val="bg1">
                                  <a:lumMod val="75000"/>
                                </a:schemeClr>
                              </a:solidFill>
                              <a:latin typeface="Cambria Math" panose="02040503050406030204" pitchFamily="18" charset="0"/>
                            </a:rPr>
                            <m:t>𝑎𝑡𝑡𝑟</m:t>
                          </m:r>
                        </m:sub>
                        <m:sup>
                          <m:r>
                            <a:rPr lang="en-US" altLang="zh-TW" sz="1100" b="1" i="1">
                              <a:solidFill>
                                <a:schemeClr val="bg1">
                                  <a:lumMod val="75000"/>
                                </a:schemeClr>
                              </a:solidFill>
                              <a:latin typeface="Cambria Math" panose="02040503050406030204" pitchFamily="18" charset="0"/>
                            </a:rPr>
                            <m:t>𝑎𝑣𝑔</m:t>
                          </m:r>
                        </m:sup>
                      </m:sSubSup>
                      <m:r>
                        <a:rPr lang="en-US" altLang="zh-TW" sz="1100" b="1" i="1">
                          <a:solidFill>
                            <a:schemeClr val="bg1">
                              <a:lumMod val="75000"/>
                            </a:schemeClr>
                          </a:solidFill>
                          <a:latin typeface="Cambria Math" panose="02040503050406030204" pitchFamily="18" charset="0"/>
                        </a:rPr>
                        <m:t>}</m:t>
                      </m:r>
                    </m:oMath>
                  </m:oMathPara>
                </a14:m>
                <a:endParaRPr lang="zh-TW" altLang="en-US" sz="1100" b="1" i="1" dirty="0">
                  <a:solidFill>
                    <a:schemeClr val="bg1">
                      <a:lumMod val="75000"/>
                    </a:schemeClr>
                  </a:solidFill>
                  <a:latin typeface="Cambria Math" panose="02040503050406030204" pitchFamily="18" charset="0"/>
                </a:endParaRPr>
              </a:p>
            </p:txBody>
          </p:sp>
        </mc:Choice>
        <mc:Fallback xmlns="">
          <p:sp>
            <p:nvSpPr>
              <p:cNvPr id="75" name="文字方塊 74">
                <a:extLst>
                  <a:ext uri="{FF2B5EF4-FFF2-40B4-BE49-F238E27FC236}">
                    <a16:creationId xmlns:a16="http://schemas.microsoft.com/office/drawing/2014/main" id="{06F5589D-5B1D-5170-6C49-027C311E1D27}"/>
                  </a:ext>
                </a:extLst>
              </p:cNvPr>
              <p:cNvSpPr txBox="1">
                <a:spLocks noRot="1" noChangeAspect="1" noMove="1" noResize="1" noEditPoints="1" noAdjustHandles="1" noChangeArrowheads="1" noChangeShapeType="1" noTextEdit="1"/>
              </p:cNvSpPr>
              <p:nvPr/>
            </p:nvSpPr>
            <p:spPr>
              <a:xfrm>
                <a:off x="4085777" y="721147"/>
                <a:ext cx="538284" cy="278666"/>
              </a:xfrm>
              <a:prstGeom prst="rect">
                <a:avLst/>
              </a:prstGeom>
              <a:blipFill>
                <a:blip r:embed="rId1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0AEA1D44-FD1B-C21F-5B30-2A511E52185D}"/>
                  </a:ext>
                </a:extLst>
              </p:cNvPr>
              <p:cNvSpPr txBox="1"/>
              <p:nvPr/>
            </p:nvSpPr>
            <p:spPr>
              <a:xfrm>
                <a:off x="4041791" y="1956303"/>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75000"/>
                            </a:schemeClr>
                          </a:solidFill>
                          <a:latin typeface="Cambria Math" panose="02040503050406030204" pitchFamily="18" charset="0"/>
                        </a:rPr>
                        <m:t>{</m:t>
                      </m:r>
                      <m:sSubSup>
                        <m:sSubSupPr>
                          <m:ctrlPr>
                            <a:rPr lang="en-US" altLang="zh-TW" sz="1100" b="1" i="1" smtClean="0">
                              <a:solidFill>
                                <a:schemeClr val="bg1">
                                  <a:lumMod val="75000"/>
                                </a:schemeClr>
                              </a:solidFill>
                              <a:latin typeface="Cambria Math" panose="02040503050406030204" pitchFamily="18" charset="0"/>
                            </a:rPr>
                          </m:ctrlPr>
                        </m:sSubSupPr>
                        <m:e>
                          <m:r>
                            <a:rPr lang="en-US" altLang="zh-TW" sz="1100" b="1" i="1" smtClean="0">
                              <a:solidFill>
                                <a:schemeClr val="bg1">
                                  <a:lumMod val="75000"/>
                                </a:schemeClr>
                              </a:solidFill>
                              <a:latin typeface="Cambria Math" panose="02040503050406030204" pitchFamily="18" charset="0"/>
                            </a:rPr>
                            <m:t>𝒑</m:t>
                          </m:r>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𝑚𝑎𝑡𝑐h</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76" name="文字方塊 75">
                <a:extLst>
                  <a:ext uri="{FF2B5EF4-FFF2-40B4-BE49-F238E27FC236}">
                    <a16:creationId xmlns:a16="http://schemas.microsoft.com/office/drawing/2014/main" id="{0AEA1D44-FD1B-C21F-5B30-2A511E52185D}"/>
                  </a:ext>
                </a:extLst>
              </p:cNvPr>
              <p:cNvSpPr txBox="1">
                <a:spLocks noRot="1" noChangeAspect="1" noMove="1" noResize="1" noEditPoints="1" noAdjustHandles="1" noChangeArrowheads="1" noChangeShapeType="1" noTextEdit="1"/>
              </p:cNvSpPr>
              <p:nvPr/>
            </p:nvSpPr>
            <p:spPr>
              <a:xfrm>
                <a:off x="4041791" y="1956303"/>
                <a:ext cx="538284" cy="270459"/>
              </a:xfrm>
              <a:prstGeom prst="rect">
                <a:avLst/>
              </a:prstGeom>
              <a:blipFill>
                <a:blip r:embed="rId2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CD22213B-3ECA-D706-3E98-7D05DB4E73A8}"/>
                  </a:ext>
                </a:extLst>
              </p:cNvPr>
              <p:cNvSpPr txBox="1"/>
              <p:nvPr/>
            </p:nvSpPr>
            <p:spPr>
              <a:xfrm>
                <a:off x="4082922" y="1294965"/>
                <a:ext cx="538284" cy="261610"/>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𝑚𝑎𝑥</m:t>
                          </m:r>
                        </m:sup>
                      </m:sSubSup>
                      <m:r>
                        <a:rPr lang="en-US" altLang="zh-TW" sz="1100" b="1" i="1" smtClean="0">
                          <a:solidFill>
                            <a:schemeClr val="tx1"/>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77" name="文字方塊 76">
                <a:extLst>
                  <a:ext uri="{FF2B5EF4-FFF2-40B4-BE49-F238E27FC236}">
                    <a16:creationId xmlns:a16="http://schemas.microsoft.com/office/drawing/2014/main" id="{CD22213B-3ECA-D706-3E98-7D05DB4E73A8}"/>
                  </a:ext>
                </a:extLst>
              </p:cNvPr>
              <p:cNvSpPr txBox="1">
                <a:spLocks noRot="1" noChangeAspect="1" noMove="1" noResize="1" noEditPoints="1" noAdjustHandles="1" noChangeArrowheads="1" noChangeShapeType="1" noTextEdit="1"/>
              </p:cNvSpPr>
              <p:nvPr/>
            </p:nvSpPr>
            <p:spPr>
              <a:xfrm>
                <a:off x="4082922" y="1294965"/>
                <a:ext cx="538284" cy="261610"/>
              </a:xfrm>
              <a:prstGeom prst="rect">
                <a:avLst/>
              </a:prstGeom>
              <a:blipFill>
                <a:blip r:embed="rId21"/>
                <a:stretch>
                  <a:fillRect/>
                </a:stretch>
              </a:blipFill>
              <a:ln>
                <a:noFill/>
              </a:ln>
            </p:spPr>
            <p:txBody>
              <a:bodyPr/>
              <a:lstStyle/>
              <a:p>
                <a:r>
                  <a:rPr lang="zh-TW" altLang="en-US">
                    <a:noFill/>
                  </a:rPr>
                  <a:t> </a:t>
                </a:r>
              </a:p>
            </p:txBody>
          </p:sp>
        </mc:Fallback>
      </mc:AlternateContent>
      <p:cxnSp>
        <p:nvCxnSpPr>
          <p:cNvPr id="78" name="直線單箭頭接點 77">
            <a:extLst>
              <a:ext uri="{FF2B5EF4-FFF2-40B4-BE49-F238E27FC236}">
                <a16:creationId xmlns:a16="http://schemas.microsoft.com/office/drawing/2014/main" id="{9704F66B-E80E-AAEE-7229-433853FC5ACC}"/>
              </a:ext>
            </a:extLst>
          </p:cNvPr>
          <p:cNvCxnSpPr>
            <a:cxnSpLocks/>
            <a:stCxn id="36" idx="3"/>
            <a:endCxn id="55" idx="1"/>
          </p:cNvCxnSpPr>
          <p:nvPr/>
        </p:nvCxnSpPr>
        <p:spPr>
          <a:xfrm>
            <a:off x="4107365" y="1014631"/>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79" name="直線單箭頭接點 78">
            <a:extLst>
              <a:ext uri="{FF2B5EF4-FFF2-40B4-BE49-F238E27FC236}">
                <a16:creationId xmlns:a16="http://schemas.microsoft.com/office/drawing/2014/main" id="{38E9A13D-E0A3-AB09-7C4B-BCD783C29DCB}"/>
              </a:ext>
            </a:extLst>
          </p:cNvPr>
          <p:cNvCxnSpPr>
            <a:cxnSpLocks/>
            <a:stCxn id="47" idx="3"/>
            <a:endCxn id="57" idx="1"/>
          </p:cNvCxnSpPr>
          <p:nvPr/>
        </p:nvCxnSpPr>
        <p:spPr>
          <a:xfrm>
            <a:off x="4107365" y="2208129"/>
            <a:ext cx="568115" cy="174"/>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81" name="矩形 80">
            <a:extLst>
              <a:ext uri="{FF2B5EF4-FFF2-40B4-BE49-F238E27FC236}">
                <a16:creationId xmlns:a16="http://schemas.microsoft.com/office/drawing/2014/main" id="{17308809-24AE-3018-36BD-769799252D69}"/>
              </a:ext>
            </a:extLst>
          </p:cNvPr>
          <p:cNvSpPr/>
          <p:nvPr/>
        </p:nvSpPr>
        <p:spPr>
          <a:xfrm flipH="1" flipV="1">
            <a:off x="2300422" y="1332787"/>
            <a:ext cx="1786631" cy="54870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sp>
        <p:nvSpPr>
          <p:cNvPr id="13" name="頁尾版面配置區 12">
            <a:extLst>
              <a:ext uri="{FF2B5EF4-FFF2-40B4-BE49-F238E27FC236}">
                <a16:creationId xmlns:a16="http://schemas.microsoft.com/office/drawing/2014/main" id="{F0473866-FBF6-4A98-472A-E03A10117AB1}"/>
              </a:ext>
            </a:extLst>
          </p:cNvPr>
          <p:cNvSpPr>
            <a:spLocks noGrp="1"/>
          </p:cNvSpPr>
          <p:nvPr>
            <p:ph type="ftr" idx="3"/>
          </p:nvPr>
        </p:nvSpPr>
        <p:spPr/>
        <p:txBody>
          <a:bodyPr/>
          <a:lstStyle/>
          <a:p>
            <a:r>
              <a:rPr lang="en-US" altLang="zh-TW"/>
              <a:t>/67</a:t>
            </a:r>
            <a:endParaRPr lang="zh-TW" altLang="en-US" dirty="0"/>
          </a:p>
        </p:txBody>
      </p:sp>
      <p:cxnSp>
        <p:nvCxnSpPr>
          <p:cNvPr id="6" name="直線單箭頭接點 5">
            <a:extLst>
              <a:ext uri="{FF2B5EF4-FFF2-40B4-BE49-F238E27FC236}">
                <a16:creationId xmlns:a16="http://schemas.microsoft.com/office/drawing/2014/main" id="{2F6CFCE0-6F22-FAFD-7F7C-F8D5FE375811}"/>
              </a:ext>
            </a:extLst>
          </p:cNvPr>
          <p:cNvCxnSpPr>
            <a:cxnSpLocks/>
            <a:stCxn id="7" idx="2"/>
          </p:cNvCxnSpPr>
          <p:nvPr/>
        </p:nvCxnSpPr>
        <p:spPr>
          <a:xfrm>
            <a:off x="8536773" y="2204330"/>
            <a:ext cx="1404" cy="1371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7" name="矩形 6">
            <a:extLst>
              <a:ext uri="{FF2B5EF4-FFF2-40B4-BE49-F238E27FC236}">
                <a16:creationId xmlns:a16="http://schemas.microsoft.com/office/drawing/2014/main" id="{0AC72A16-61DF-7A07-C9EA-141C8C88E3EE}"/>
              </a:ext>
            </a:extLst>
          </p:cNvPr>
          <p:cNvSpPr/>
          <p:nvPr/>
        </p:nvSpPr>
        <p:spPr>
          <a:xfrm>
            <a:off x="7946628" y="995840"/>
            <a:ext cx="1180289" cy="12084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Error Rate Optimized Prediction Selector with Integrated Outlier Estimation</a:t>
            </a:r>
            <a:endParaRPr lang="en-US" altLang="zh-TW" sz="800" dirty="0">
              <a:solidFill>
                <a:schemeClr val="bg1">
                  <a:lumMod val="75000"/>
                </a:schemeClr>
              </a:solidFill>
              <a:latin typeface="Söhne"/>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2208ED0C-FFF6-0094-9820-8DD06B82D6C8}"/>
                  </a:ext>
                </a:extLst>
              </p:cNvPr>
              <p:cNvSpPr txBox="1"/>
              <p:nvPr/>
            </p:nvSpPr>
            <p:spPr>
              <a:xfrm>
                <a:off x="8253282" y="2341501"/>
                <a:ext cx="570157"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75000"/>
                            </a:schemeClr>
                          </a:solidFill>
                          <a:latin typeface="Cambria Math" panose="02040503050406030204" pitchFamily="18" charset="0"/>
                        </a:rPr>
                        <m:t>{</m:t>
                      </m:r>
                      <m:sSubSup>
                        <m:sSubSupPr>
                          <m:ctrlPr>
                            <a:rPr lang="en-US" altLang="zh-TW" sz="1100" b="1" i="1" smtClean="0">
                              <a:solidFill>
                                <a:schemeClr val="bg1">
                                  <a:lumMod val="75000"/>
                                </a:schemeClr>
                              </a:solidFill>
                              <a:latin typeface="Cambria Math" panose="02040503050406030204" pitchFamily="18" charset="0"/>
                            </a:rPr>
                          </m:ctrlPr>
                        </m:sSubSupPr>
                        <m:e>
                          <m:acc>
                            <m:accPr>
                              <m:chr m:val="̃"/>
                              <m:ctrlPr>
                                <a:rPr lang="en-US" altLang="zh-TW" sz="1100" b="1" i="1">
                                  <a:solidFill>
                                    <a:schemeClr val="bg1">
                                      <a:lumMod val="75000"/>
                                    </a:schemeClr>
                                  </a:solidFill>
                                  <a:latin typeface="Cambria Math" panose="02040503050406030204" pitchFamily="18" charset="0"/>
                                </a:rPr>
                              </m:ctrlPr>
                            </m:accPr>
                            <m:e>
                              <m:r>
                                <a:rPr lang="en-US" altLang="zh-TW" sz="1100" b="1" i="1">
                                  <a:solidFill>
                                    <a:schemeClr val="bg1">
                                      <a:lumMod val="75000"/>
                                    </a:schemeClr>
                                  </a:solidFill>
                                  <a:latin typeface="Cambria Math" panose="02040503050406030204" pitchFamily="18" charset="0"/>
                                </a:rPr>
                                <m:t>𝒑</m:t>
                              </m:r>
                            </m:e>
                          </m:acc>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𝑆𝑃𝐸</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10" name="文字方塊 9">
                <a:extLst>
                  <a:ext uri="{FF2B5EF4-FFF2-40B4-BE49-F238E27FC236}">
                    <a16:creationId xmlns:a16="http://schemas.microsoft.com/office/drawing/2014/main" id="{2208ED0C-FFF6-0094-9820-8DD06B82D6C8}"/>
                  </a:ext>
                </a:extLst>
              </p:cNvPr>
              <p:cNvSpPr txBox="1">
                <a:spLocks noRot="1" noChangeAspect="1" noMove="1" noResize="1" noEditPoints="1" noAdjustHandles="1" noChangeArrowheads="1" noChangeShapeType="1" noTextEdit="1"/>
              </p:cNvSpPr>
              <p:nvPr/>
            </p:nvSpPr>
            <p:spPr>
              <a:xfrm>
                <a:off x="8253282" y="2341501"/>
                <a:ext cx="570157" cy="268343"/>
              </a:xfrm>
              <a:prstGeom prst="rect">
                <a:avLst/>
              </a:prstGeom>
              <a:blipFill>
                <a:blip r:embed="rId22"/>
                <a:stretch>
                  <a:fillRect/>
                </a:stretch>
              </a:blipFill>
              <a:ln>
                <a:noFill/>
              </a:ln>
            </p:spPr>
            <p:txBody>
              <a:bodyPr/>
              <a:lstStyle/>
              <a:p>
                <a:r>
                  <a:rPr lang="zh-TW" altLang="en-US">
                    <a:noFill/>
                  </a:rPr>
                  <a:t> </a:t>
                </a:r>
              </a:p>
            </p:txBody>
          </p:sp>
        </mc:Fallback>
      </mc:AlternateContent>
      <p:sp>
        <p:nvSpPr>
          <p:cNvPr id="8" name="投影片編號版面配置區 7">
            <a:extLst>
              <a:ext uri="{FF2B5EF4-FFF2-40B4-BE49-F238E27FC236}">
                <a16:creationId xmlns:a16="http://schemas.microsoft.com/office/drawing/2014/main" id="{0EDA3631-D2A1-1BA5-6F98-AEC430022826}"/>
              </a:ext>
            </a:extLst>
          </p:cNvPr>
          <p:cNvSpPr>
            <a:spLocks noGrp="1"/>
          </p:cNvSpPr>
          <p:nvPr>
            <p:ph type="sldNum" idx="4"/>
          </p:nvPr>
        </p:nvSpPr>
        <p:spPr/>
        <p:txBody>
          <a:bodyPr/>
          <a:lstStyle/>
          <a:p>
            <a:fld id="{00000000-1234-1234-1234-123412341234}" type="slidenum">
              <a:rPr lang="en-US" smtClean="0"/>
              <a:pPr/>
              <a:t>17</a:t>
            </a:fld>
            <a:endParaRPr 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869C929-75C5-D84A-E801-F9FA6CD93A91}"/>
                  </a:ext>
                </a:extLst>
              </p:cNvPr>
              <p:cNvSpPr/>
              <p:nvPr/>
            </p:nvSpPr>
            <p:spPr>
              <a:xfrm>
                <a:off x="754659" y="1244194"/>
                <a:ext cx="891541" cy="747637"/>
              </a:xfrm>
              <a:prstGeom prst="rect">
                <a:avLst/>
              </a:prstGeom>
              <a:solidFill>
                <a:srgbClr val="FFFF00"/>
              </a:solidFill>
              <a:ln w="1905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900" b="1" dirty="0">
                    <a:solidFill>
                      <a:schemeClr val="tx1"/>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tx1"/>
                          </a:solidFill>
                          <a:latin typeface="Cambria Math" panose="02040503050406030204" pitchFamily="18" charset="0"/>
                        </a:rPr>
                        <m:t>𝑩</m:t>
                      </m:r>
                      <m:r>
                        <a:rPr lang="en-US" altLang="zh-TW" sz="900" b="1" i="1" dirty="0">
                          <a:solidFill>
                            <a:schemeClr val="tx1"/>
                          </a:solidFill>
                          <a:latin typeface="Cambria Math" panose="02040503050406030204" pitchFamily="18" charset="0"/>
                        </a:rPr>
                        <m:t>(</m:t>
                      </m:r>
                      <m:r>
                        <a:rPr lang="en-US" altLang="zh-TW" sz="900" b="1" i="1" dirty="0">
                          <a:solidFill>
                            <a:schemeClr val="tx1"/>
                          </a:solidFill>
                          <a:latin typeface="Cambria Math" panose="02040503050406030204" pitchFamily="18" charset="0"/>
                        </a:rPr>
                        <m:t>𝑿</m:t>
                      </m:r>
                      <m:r>
                        <a:rPr lang="en-US" altLang="zh-TW" sz="900" b="1" i="1" dirty="0">
                          <a:solidFill>
                            <a:schemeClr val="tx1"/>
                          </a:solidFill>
                          <a:latin typeface="Cambria Math" panose="02040503050406030204" pitchFamily="18" charset="0"/>
                        </a:rPr>
                        <m:t>; </m:t>
                      </m:r>
                      <m:r>
                        <a:rPr lang="el-GR" altLang="zh-TW" sz="900" b="1" i="1" dirty="0">
                          <a:solidFill>
                            <a:schemeClr val="tx1"/>
                          </a:solidFill>
                          <a:latin typeface="Cambria Math" panose="02040503050406030204" pitchFamily="18" charset="0"/>
                        </a:rPr>
                        <m:t>𝜽</m:t>
                      </m:r>
                      <m:r>
                        <a:rPr lang="en-US" altLang="zh-TW" sz="900" b="1" i="1" dirty="0">
                          <a:solidFill>
                            <a:schemeClr val="tx1"/>
                          </a:solidFill>
                          <a:latin typeface="Cambria Math" panose="02040503050406030204" pitchFamily="18" charset="0"/>
                        </a:rPr>
                        <m:t>)</m:t>
                      </m:r>
                    </m:oMath>
                  </m:oMathPara>
                </a14:m>
                <a:endParaRPr lang="zh-TW" altLang="en-US" sz="900" b="1" dirty="0">
                  <a:solidFill>
                    <a:schemeClr val="tx1"/>
                  </a:solidFill>
                </a:endParaRPr>
              </a:p>
            </p:txBody>
          </p:sp>
        </mc:Choice>
        <mc:Fallback xmlns="">
          <p:sp>
            <p:nvSpPr>
              <p:cNvPr id="11" name="矩形 10">
                <a:extLst>
                  <a:ext uri="{FF2B5EF4-FFF2-40B4-BE49-F238E27FC236}">
                    <a16:creationId xmlns:a16="http://schemas.microsoft.com/office/drawing/2014/main" id="{1869C929-75C5-D84A-E801-F9FA6CD93A91}"/>
                  </a:ext>
                </a:extLst>
              </p:cNvPr>
              <p:cNvSpPr>
                <a:spLocks noRot="1" noChangeAspect="1" noMove="1" noResize="1" noEditPoints="1" noAdjustHandles="1" noChangeArrowheads="1" noChangeShapeType="1" noTextEdit="1"/>
              </p:cNvSpPr>
              <p:nvPr/>
            </p:nvSpPr>
            <p:spPr>
              <a:xfrm>
                <a:off x="754659" y="1244194"/>
                <a:ext cx="891541" cy="747637"/>
              </a:xfrm>
              <a:prstGeom prst="rect">
                <a:avLst/>
              </a:prstGeom>
              <a:blipFill>
                <a:blip r:embed="rId23"/>
                <a:stretch>
                  <a:fillRect t="-794" b="-794"/>
                </a:stretch>
              </a:blipFill>
              <a:ln w="19050">
                <a:solidFill>
                  <a:schemeClr val="tx1"/>
                </a:solidFill>
              </a:ln>
            </p:spPr>
            <p:txBody>
              <a:bodyPr/>
              <a:lstStyle/>
              <a:p>
                <a:r>
                  <a:rPr lang="zh-TW" altLang="en-US">
                    <a:noFill/>
                  </a:rPr>
                  <a:t> </a:t>
                </a:r>
              </a:p>
            </p:txBody>
          </p:sp>
        </mc:Fallback>
      </mc:AlternateContent>
    </p:spTree>
    <p:extLst>
      <p:ext uri="{BB962C8B-B14F-4D97-AF65-F5344CB8AC3E}">
        <p14:creationId xmlns:p14="http://schemas.microsoft.com/office/powerpoint/2010/main" val="1094259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3511346"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Attribute-Estimation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xpert3</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7">
                <a:extLst>
                  <a:ext uri="{FF2B5EF4-FFF2-40B4-BE49-F238E27FC236}">
                    <a16:creationId xmlns:a16="http://schemas.microsoft.com/office/drawing/2014/main" id="{178F36EA-AD95-B2B9-B869-2BDA31CFB2A1}"/>
                  </a:ext>
                </a:extLst>
              </p:cNvPr>
              <p:cNvGraphicFramePr>
                <a:graphicFrameLocks noGrp="1"/>
              </p:cNvGraphicFramePr>
              <p:nvPr>
                <p:extLst>
                  <p:ext uri="{D42A27DB-BD31-4B8C-83A1-F6EECF244321}">
                    <p14:modId xmlns:p14="http://schemas.microsoft.com/office/powerpoint/2010/main" val="106455831"/>
                  </p:ext>
                </p:extLst>
              </p:nvPr>
            </p:nvGraphicFramePr>
            <p:xfrm>
              <a:off x="1360057" y="2783597"/>
              <a:ext cx="6096000" cy="9144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87735081"/>
                        </a:ext>
                      </a:extLst>
                    </a:gridCol>
                    <a:gridCol w="1524000">
                      <a:extLst>
                        <a:ext uri="{9D8B030D-6E8A-4147-A177-3AD203B41FA5}">
                          <a16:colId xmlns:a16="http://schemas.microsoft.com/office/drawing/2014/main" val="1205190883"/>
                        </a:ext>
                      </a:extLst>
                    </a:gridCol>
                    <a:gridCol w="1524000">
                      <a:extLst>
                        <a:ext uri="{9D8B030D-6E8A-4147-A177-3AD203B41FA5}">
                          <a16:colId xmlns:a16="http://schemas.microsoft.com/office/drawing/2014/main" val="1738984761"/>
                        </a:ext>
                      </a:extLst>
                    </a:gridCol>
                    <a:gridCol w="1524000">
                      <a:extLst>
                        <a:ext uri="{9D8B030D-6E8A-4147-A177-3AD203B41FA5}">
                          <a16:colId xmlns:a16="http://schemas.microsoft.com/office/drawing/2014/main" val="4276723835"/>
                        </a:ext>
                      </a:extLst>
                    </a:gridCol>
                  </a:tblGrid>
                  <a:tr h="259929">
                    <a:tc>
                      <a:txBody>
                        <a:bodyPr/>
                        <a:lstStyle/>
                        <a:p>
                          <a:pPr algn="ctr"/>
                          <a:endParaRPr lang="zh-TW" altLang="en-US" dirty="0"/>
                        </a:p>
                      </a:txBody>
                      <a:tcPr anchor="ctr"/>
                    </a:tc>
                    <a:tc>
                      <a:txBody>
                        <a:bodyPr/>
                        <a:lstStyle/>
                        <a:p>
                          <a:pPr algn="ctr"/>
                          <a:r>
                            <a:rPr lang="en-US" altLang="zh-TW" dirty="0"/>
                            <a:t>obj1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chemeClr val="bg1"/>
                              </a:solidFill>
                            </a:rPr>
                            <a:t>obj2</a:t>
                          </a:r>
                          <a:endParaRPr lang="zh-TW"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obj3</a:t>
                          </a:r>
                          <a:endParaRPr lang="zh-TW" altLang="en-US" dirty="0"/>
                        </a:p>
                      </a:txBody>
                      <a:tcPr anchor="ctr"/>
                    </a:tc>
                    <a:extLst>
                      <a:ext uri="{0D108BD9-81ED-4DB2-BD59-A6C34878D82A}">
                        <a16:rowId xmlns:a16="http://schemas.microsoft.com/office/drawing/2014/main" val="1154042703"/>
                      </a:ext>
                    </a:extLst>
                  </a:tr>
                  <a:tr h="259929">
                    <a:tc>
                      <a:txBody>
                        <a:bodyPr/>
                        <a:lstStyle/>
                        <a:p>
                          <a:pPr algn="ctr"/>
                          <a:r>
                            <a:rPr lang="en-US" altLang="zh-TW" dirty="0"/>
                            <a:t>attr1</a:t>
                          </a:r>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1" i="1" dirty="0" smtClean="0">
                                    <a:solidFill>
                                      <a:schemeClr val="tx1"/>
                                    </a:solidFill>
                                    <a:latin typeface="Cambria Math" panose="02040503050406030204" pitchFamily="18" charset="0"/>
                                  </a:rPr>
                                  <m:t>𝜻</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r>
                                  <a:rPr lang="en-US" altLang="zh-TW" b="0" i="1" smtClean="0">
                                    <a:latin typeface="Cambria Math" panose="02040503050406030204" pitchFamily="18" charset="0"/>
                                  </a:rPr>
                                  <m:t>,1]</m:t>
                                </m:r>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1" i="1" dirty="0" smtClean="0">
                                    <a:solidFill>
                                      <a:srgbClr val="FF0000"/>
                                    </a:solidFill>
                                    <a:latin typeface="Cambria Math" panose="02040503050406030204" pitchFamily="18" charset="0"/>
                                  </a:rPr>
                                  <m:t>𝜻</m:t>
                                </m:r>
                                <m:r>
                                  <a:rPr lang="en-US" altLang="zh-TW" b="0" i="1" smtClean="0">
                                    <a:solidFill>
                                      <a:srgbClr val="FF0000"/>
                                    </a:solidFill>
                                    <a:latin typeface="Cambria Math" panose="02040503050406030204" pitchFamily="18" charset="0"/>
                                  </a:rPr>
                                  <m:t>[</m:t>
                                </m:r>
                                <m:r>
                                  <a:rPr lang="en-US" altLang="zh-TW" b="0" i="1" smtClean="0">
                                    <a:solidFill>
                                      <a:srgbClr val="FF0000"/>
                                    </a:solidFill>
                                    <a:latin typeface="Cambria Math" panose="02040503050406030204" pitchFamily="18" charset="0"/>
                                  </a:rPr>
                                  <m:t>𝑖</m:t>
                                </m:r>
                                <m:r>
                                  <a:rPr lang="en-US" altLang="zh-TW" b="0" i="1" smtClean="0">
                                    <a:solidFill>
                                      <a:srgbClr val="FF0000"/>
                                    </a:solidFill>
                                    <a:latin typeface="Cambria Math" panose="02040503050406030204" pitchFamily="18" charset="0"/>
                                  </a:rPr>
                                  <m:t>,2]</m:t>
                                </m:r>
                              </m:oMath>
                            </m:oMathPara>
                          </a14:m>
                          <a:endParaRPr lang="zh-TW" altLang="en-US" dirty="0">
                            <a:solidFill>
                              <a:srgbClr val="FF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1" i="1" dirty="0" smtClean="0">
                                    <a:solidFill>
                                      <a:schemeClr val="tx1"/>
                                    </a:solidFill>
                                    <a:latin typeface="Cambria Math" panose="02040503050406030204" pitchFamily="18" charset="0"/>
                                  </a:rPr>
                                  <m:t>𝜻</m:t>
                                </m:r>
                                <m:r>
                                  <a:rPr lang="en-US" altLang="zh-TW" b="0" i="1" smtClean="0">
                                    <a:latin typeface="Cambria Math" panose="02040503050406030204" pitchFamily="18" charset="0"/>
                                  </a:rPr>
                                  <m:t>[</m:t>
                                </m:r>
                                <m:r>
                                  <a:rPr lang="en-US" altLang="zh-TW" b="0" i="1" smtClean="0">
                                    <a:latin typeface="Cambria Math" panose="02040503050406030204" pitchFamily="18" charset="0"/>
                                  </a:rPr>
                                  <m:t>𝑖</m:t>
                                </m:r>
                                <m:r>
                                  <a:rPr lang="en-US" altLang="zh-TW" b="0" i="1" smtClean="0">
                                    <a:latin typeface="Cambria Math" panose="02040503050406030204" pitchFamily="18" charset="0"/>
                                  </a:rPr>
                                  <m:t>,3]</m:t>
                                </m:r>
                              </m:oMath>
                            </m:oMathPara>
                          </a14:m>
                          <a:endParaRPr lang="zh-TW" altLang="en-US" dirty="0"/>
                        </a:p>
                      </a:txBody>
                      <a:tcPr anchor="ctr"/>
                    </a:tc>
                    <a:extLst>
                      <a:ext uri="{0D108BD9-81ED-4DB2-BD59-A6C34878D82A}">
                        <a16:rowId xmlns:a16="http://schemas.microsoft.com/office/drawing/2014/main" val="1616892267"/>
                      </a:ext>
                    </a:extLst>
                  </a:tr>
                  <a:tr h="259929">
                    <a:tc>
                      <a:txBody>
                        <a:bodyPr/>
                        <a:lstStyle/>
                        <a:p>
                          <a:pPr algn="ctr"/>
                          <a:r>
                            <a:rPr lang="en-US" altLang="zh-TW" dirty="0"/>
                            <a:t>attr2</a:t>
                          </a: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1" i="1" dirty="0" smtClean="0">
                                    <a:solidFill>
                                      <a:schemeClr val="tx1"/>
                                    </a:solidFill>
                                    <a:latin typeface="Cambria Math" panose="02040503050406030204" pitchFamily="18" charset="0"/>
                                  </a:rPr>
                                  <m:t>𝜻</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,4]</m:t>
                                </m:r>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1" i="1" dirty="0" smtClean="0">
                                    <a:solidFill>
                                      <a:srgbClr val="FF0000"/>
                                    </a:solidFill>
                                    <a:latin typeface="Cambria Math" panose="02040503050406030204" pitchFamily="18" charset="0"/>
                                  </a:rPr>
                                  <m:t>𝜻</m:t>
                                </m:r>
                                <m:r>
                                  <a:rPr kumimoji="0" lang="en-US" altLang="zh-TW" sz="1400" b="0" i="1" u="none" strike="noStrike" kern="0" cap="none" spc="0" normalizeH="0" baseline="0" noProof="0" smtClean="0">
                                    <a:ln>
                                      <a:noFill/>
                                    </a:ln>
                                    <a:solidFill>
                                      <a:srgbClr val="FF0000"/>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rgbClr val="FF0000"/>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rgbClr val="FF0000"/>
                                    </a:solidFill>
                                    <a:effectLst/>
                                    <a:uLnTx/>
                                    <a:uFillTx/>
                                    <a:latin typeface="Cambria Math" panose="02040503050406030204" pitchFamily="18" charset="0"/>
                                    <a:cs typeface="+mn-cs"/>
                                    <a:sym typeface="Arial"/>
                                  </a:rPr>
                                  <m:t>,5]</m:t>
                                </m:r>
                              </m:oMath>
                            </m:oMathPara>
                          </a14:m>
                          <a:endParaRPr lang="zh-TW" altLang="en-US" dirty="0">
                            <a:solidFill>
                              <a:srgbClr val="FF0000"/>
                            </a:solidFill>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b="1" i="1" dirty="0" smtClean="0">
                                    <a:solidFill>
                                      <a:schemeClr val="tx1"/>
                                    </a:solidFill>
                                    <a:latin typeface="Cambria Math" panose="02040503050406030204" pitchFamily="18" charset="0"/>
                                  </a:rPr>
                                  <m:t>𝜻</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𝑖</m:t>
                                </m:r>
                                <m:r>
                                  <a:rPr kumimoji="0" lang="en-US" altLang="zh-TW" sz="1400" b="0" i="1" u="none" strike="noStrike" kern="0" cap="none" spc="0" normalizeH="0" baseline="0" noProof="0" smtClean="0">
                                    <a:ln>
                                      <a:noFill/>
                                    </a:ln>
                                    <a:solidFill>
                                      <a:srgbClr val="000000"/>
                                    </a:solidFill>
                                    <a:effectLst/>
                                    <a:uLnTx/>
                                    <a:uFillTx/>
                                    <a:latin typeface="Cambria Math" panose="02040503050406030204" pitchFamily="18" charset="0"/>
                                    <a:cs typeface="+mn-cs"/>
                                    <a:sym typeface="Arial"/>
                                  </a:rPr>
                                  <m:t>,6]</m:t>
                                </m:r>
                              </m:oMath>
                            </m:oMathPara>
                          </a14:m>
                          <a:endParaRPr lang="zh-TW" altLang="en-US" dirty="0"/>
                        </a:p>
                      </a:txBody>
                      <a:tcPr anchor="ctr"/>
                    </a:tc>
                    <a:extLst>
                      <a:ext uri="{0D108BD9-81ED-4DB2-BD59-A6C34878D82A}">
                        <a16:rowId xmlns:a16="http://schemas.microsoft.com/office/drawing/2014/main" val="2555588467"/>
                      </a:ext>
                    </a:extLst>
                  </a:tr>
                </a:tbl>
              </a:graphicData>
            </a:graphic>
          </p:graphicFrame>
        </mc:Choice>
        <mc:Fallback xmlns="">
          <p:graphicFrame>
            <p:nvGraphicFramePr>
              <p:cNvPr id="3" name="表格 7">
                <a:extLst>
                  <a:ext uri="{FF2B5EF4-FFF2-40B4-BE49-F238E27FC236}">
                    <a16:creationId xmlns:a16="http://schemas.microsoft.com/office/drawing/2014/main" id="{178F36EA-AD95-B2B9-B869-2BDA31CFB2A1}"/>
                  </a:ext>
                </a:extLst>
              </p:cNvPr>
              <p:cNvGraphicFramePr>
                <a:graphicFrameLocks noGrp="1"/>
              </p:cNvGraphicFramePr>
              <p:nvPr>
                <p:extLst>
                  <p:ext uri="{D42A27DB-BD31-4B8C-83A1-F6EECF244321}">
                    <p14:modId xmlns:p14="http://schemas.microsoft.com/office/powerpoint/2010/main" val="106455831"/>
                  </p:ext>
                </p:extLst>
              </p:nvPr>
            </p:nvGraphicFramePr>
            <p:xfrm>
              <a:off x="1360057" y="2783597"/>
              <a:ext cx="6096000" cy="9144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1187735081"/>
                        </a:ext>
                      </a:extLst>
                    </a:gridCol>
                    <a:gridCol w="1524000">
                      <a:extLst>
                        <a:ext uri="{9D8B030D-6E8A-4147-A177-3AD203B41FA5}">
                          <a16:colId xmlns:a16="http://schemas.microsoft.com/office/drawing/2014/main" val="1205190883"/>
                        </a:ext>
                      </a:extLst>
                    </a:gridCol>
                    <a:gridCol w="1524000">
                      <a:extLst>
                        <a:ext uri="{9D8B030D-6E8A-4147-A177-3AD203B41FA5}">
                          <a16:colId xmlns:a16="http://schemas.microsoft.com/office/drawing/2014/main" val="1738984761"/>
                        </a:ext>
                      </a:extLst>
                    </a:gridCol>
                    <a:gridCol w="1524000">
                      <a:extLst>
                        <a:ext uri="{9D8B030D-6E8A-4147-A177-3AD203B41FA5}">
                          <a16:colId xmlns:a16="http://schemas.microsoft.com/office/drawing/2014/main" val="4276723835"/>
                        </a:ext>
                      </a:extLst>
                    </a:gridCol>
                  </a:tblGrid>
                  <a:tr h="304800">
                    <a:tc>
                      <a:txBody>
                        <a:bodyPr/>
                        <a:lstStyle/>
                        <a:p>
                          <a:pPr algn="ctr"/>
                          <a:endParaRPr lang="zh-TW" altLang="en-US" dirty="0"/>
                        </a:p>
                      </a:txBody>
                      <a:tcPr anchor="ctr"/>
                    </a:tc>
                    <a:tc>
                      <a:txBody>
                        <a:bodyPr/>
                        <a:lstStyle/>
                        <a:p>
                          <a:pPr algn="ctr"/>
                          <a:r>
                            <a:rPr lang="en-US" altLang="zh-TW" dirty="0"/>
                            <a:t>obj1</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solidFill>
                                <a:schemeClr val="bg1"/>
                              </a:solidFill>
                            </a:rPr>
                            <a:t>obj2</a:t>
                          </a:r>
                          <a:endParaRPr lang="zh-TW"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obj3</a:t>
                          </a:r>
                          <a:endParaRPr lang="zh-TW" altLang="en-US" dirty="0"/>
                        </a:p>
                      </a:txBody>
                      <a:tcPr anchor="ctr"/>
                    </a:tc>
                    <a:extLst>
                      <a:ext uri="{0D108BD9-81ED-4DB2-BD59-A6C34878D82A}">
                        <a16:rowId xmlns:a16="http://schemas.microsoft.com/office/drawing/2014/main" val="1154042703"/>
                      </a:ext>
                    </a:extLst>
                  </a:tr>
                  <a:tr h="304800">
                    <a:tc>
                      <a:txBody>
                        <a:bodyPr/>
                        <a:lstStyle/>
                        <a:p>
                          <a:pPr algn="ctr"/>
                          <a:r>
                            <a:rPr lang="en-US" altLang="zh-TW" dirty="0"/>
                            <a:t>attr1</a:t>
                          </a:r>
                          <a:endParaRPr lang="zh-TW" altLang="en-US" dirty="0"/>
                        </a:p>
                      </a:txBody>
                      <a:tcPr anchor="ctr"/>
                    </a:tc>
                    <a:tc>
                      <a:txBody>
                        <a:bodyPr/>
                        <a:lstStyle/>
                        <a:p>
                          <a:endParaRPr lang="zh-TW"/>
                        </a:p>
                      </a:txBody>
                      <a:tcPr anchor="ctr">
                        <a:blipFill>
                          <a:blip r:embed="rId3"/>
                          <a:stretch>
                            <a:fillRect l="-100000" t="-100000" r="-200797" b="-117647"/>
                          </a:stretch>
                        </a:blipFill>
                      </a:tcPr>
                    </a:tc>
                    <a:tc>
                      <a:txBody>
                        <a:bodyPr/>
                        <a:lstStyle/>
                        <a:p>
                          <a:endParaRPr lang="zh-TW"/>
                        </a:p>
                      </a:txBody>
                      <a:tcPr anchor="ctr">
                        <a:blipFill>
                          <a:blip r:embed="rId3"/>
                          <a:stretch>
                            <a:fillRect l="-200800" t="-100000" r="-101600" b="-117647"/>
                          </a:stretch>
                        </a:blipFill>
                      </a:tcPr>
                    </a:tc>
                    <a:tc>
                      <a:txBody>
                        <a:bodyPr/>
                        <a:lstStyle/>
                        <a:p>
                          <a:endParaRPr lang="zh-TW"/>
                        </a:p>
                      </a:txBody>
                      <a:tcPr anchor="ctr">
                        <a:blipFill>
                          <a:blip r:embed="rId3"/>
                          <a:stretch>
                            <a:fillRect l="-300800" t="-100000" r="-1600" b="-117647"/>
                          </a:stretch>
                        </a:blipFill>
                      </a:tcPr>
                    </a:tc>
                    <a:extLst>
                      <a:ext uri="{0D108BD9-81ED-4DB2-BD59-A6C34878D82A}">
                        <a16:rowId xmlns:a16="http://schemas.microsoft.com/office/drawing/2014/main" val="1616892267"/>
                      </a:ext>
                    </a:extLst>
                  </a:tr>
                  <a:tr h="304800">
                    <a:tc>
                      <a:txBody>
                        <a:bodyPr/>
                        <a:lstStyle/>
                        <a:p>
                          <a:pPr algn="ctr"/>
                          <a:r>
                            <a:rPr lang="en-US" altLang="zh-TW" dirty="0"/>
                            <a:t>attr2</a:t>
                          </a:r>
                        </a:p>
                      </a:txBody>
                      <a:tcPr anchor="ctr"/>
                    </a:tc>
                    <a:tc>
                      <a:txBody>
                        <a:bodyPr/>
                        <a:lstStyle/>
                        <a:p>
                          <a:endParaRPr lang="zh-TW"/>
                        </a:p>
                      </a:txBody>
                      <a:tcPr anchor="ctr">
                        <a:blipFill>
                          <a:blip r:embed="rId3"/>
                          <a:stretch>
                            <a:fillRect l="-100000" t="-204000" r="-200797" b="-20000"/>
                          </a:stretch>
                        </a:blipFill>
                      </a:tcPr>
                    </a:tc>
                    <a:tc>
                      <a:txBody>
                        <a:bodyPr/>
                        <a:lstStyle/>
                        <a:p>
                          <a:endParaRPr lang="zh-TW"/>
                        </a:p>
                      </a:txBody>
                      <a:tcPr anchor="ctr">
                        <a:blipFill>
                          <a:blip r:embed="rId3"/>
                          <a:stretch>
                            <a:fillRect l="-200800" t="-204000" r="-101600" b="-20000"/>
                          </a:stretch>
                        </a:blipFill>
                      </a:tcPr>
                    </a:tc>
                    <a:tc>
                      <a:txBody>
                        <a:bodyPr/>
                        <a:lstStyle/>
                        <a:p>
                          <a:endParaRPr lang="zh-TW"/>
                        </a:p>
                      </a:txBody>
                      <a:tcPr anchor="ctr">
                        <a:blipFill>
                          <a:blip r:embed="rId3"/>
                          <a:stretch>
                            <a:fillRect l="-300800" t="-204000" r="-1600" b="-20000"/>
                          </a:stretch>
                        </a:blipFill>
                      </a:tcPr>
                    </a:tc>
                    <a:extLst>
                      <a:ext uri="{0D108BD9-81ED-4DB2-BD59-A6C34878D82A}">
                        <a16:rowId xmlns:a16="http://schemas.microsoft.com/office/drawing/2014/main" val="2555588467"/>
                      </a:ext>
                    </a:extLst>
                  </a:tr>
                </a:tbl>
              </a:graphicData>
            </a:graphic>
          </p:graphicFrame>
        </mc:Fallback>
      </mc:AlternateContent>
      <p:sp>
        <p:nvSpPr>
          <p:cNvPr id="9" name="文字方塊 8">
            <a:extLst>
              <a:ext uri="{FF2B5EF4-FFF2-40B4-BE49-F238E27FC236}">
                <a16:creationId xmlns:a16="http://schemas.microsoft.com/office/drawing/2014/main" id="{9DCA6E45-8F22-B223-8BA1-EC554D7B71EB}"/>
              </a:ext>
            </a:extLst>
          </p:cNvPr>
          <p:cNvSpPr txBox="1"/>
          <p:nvPr/>
        </p:nvSpPr>
        <p:spPr>
          <a:xfrm>
            <a:off x="397450" y="2533519"/>
            <a:ext cx="7535376" cy="276999"/>
          </a:xfrm>
          <a:prstGeom prst="rect">
            <a:avLst/>
          </a:prstGeom>
          <a:noFill/>
        </p:spPr>
        <p:txBody>
          <a:bodyPr wrap="square">
            <a:spAutoFit/>
          </a:bodyPr>
          <a:lstStyle/>
          <a:p>
            <a:pPr marL="285750" indent="-285750">
              <a:buFont typeface="Arial" panose="020B0604020202020204" pitchFamily="34" charset="0"/>
              <a:buChar char="•"/>
            </a:pPr>
            <a:r>
              <a:rPr lang="en-US" altLang="zh-TW" sz="1200" dirty="0">
                <a:latin typeface="Cambria" panose="02040503050406030204" pitchFamily="18" charset="0"/>
                <a:ea typeface="Cambria" panose="02040503050406030204" pitchFamily="18" charset="0"/>
              </a:rPr>
              <a:t>Assuming the true class of the </a:t>
            </a:r>
            <a:r>
              <a:rPr lang="en-US" altLang="zh-TW" sz="1200" dirty="0" err="1">
                <a:latin typeface="Cambria" panose="02040503050406030204" pitchFamily="18" charset="0"/>
                <a:ea typeface="Cambria" panose="02040503050406030204" pitchFamily="18" charset="0"/>
              </a:rPr>
              <a:t>i-th</a:t>
            </a:r>
            <a:r>
              <a:rPr lang="en-US" altLang="zh-TW" sz="1200" dirty="0">
                <a:latin typeface="Cambria" panose="02040503050406030204" pitchFamily="18" charset="0"/>
                <a:ea typeface="Cambria" panose="02040503050406030204" pitchFamily="18" charset="0"/>
              </a:rPr>
              <a:t> image is </a:t>
            </a:r>
            <a:r>
              <a:rPr lang="en-US" altLang="zh-TW" sz="1200" b="1" dirty="0">
                <a:solidFill>
                  <a:srgbClr val="FF0000"/>
                </a:solidFill>
                <a:latin typeface="Cambria" panose="02040503050406030204" pitchFamily="18" charset="0"/>
                <a:ea typeface="Cambria" panose="02040503050406030204" pitchFamily="18" charset="0"/>
              </a:rPr>
              <a:t>(attr1, obj2).	</a:t>
            </a:r>
            <a:endParaRPr lang="zh-TW" altLang="en-US" sz="1200" b="1" dirty="0">
              <a:solidFill>
                <a:srgbClr val="FF0000"/>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78EE9FCE-06AF-5383-3052-A94105287B88}"/>
                  </a:ext>
                </a:extLst>
              </p:cNvPr>
              <p:cNvSpPr txBox="1"/>
              <p:nvPr/>
            </p:nvSpPr>
            <p:spPr>
              <a:xfrm>
                <a:off x="1353535" y="4128100"/>
                <a:ext cx="4157279" cy="4741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a:solidFill>
                                <a:schemeClr val="tx1"/>
                              </a:solidFill>
                              <a:latin typeface="Cambria Math" panose="02040503050406030204" pitchFamily="18" charset="0"/>
                            </a:rPr>
                            <m:t> </m:t>
                          </m:r>
                          <m:r>
                            <a:rPr lang="en-US" altLang="zh-TW" sz="1200" b="1" i="1" dirty="0">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r>
                        <a:rPr lang="en-US" altLang="zh-TW" sz="1200" i="1" dirty="0">
                          <a:solidFill>
                            <a:schemeClr val="tx1"/>
                          </a:solidFill>
                          <a:latin typeface="Cambria Math" panose="02040503050406030204" pitchFamily="18" charset="0"/>
                        </a:rPr>
                        <m:t>[</m:t>
                      </m:r>
                      <m:r>
                        <a:rPr lang="en-US" altLang="zh-TW" sz="1200" i="1" dirty="0">
                          <a:solidFill>
                            <a:schemeClr val="tx1"/>
                          </a:solidFill>
                          <a:latin typeface="Cambria Math" panose="02040503050406030204" pitchFamily="18" charset="0"/>
                        </a:rPr>
                        <m:t>𝑖</m:t>
                      </m:r>
                      <m:r>
                        <a:rPr lang="en-US" altLang="zh-TW" sz="1200" i="1" dirty="0">
                          <a:solidFill>
                            <a:schemeClr val="tx1"/>
                          </a:solidFill>
                          <a:latin typeface="Cambria Math" panose="02040503050406030204" pitchFamily="18" charset="0"/>
                        </a:rPr>
                        <m:t> ,</m:t>
                      </m:r>
                      <m:r>
                        <a:rPr lang="en-US" altLang="zh-TW" sz="1200" i="1" dirty="0">
                          <a:solidFill>
                            <a:schemeClr val="tx1"/>
                          </a:solidFill>
                          <a:latin typeface="Cambria Math" panose="02040503050406030204" pitchFamily="18" charset="0"/>
                        </a:rPr>
                        <m:t>𝑎𝑡𝑡𝑟</m:t>
                      </m:r>
                      <m:r>
                        <a:rPr lang="en-US" altLang="zh-TW" sz="1200" i="1" dirty="0">
                          <a:solidFill>
                            <a:schemeClr val="tx1"/>
                          </a:solidFill>
                          <a:latin typeface="Cambria Math" panose="02040503050406030204" pitchFamily="18" charset="0"/>
                        </a:rPr>
                        <m:t>1] =</m:t>
                      </m:r>
                      <m:r>
                        <a:rPr lang="en-US" altLang="zh-TW" sz="1200" b="1" i="1" dirty="0">
                          <a:solidFill>
                            <a:schemeClr val="tx1"/>
                          </a:solidFill>
                          <a:latin typeface="Cambria Math" panose="02040503050406030204" pitchFamily="18" charset="0"/>
                        </a:rPr>
                        <m:t>𝜻</m:t>
                      </m:r>
                      <m:d>
                        <m:dPr>
                          <m:begChr m:val="["/>
                          <m:endChr m:val="]"/>
                          <m:ctrlPr>
                            <a:rPr lang="en-US" altLang="zh-TW" sz="1200" i="1">
                              <a:latin typeface="Cambria Math" panose="02040503050406030204" pitchFamily="18" charset="0"/>
                            </a:rPr>
                          </m:ctrlPr>
                        </m:dPr>
                        <m:e>
                          <m:r>
                            <a:rPr lang="en-US" altLang="zh-TW" sz="1200" i="1">
                              <a:latin typeface="Cambria Math" panose="02040503050406030204" pitchFamily="18" charset="0"/>
                            </a:rPr>
                            <m:t>𝑖</m:t>
                          </m:r>
                          <m:r>
                            <a:rPr lang="en-US" altLang="zh-TW" sz="1200" i="1">
                              <a:latin typeface="Cambria Math" panose="02040503050406030204" pitchFamily="18" charset="0"/>
                            </a:rPr>
                            <m:t>,2</m:t>
                          </m:r>
                        </m:e>
                      </m:d>
                      <m:r>
                        <a:rPr lang="en-US" altLang="zh-TW" sz="1200" i="1">
                          <a:latin typeface="Cambria Math" panose="02040503050406030204" pitchFamily="18" charset="0"/>
                        </a:rPr>
                        <m:t>    </m:t>
                      </m:r>
                      <m:r>
                        <a:rPr lang="en-US" altLang="zh-TW" sz="1200" i="1">
                          <a:latin typeface="Cambria Math" panose="02040503050406030204" pitchFamily="18" charset="0"/>
                        </a:rPr>
                        <m:t>𝑤h𝑒𝑛</m:t>
                      </m:r>
                      <m:r>
                        <a:rPr lang="en-US" altLang="zh-TW" sz="1200" i="1">
                          <a:latin typeface="Cambria Math" panose="02040503050406030204" pitchFamily="18" charset="0"/>
                        </a:rPr>
                        <m:t> </m:t>
                      </m:r>
                      <m:r>
                        <a:rPr lang="en-US" altLang="zh-TW" sz="1200" i="1">
                          <a:latin typeface="Cambria Math" panose="02040503050406030204" pitchFamily="18" charset="0"/>
                        </a:rPr>
                        <m:t>𝑜𝑏𝑗</m:t>
                      </m:r>
                      <m:r>
                        <a:rPr lang="en-US" altLang="zh-TW" sz="1200" i="1">
                          <a:latin typeface="Cambria Math" panose="02040503050406030204" pitchFamily="18" charset="0"/>
                        </a:rPr>
                        <m:t> </m:t>
                      </m:r>
                      <m:r>
                        <a:rPr lang="en-US" altLang="zh-TW" sz="1200" i="1">
                          <a:latin typeface="Cambria Math" panose="02040503050406030204" pitchFamily="18" charset="0"/>
                        </a:rPr>
                        <m:t>𝑒𝑞𝑢𝑎𝑙</m:t>
                      </m:r>
                      <m:r>
                        <a:rPr lang="en-US" altLang="zh-TW" sz="1200" i="1">
                          <a:latin typeface="Cambria Math" panose="02040503050406030204" pitchFamily="18" charset="0"/>
                        </a:rPr>
                        <m:t> </m:t>
                      </m:r>
                      <m:r>
                        <a:rPr lang="en-US" altLang="zh-TW" sz="1200" i="1">
                          <a:latin typeface="Cambria Math" panose="02040503050406030204" pitchFamily="18" charset="0"/>
                        </a:rPr>
                        <m:t>𝑜𝑏𝑗</m:t>
                      </m:r>
                      <m:r>
                        <a:rPr lang="en-US" altLang="zh-TW" sz="1200" i="1">
                          <a:latin typeface="Cambria Math" panose="02040503050406030204" pitchFamily="18" charset="0"/>
                        </a:rPr>
                        <m:t>2</m:t>
                      </m:r>
                    </m:oMath>
                  </m:oMathPara>
                </a14:m>
                <a:endParaRPr lang="en-US" altLang="zh-TW" sz="1200" i="1" dirty="0">
                  <a:latin typeface="Cambria" panose="02040503050406030204" pitchFamily="18" charset="0"/>
                  <a:ea typeface="Cambria" panose="02040503050406030204" pitchFamily="18" charset="0"/>
                </a:endParaRPr>
              </a:p>
              <a:p>
                <a:pPr/>
                <a14:m>
                  <m:oMathPara xmlns:m="http://schemas.openxmlformats.org/officeDocument/2006/math">
                    <m:oMathParaPr>
                      <m:jc m:val="centerGroup"/>
                    </m:oMathParaPr>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a:solidFill>
                                <a:schemeClr val="tx1"/>
                              </a:solidFill>
                              <a:latin typeface="Cambria Math" panose="02040503050406030204" pitchFamily="18" charset="0"/>
                            </a:rPr>
                            <m:t> </m:t>
                          </m:r>
                          <m:r>
                            <a:rPr lang="en-US" altLang="zh-TW" sz="1200" b="1" i="1" dirty="0">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r>
                        <a:rPr lang="en-US" altLang="zh-TW" sz="1200" i="1" dirty="0">
                          <a:solidFill>
                            <a:schemeClr val="tx1"/>
                          </a:solidFill>
                          <a:latin typeface="Cambria Math" panose="02040503050406030204" pitchFamily="18" charset="0"/>
                        </a:rPr>
                        <m:t>[</m:t>
                      </m:r>
                      <m:r>
                        <a:rPr lang="en-US" altLang="zh-TW" sz="1200" i="1" dirty="0">
                          <a:solidFill>
                            <a:schemeClr val="tx1"/>
                          </a:solidFill>
                          <a:latin typeface="Cambria Math" panose="02040503050406030204" pitchFamily="18" charset="0"/>
                        </a:rPr>
                        <m:t>𝑖</m:t>
                      </m:r>
                      <m:r>
                        <a:rPr lang="en-US" altLang="zh-TW" sz="1200" dirty="0">
                          <a:solidFill>
                            <a:schemeClr val="tx1"/>
                          </a:solidFill>
                          <a:latin typeface="Cambria Math" panose="02040503050406030204" pitchFamily="18" charset="0"/>
                        </a:rPr>
                        <m:t> </m:t>
                      </m:r>
                      <m:r>
                        <a:rPr lang="en-US" altLang="zh-TW" sz="1200">
                          <a:solidFill>
                            <a:schemeClr val="tx1"/>
                          </a:solidFill>
                          <a:latin typeface="Cambria Math" panose="02040503050406030204" pitchFamily="18" charset="0"/>
                          <a:ea typeface="Cambria Math" panose="02040503050406030204" pitchFamily="18" charset="0"/>
                        </a:rPr>
                        <m:t>,</m:t>
                      </m:r>
                      <m:r>
                        <a:rPr lang="en-US" altLang="zh-TW" sz="1200" i="1" dirty="0">
                          <a:solidFill>
                            <a:schemeClr val="tx1"/>
                          </a:solidFill>
                          <a:latin typeface="Cambria Math" panose="02040503050406030204" pitchFamily="18" charset="0"/>
                        </a:rPr>
                        <m:t>𝑎𝑡𝑡𝑟</m:t>
                      </m:r>
                      <m:r>
                        <a:rPr lang="en-US" altLang="zh-TW" sz="1200" i="1" dirty="0">
                          <a:solidFill>
                            <a:schemeClr val="tx1"/>
                          </a:solidFill>
                          <a:latin typeface="Cambria Math" panose="02040503050406030204" pitchFamily="18" charset="0"/>
                        </a:rPr>
                        <m:t>2] =</m:t>
                      </m:r>
                      <m:r>
                        <a:rPr lang="en-US" altLang="zh-TW" sz="1200" b="1" i="1" dirty="0">
                          <a:solidFill>
                            <a:schemeClr val="tx1"/>
                          </a:solidFill>
                          <a:latin typeface="Cambria Math" panose="02040503050406030204" pitchFamily="18" charset="0"/>
                        </a:rPr>
                        <m:t>𝜻</m:t>
                      </m:r>
                      <m:d>
                        <m:dPr>
                          <m:begChr m:val="["/>
                          <m:endChr m:val="]"/>
                          <m:ctrlPr>
                            <a:rPr lang="en-US" altLang="zh-TW" sz="1200" i="1">
                              <a:latin typeface="Cambria Math" panose="02040503050406030204" pitchFamily="18" charset="0"/>
                            </a:rPr>
                          </m:ctrlPr>
                        </m:dPr>
                        <m:e>
                          <m:r>
                            <a:rPr lang="en-US" altLang="zh-TW" sz="1200" i="1">
                              <a:latin typeface="Cambria Math" panose="02040503050406030204" pitchFamily="18" charset="0"/>
                            </a:rPr>
                            <m:t>𝑖</m:t>
                          </m:r>
                          <m:r>
                            <a:rPr lang="en-US" altLang="zh-TW" sz="1200" i="1">
                              <a:latin typeface="Cambria Math" panose="02040503050406030204" pitchFamily="18" charset="0"/>
                            </a:rPr>
                            <m:t>,5</m:t>
                          </m:r>
                        </m:e>
                      </m:d>
                      <m:r>
                        <a:rPr lang="en-US" altLang="zh-TW" sz="1200" i="1">
                          <a:latin typeface="Cambria Math" panose="02040503050406030204" pitchFamily="18" charset="0"/>
                        </a:rPr>
                        <m:t>    </m:t>
                      </m:r>
                      <m:r>
                        <a:rPr lang="en-US" altLang="zh-TW" sz="1200" i="1">
                          <a:latin typeface="Cambria Math" panose="02040503050406030204" pitchFamily="18" charset="0"/>
                        </a:rPr>
                        <m:t>𝑤h𝑒𝑛</m:t>
                      </m:r>
                      <m:r>
                        <a:rPr lang="en-US" altLang="zh-TW" sz="1200" i="1">
                          <a:latin typeface="Cambria Math" panose="02040503050406030204" pitchFamily="18" charset="0"/>
                        </a:rPr>
                        <m:t> </m:t>
                      </m:r>
                      <m:r>
                        <a:rPr lang="en-US" altLang="zh-TW" sz="1200" i="1">
                          <a:latin typeface="Cambria Math" panose="02040503050406030204" pitchFamily="18" charset="0"/>
                        </a:rPr>
                        <m:t>𝑜𝑏𝑗</m:t>
                      </m:r>
                      <m:r>
                        <a:rPr lang="en-US" altLang="zh-TW" sz="1200" i="1">
                          <a:latin typeface="Cambria Math" panose="02040503050406030204" pitchFamily="18" charset="0"/>
                        </a:rPr>
                        <m:t> </m:t>
                      </m:r>
                      <m:r>
                        <a:rPr lang="en-US" altLang="zh-TW" sz="1200" i="1">
                          <a:latin typeface="Cambria Math" panose="02040503050406030204" pitchFamily="18" charset="0"/>
                        </a:rPr>
                        <m:t>𝑒𝑞𝑢𝑎𝑙</m:t>
                      </m:r>
                      <m:r>
                        <a:rPr lang="en-US" altLang="zh-TW" sz="1200" i="1">
                          <a:latin typeface="Cambria Math" panose="02040503050406030204" pitchFamily="18" charset="0"/>
                        </a:rPr>
                        <m:t> </m:t>
                      </m:r>
                      <m:r>
                        <a:rPr lang="en-US" altLang="zh-TW" sz="1200" i="1">
                          <a:latin typeface="Cambria Math" panose="02040503050406030204" pitchFamily="18" charset="0"/>
                        </a:rPr>
                        <m:t>𝑜𝑏𝑗</m:t>
                      </m:r>
                      <m:r>
                        <a:rPr lang="en-US" altLang="zh-TW" sz="1200" i="1">
                          <a:latin typeface="Cambria Math" panose="02040503050406030204" pitchFamily="18" charset="0"/>
                        </a:rPr>
                        <m:t>2</m:t>
                      </m:r>
                    </m:oMath>
                  </m:oMathPara>
                </a14:m>
                <a:endParaRPr lang="zh-TW" altLang="en-US" sz="1200" dirty="0">
                  <a:solidFill>
                    <a:srgbClr val="FF0000"/>
                  </a:solidFill>
                </a:endParaRPr>
              </a:p>
            </p:txBody>
          </p:sp>
        </mc:Choice>
        <mc:Fallback xmlns="">
          <p:sp>
            <p:nvSpPr>
              <p:cNvPr id="11" name="文字方塊 10">
                <a:extLst>
                  <a:ext uri="{FF2B5EF4-FFF2-40B4-BE49-F238E27FC236}">
                    <a16:creationId xmlns:a16="http://schemas.microsoft.com/office/drawing/2014/main" id="{78EE9FCE-06AF-5383-3052-A94105287B88}"/>
                  </a:ext>
                </a:extLst>
              </p:cNvPr>
              <p:cNvSpPr txBox="1">
                <a:spLocks noRot="1" noChangeAspect="1" noMove="1" noResize="1" noEditPoints="1" noAdjustHandles="1" noChangeArrowheads="1" noChangeShapeType="1" noTextEdit="1"/>
              </p:cNvSpPr>
              <p:nvPr/>
            </p:nvSpPr>
            <p:spPr>
              <a:xfrm>
                <a:off x="1353535" y="4128100"/>
                <a:ext cx="4157279" cy="474104"/>
              </a:xfrm>
              <a:prstGeom prst="rect">
                <a:avLst/>
              </a:prstGeom>
              <a:blipFill>
                <a:blip r:embed="rId4"/>
                <a:stretch>
                  <a:fillRect b="-51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19354CC-8D3B-EEDD-167D-097BF99B4872}"/>
                  </a:ext>
                </a:extLst>
              </p:cNvPr>
              <p:cNvSpPr txBox="1"/>
              <p:nvPr/>
            </p:nvSpPr>
            <p:spPr>
              <a:xfrm>
                <a:off x="449040" y="3663315"/>
                <a:ext cx="8309261" cy="474104"/>
              </a:xfrm>
              <a:prstGeom prst="rect">
                <a:avLst/>
              </a:prstGeom>
              <a:noFill/>
            </p:spPr>
            <p:txBody>
              <a:bodyPr wrap="square">
                <a:spAutoFit/>
              </a:bodyPr>
              <a:lstStyle/>
              <a:p>
                <a:pPr marL="285750" indent="-285750">
                  <a:buFont typeface="Arial" panose="020B0604020202020204" pitchFamily="34" charset="0"/>
                  <a:buChar char="•"/>
                </a:pPr>
                <a:r>
                  <a:rPr lang="en-US" altLang="zh-TW" sz="1200" dirty="0">
                    <a:latin typeface="Cambria" panose="02040503050406030204" pitchFamily="18" charset="0"/>
                    <a:ea typeface="Cambria" panose="02040503050406030204" pitchFamily="18" charset="0"/>
                  </a:rPr>
                  <a:t>We calculate</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a:solidFill>
                              <a:schemeClr val="tx1"/>
                            </a:solidFill>
                            <a:latin typeface="Cambria Math" panose="02040503050406030204" pitchFamily="18" charset="0"/>
                          </a:rPr>
                          <m:t> </m:t>
                        </m:r>
                        <m:r>
                          <a:rPr lang="en-US" altLang="zh-TW" sz="1200" b="1" i="1" dirty="0">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oMath>
                </a14:m>
                <a:r>
                  <a:rPr lang="en-US" altLang="zh-TW" sz="1200" dirty="0">
                    <a:latin typeface="Cambria" panose="02040503050406030204" pitchFamily="18" charset="0"/>
                    <a:ea typeface="Cambria" panose="02040503050406030204" pitchFamily="18" charset="0"/>
                  </a:rPr>
                  <a:t> based on the information of the object because the true class of this image is </a:t>
                </a:r>
                <a:r>
                  <a:rPr lang="en-US" altLang="zh-TW" sz="1200" dirty="0">
                    <a:solidFill>
                      <a:srgbClr val="FF0000"/>
                    </a:solidFill>
                    <a:latin typeface="Cambria" panose="02040503050406030204" pitchFamily="18" charset="0"/>
                    <a:ea typeface="Cambria" panose="02040503050406030204" pitchFamily="18" charset="0"/>
                  </a:rPr>
                  <a:t>obj2</a:t>
                </a:r>
                <a:r>
                  <a:rPr lang="en-US" altLang="zh-TW" sz="1200" dirty="0">
                    <a:latin typeface="Cambria" panose="02040503050406030204" pitchFamily="18" charset="0"/>
                    <a:ea typeface="Cambria" panose="02040503050406030204" pitchFamily="18" charset="0"/>
                  </a:rPr>
                  <a:t>. We search for the corresponding logit pair and insert the logit into the corresponding</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a:solidFill>
                              <a:schemeClr val="tx1"/>
                            </a:solidFill>
                            <a:latin typeface="Cambria Math" panose="02040503050406030204" pitchFamily="18" charset="0"/>
                          </a:rPr>
                          <m:t> </m:t>
                        </m:r>
                        <m:r>
                          <a:rPr lang="en-US" altLang="zh-TW" sz="1200" b="1" i="1" dirty="0">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oMath>
                </a14:m>
                <a:r>
                  <a:rPr lang="en-US" altLang="zh-TW" sz="1200" dirty="0">
                    <a:latin typeface="Cambria" panose="02040503050406030204" pitchFamily="18" charset="0"/>
                    <a:ea typeface="Cambria" panose="02040503050406030204" pitchFamily="18" charset="0"/>
                  </a:rPr>
                  <a:t>.</a:t>
                </a:r>
                <a:endParaRPr lang="zh-TW" altLang="en-US" sz="1200" dirty="0">
                  <a:latin typeface="Cambria" panose="02040503050406030204" pitchFamily="18" charset="0"/>
                </a:endParaRPr>
              </a:p>
            </p:txBody>
          </p:sp>
        </mc:Choice>
        <mc:Fallback xmlns="">
          <p:sp>
            <p:nvSpPr>
              <p:cNvPr id="15" name="文字方塊 14">
                <a:extLst>
                  <a:ext uri="{FF2B5EF4-FFF2-40B4-BE49-F238E27FC236}">
                    <a16:creationId xmlns:a16="http://schemas.microsoft.com/office/drawing/2014/main" id="{319354CC-8D3B-EEDD-167D-097BF99B4872}"/>
                  </a:ext>
                </a:extLst>
              </p:cNvPr>
              <p:cNvSpPr txBox="1">
                <a:spLocks noRot="1" noChangeAspect="1" noMove="1" noResize="1" noEditPoints="1" noAdjustHandles="1" noChangeArrowheads="1" noChangeShapeType="1" noTextEdit="1"/>
              </p:cNvSpPr>
              <p:nvPr/>
            </p:nvSpPr>
            <p:spPr>
              <a:xfrm>
                <a:off x="449040" y="3663315"/>
                <a:ext cx="8309261" cy="474104"/>
              </a:xfrm>
              <a:prstGeom prst="rect">
                <a:avLst/>
              </a:prstGeom>
              <a:blipFill>
                <a:blip r:embed="rId5"/>
                <a:stretch>
                  <a:fillRect b="-89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E0E26409-FD27-ED9D-095A-A195191CD7D7}"/>
                  </a:ext>
                </a:extLst>
              </p:cNvPr>
              <p:cNvSpPr txBox="1"/>
              <p:nvPr/>
            </p:nvSpPr>
            <p:spPr>
              <a:xfrm>
                <a:off x="1486226" y="4592397"/>
                <a:ext cx="2869221" cy="2832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b="1" i="1" smtClean="0">
                              <a:solidFill>
                                <a:schemeClr val="tx1"/>
                              </a:solidFill>
                              <a:latin typeface="Cambria Math" panose="02040503050406030204" pitchFamily="18" charset="0"/>
                            </a:rPr>
                          </m:ctrlPr>
                        </m:sSubSupPr>
                        <m:e>
                          <m:sSubSup>
                            <m:sSubSupPr>
                              <m:ctrlPr>
                                <a:rPr lang="en-US" altLang="zh-TW" sz="1200" b="1" i="1" smtClean="0">
                                  <a:solidFill>
                                    <a:srgbClr val="FF0000"/>
                                  </a:solidFill>
                                  <a:latin typeface="Cambria Math" panose="02040503050406030204" pitchFamily="18" charset="0"/>
                                </a:rPr>
                              </m:ctrlPr>
                            </m:sSubSupPr>
                            <m:e>
                              <m:r>
                                <a:rPr lang="en-US" altLang="zh-TW" sz="1200" b="1" i="1">
                                  <a:solidFill>
                                    <a:srgbClr val="FF0000"/>
                                  </a:solidFill>
                                  <a:latin typeface="Cambria Math" panose="02040503050406030204" pitchFamily="18" charset="0"/>
                                </a:rPr>
                                <m:t>𝒑</m:t>
                              </m:r>
                            </m:e>
                            <m:sub>
                              <m:r>
                                <a:rPr lang="en-US" altLang="zh-TW" sz="1200" i="1">
                                  <a:solidFill>
                                    <a:srgbClr val="FF0000"/>
                                  </a:solidFill>
                                  <a:latin typeface="Cambria Math" panose="02040503050406030204" pitchFamily="18" charset="0"/>
                                </a:rPr>
                                <m:t>𝑎𝑡𝑡𝑟</m:t>
                              </m:r>
                            </m:sub>
                            <m:sup>
                              <m:r>
                                <a:rPr lang="zh-TW" altLang="en-US" sz="1200" b="0" i="1">
                                  <a:solidFill>
                                    <a:srgbClr val="FF0000"/>
                                  </a:solidFill>
                                  <a:latin typeface="Cambria Math" panose="02040503050406030204" pitchFamily="18" charset="0"/>
                                </a:rPr>
                                <m:t>𝑚𝑎𝑡𝑐</m:t>
                              </m:r>
                              <m:r>
                                <a:rPr lang="en-US" altLang="zh-TW" sz="1200" b="0" i="1">
                                  <a:solidFill>
                                    <a:srgbClr val="FF0000"/>
                                  </a:solidFill>
                                  <a:latin typeface="Cambria Math" panose="02040503050406030204" pitchFamily="18" charset="0"/>
                                </a:rPr>
                                <m:t>h</m:t>
                              </m:r>
                            </m:sup>
                          </m:sSubSup>
                          <m:r>
                            <a:rPr lang="en-US" altLang="zh-TW" sz="1200" b="1" i="1">
                              <a:solidFill>
                                <a:schemeClr val="tx1"/>
                              </a:solidFill>
                              <a:latin typeface="Cambria Math" panose="02040503050406030204" pitchFamily="18" charset="0"/>
                            </a:rPr>
                            <m:t>=</m:t>
                          </m:r>
                          <m:r>
                            <a:rPr lang="en-US" altLang="zh-TW" sz="1200" b="1" i="1">
                              <a:solidFill>
                                <a:schemeClr val="tx1"/>
                              </a:solidFill>
                              <a:latin typeface="Cambria Math" panose="02040503050406030204" pitchFamily="18" charset="0"/>
                            </a:rPr>
                            <m:t>𝒔𝒐𝒇𝒕𝒎𝒂𝒙</m:t>
                          </m:r>
                          <m:r>
                            <a:rPr lang="en-US" altLang="zh-TW" sz="1200" b="1" i="1">
                              <a:solidFill>
                                <a:schemeClr val="tx1"/>
                              </a:solidFill>
                              <a:latin typeface="Cambria Math" panose="02040503050406030204" pitchFamily="18" charset="0"/>
                            </a:rPr>
                            <m:t>(</m:t>
                          </m:r>
                          <m:r>
                            <a:rPr lang="zh-TW" altLang="en-US" sz="1200" b="1" i="1">
                              <a:solidFill>
                                <a:schemeClr val="tx1"/>
                              </a:solidFill>
                              <a:latin typeface="Cambria Math" panose="02040503050406030204" pitchFamily="18" charset="0"/>
                            </a:rPr>
                            <m:t>𝜻</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r>
                        <a:rPr lang="en-US" altLang="zh-TW" sz="1200" b="1" i="1">
                          <a:solidFill>
                            <a:schemeClr val="tx1"/>
                          </a:solidFill>
                          <a:latin typeface="Cambria Math" panose="02040503050406030204" pitchFamily="18" charset="0"/>
                        </a:rPr>
                        <m:t>)</m:t>
                      </m:r>
                    </m:oMath>
                  </m:oMathPara>
                </a14:m>
                <a:endParaRPr lang="zh-TW" altLang="en-US" sz="1200" dirty="0">
                  <a:solidFill>
                    <a:srgbClr val="FF0000"/>
                  </a:solidFill>
                </a:endParaRPr>
              </a:p>
            </p:txBody>
          </p:sp>
        </mc:Choice>
        <mc:Fallback xmlns="">
          <p:sp>
            <p:nvSpPr>
              <p:cNvPr id="47" name="文字方塊 46">
                <a:extLst>
                  <a:ext uri="{FF2B5EF4-FFF2-40B4-BE49-F238E27FC236}">
                    <a16:creationId xmlns:a16="http://schemas.microsoft.com/office/drawing/2014/main" id="{E0E26409-FD27-ED9D-095A-A195191CD7D7}"/>
                  </a:ext>
                </a:extLst>
              </p:cNvPr>
              <p:cNvSpPr txBox="1">
                <a:spLocks noRot="1" noChangeAspect="1" noMove="1" noResize="1" noEditPoints="1" noAdjustHandles="1" noChangeArrowheads="1" noChangeShapeType="1" noTextEdit="1"/>
              </p:cNvSpPr>
              <p:nvPr/>
            </p:nvSpPr>
            <p:spPr>
              <a:xfrm>
                <a:off x="1486226" y="4592397"/>
                <a:ext cx="2869221" cy="283219"/>
              </a:xfrm>
              <a:prstGeom prst="rect">
                <a:avLst/>
              </a:prstGeom>
              <a:blipFill>
                <a:blip r:embed="rId6"/>
                <a:stretch>
                  <a:fillRect b="-851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97C66C9C-8AED-E9D3-AC12-F712F9E74794}"/>
                  </a:ext>
                </a:extLst>
              </p:cNvPr>
              <p:cNvSpPr txBox="1"/>
              <p:nvPr/>
            </p:nvSpPr>
            <p:spPr>
              <a:xfrm>
                <a:off x="103239" y="1490321"/>
                <a:ext cx="45495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latin typeface="Cambria Math" panose="02040503050406030204" pitchFamily="18" charset="0"/>
                        </a:rPr>
                        <m:t>𝑿</m:t>
                      </m:r>
                    </m:oMath>
                  </m:oMathPara>
                </a14:m>
                <a:endParaRPr lang="zh-TW" altLang="en-US" sz="1050" b="1" dirty="0"/>
              </a:p>
            </p:txBody>
          </p:sp>
        </mc:Choice>
        <mc:Fallback xmlns="">
          <p:sp>
            <p:nvSpPr>
              <p:cNvPr id="4" name="文字方塊 3">
                <a:extLst>
                  <a:ext uri="{FF2B5EF4-FFF2-40B4-BE49-F238E27FC236}">
                    <a16:creationId xmlns:a16="http://schemas.microsoft.com/office/drawing/2014/main" id="{97C66C9C-8AED-E9D3-AC12-F712F9E74794}"/>
                  </a:ext>
                </a:extLst>
              </p:cNvPr>
              <p:cNvSpPr txBox="1">
                <a:spLocks noRot="1" noChangeAspect="1" noMove="1" noResize="1" noEditPoints="1" noAdjustHandles="1" noChangeArrowheads="1" noChangeShapeType="1" noTextEdit="1"/>
              </p:cNvSpPr>
              <p:nvPr/>
            </p:nvSpPr>
            <p:spPr>
              <a:xfrm>
                <a:off x="103239" y="1490321"/>
                <a:ext cx="454954" cy="26161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9E09ABE-211B-472A-0E92-32412DBB809F}"/>
                  </a:ext>
                </a:extLst>
              </p:cNvPr>
              <p:cNvSpPr/>
              <p:nvPr/>
            </p:nvSpPr>
            <p:spPr>
              <a:xfrm>
                <a:off x="2271365" y="744631"/>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75000"/>
                                </a:schemeClr>
                              </a:solidFill>
                              <a:latin typeface="Cambria Math" panose="02040503050406030204" pitchFamily="18" charset="0"/>
                            </a:rPr>
                          </m:ctrlPr>
                        </m:sSubPr>
                        <m:e>
                          <m:r>
                            <a:rPr lang="en-US" altLang="zh-TW" sz="900" b="1" i="1" smtClean="0">
                              <a:solidFill>
                                <a:schemeClr val="bg1">
                                  <a:lumMod val="75000"/>
                                </a:schemeClr>
                              </a:solidFill>
                              <a:latin typeface="Cambria Math" panose="02040503050406030204" pitchFamily="18" charset="0"/>
                            </a:rPr>
                            <m:t>𝑬</m:t>
                          </m:r>
                        </m:e>
                        <m:sub>
                          <m:r>
                            <a:rPr lang="en-US" altLang="zh-TW" sz="900" b="1" i="1">
                              <a:solidFill>
                                <a:schemeClr val="bg1">
                                  <a:lumMod val="75000"/>
                                </a:schemeClr>
                              </a:solidFill>
                              <a:latin typeface="Cambria Math" panose="02040503050406030204" pitchFamily="18" charset="0"/>
                            </a:rPr>
                            <m:t>𝟏</m:t>
                          </m:r>
                        </m:sub>
                      </m:sSub>
                      <m:r>
                        <a:rPr lang="en-US" altLang="zh-TW" sz="900" b="1" i="1" smtClean="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𝜻</m:t>
                      </m:r>
                      <m:r>
                        <a:rPr lang="en-US" altLang="zh-TW" sz="900" b="1" i="1" smtClean="0">
                          <a:solidFill>
                            <a:schemeClr val="bg1">
                              <a:lumMod val="75000"/>
                            </a:schemeClr>
                          </a:solidFill>
                          <a:latin typeface="Cambria Math" panose="02040503050406030204" pitchFamily="18" charset="0"/>
                        </a:rPr>
                        <m:t>)</m:t>
                      </m:r>
                    </m:oMath>
                  </m:oMathPara>
                </a14:m>
                <a:endParaRPr lang="en-US" altLang="zh-TW" sz="900" b="1" dirty="0">
                  <a:solidFill>
                    <a:schemeClr val="bg1">
                      <a:lumMod val="75000"/>
                    </a:schemeClr>
                  </a:solidFill>
                </a:endParaRPr>
              </a:p>
              <a:p>
                <a:pPr algn="ctr"/>
                <a:r>
                  <a:rPr lang="en-US" altLang="zh-TW" sz="900" dirty="0">
                    <a:solidFill>
                      <a:schemeClr val="bg1">
                        <a:lumMod val="75000"/>
                      </a:schemeClr>
                    </a:solidFill>
                  </a:rPr>
                  <a:t>(without object information)</a:t>
                </a:r>
              </a:p>
            </p:txBody>
          </p:sp>
        </mc:Choice>
        <mc:Fallback xmlns="">
          <p:sp>
            <p:nvSpPr>
              <p:cNvPr id="5" name="矩形 4">
                <a:extLst>
                  <a:ext uri="{FF2B5EF4-FFF2-40B4-BE49-F238E27FC236}">
                    <a16:creationId xmlns:a16="http://schemas.microsoft.com/office/drawing/2014/main" id="{29E09ABE-211B-472A-0E92-32412DBB809F}"/>
                  </a:ext>
                </a:extLst>
              </p:cNvPr>
              <p:cNvSpPr>
                <a:spLocks noRot="1" noChangeAspect="1" noMove="1" noResize="1" noEditPoints="1" noAdjustHandles="1" noChangeArrowheads="1" noChangeShapeType="1" noTextEdit="1"/>
              </p:cNvSpPr>
              <p:nvPr/>
            </p:nvSpPr>
            <p:spPr>
              <a:xfrm>
                <a:off x="2271365" y="744631"/>
                <a:ext cx="1836000" cy="54000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F95FF8CE-6FBF-D671-4DCF-9053672BD634}"/>
                  </a:ext>
                </a:extLst>
              </p:cNvPr>
              <p:cNvSpPr/>
              <p:nvPr/>
            </p:nvSpPr>
            <p:spPr>
              <a:xfrm>
                <a:off x="2271365" y="1336454"/>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75000"/>
                                </a:schemeClr>
                              </a:solidFill>
                              <a:latin typeface="Cambria Math" panose="02040503050406030204" pitchFamily="18" charset="0"/>
                            </a:rPr>
                          </m:ctrlPr>
                        </m:sSubPr>
                        <m:e>
                          <m:r>
                            <a:rPr lang="en-US" altLang="zh-TW" sz="900" b="1" i="1" smtClean="0">
                              <a:solidFill>
                                <a:schemeClr val="bg1">
                                  <a:lumMod val="75000"/>
                                </a:schemeClr>
                              </a:solidFill>
                              <a:latin typeface="Cambria Math" panose="02040503050406030204" pitchFamily="18" charset="0"/>
                            </a:rPr>
                            <m:t>𝑬</m:t>
                          </m:r>
                        </m:e>
                        <m:sub>
                          <m:r>
                            <a:rPr lang="en-US" altLang="zh-TW" sz="900" b="1" i="1" smtClean="0">
                              <a:solidFill>
                                <a:schemeClr val="bg1">
                                  <a:lumMod val="75000"/>
                                </a:schemeClr>
                              </a:solidFill>
                              <a:latin typeface="Cambria Math" panose="02040503050406030204" pitchFamily="18" charset="0"/>
                            </a:rPr>
                            <m:t>𝟐</m:t>
                          </m:r>
                        </m:sub>
                      </m:sSub>
                      <m:r>
                        <a:rPr lang="en-US" altLang="zh-TW" sz="900" b="1" i="1" smtClean="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𝜻</m:t>
                      </m:r>
                      <m:r>
                        <a:rPr lang="en-US" altLang="zh-TW" sz="900" b="1" i="1" smtClean="0">
                          <a:solidFill>
                            <a:schemeClr val="bg1">
                              <a:lumMod val="75000"/>
                            </a:schemeClr>
                          </a:solidFill>
                          <a:latin typeface="Cambria Math" panose="02040503050406030204" pitchFamily="18" charset="0"/>
                        </a:rPr>
                        <m:t>)</m:t>
                      </m:r>
                    </m:oMath>
                  </m:oMathPara>
                </a14:m>
                <a:endParaRPr lang="en-US" altLang="zh-TW" sz="900" b="1" dirty="0">
                  <a:solidFill>
                    <a:schemeClr val="bg1">
                      <a:lumMod val="75000"/>
                    </a:schemeClr>
                  </a:solidFill>
                </a:endParaRPr>
              </a:p>
              <a:p>
                <a:pPr algn="ctr"/>
                <a:r>
                  <a:rPr lang="en-US" altLang="zh-TW" sz="900" dirty="0">
                    <a:solidFill>
                      <a:schemeClr val="bg1">
                        <a:lumMod val="75000"/>
                      </a:schemeClr>
                    </a:solidFill>
                  </a:rPr>
                  <a:t>(without object information)</a:t>
                </a:r>
              </a:p>
            </p:txBody>
          </p:sp>
        </mc:Choice>
        <mc:Fallback xmlns="">
          <p:sp>
            <p:nvSpPr>
              <p:cNvPr id="6" name="矩形 5">
                <a:extLst>
                  <a:ext uri="{FF2B5EF4-FFF2-40B4-BE49-F238E27FC236}">
                    <a16:creationId xmlns:a16="http://schemas.microsoft.com/office/drawing/2014/main" id="{F95FF8CE-6FBF-D671-4DCF-9053672BD634}"/>
                  </a:ext>
                </a:extLst>
              </p:cNvPr>
              <p:cNvSpPr>
                <a:spLocks noRot="1" noChangeAspect="1" noMove="1" noResize="1" noEditPoints="1" noAdjustHandles="1" noChangeArrowheads="1" noChangeShapeType="1" noTextEdit="1"/>
              </p:cNvSpPr>
              <p:nvPr/>
            </p:nvSpPr>
            <p:spPr>
              <a:xfrm>
                <a:off x="2271365" y="1336454"/>
                <a:ext cx="1836000" cy="5400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ADB9206-CEDA-3B9B-1A52-4D666E37D5C9}"/>
                  </a:ext>
                </a:extLst>
              </p:cNvPr>
              <p:cNvSpPr/>
              <p:nvPr/>
            </p:nvSpPr>
            <p:spPr>
              <a:xfrm>
                <a:off x="2271365" y="1938129"/>
                <a:ext cx="1836000" cy="540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smtClean="0">
                              <a:solidFill>
                                <a:schemeClr val="tx1"/>
                              </a:solidFill>
                              <a:latin typeface="Cambria Math" panose="02040503050406030204" pitchFamily="18" charset="0"/>
                            </a:rPr>
                            <m:t>𝟑</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 object information)</a:t>
                </a:r>
              </a:p>
            </p:txBody>
          </p:sp>
        </mc:Choice>
        <mc:Fallback xmlns="">
          <p:sp>
            <p:nvSpPr>
              <p:cNvPr id="7" name="矩形 6">
                <a:extLst>
                  <a:ext uri="{FF2B5EF4-FFF2-40B4-BE49-F238E27FC236}">
                    <a16:creationId xmlns:a16="http://schemas.microsoft.com/office/drawing/2014/main" id="{FADB9206-CEDA-3B9B-1A52-4D666E37D5C9}"/>
                  </a:ext>
                </a:extLst>
              </p:cNvPr>
              <p:cNvSpPr>
                <a:spLocks noRot="1" noChangeAspect="1" noMove="1" noResize="1" noEditPoints="1" noAdjustHandles="1" noChangeArrowheads="1" noChangeShapeType="1" noTextEdit="1"/>
              </p:cNvSpPr>
              <p:nvPr/>
            </p:nvSpPr>
            <p:spPr>
              <a:xfrm>
                <a:off x="2271365" y="1938129"/>
                <a:ext cx="1836000" cy="540000"/>
              </a:xfrm>
              <a:prstGeom prst="rect">
                <a:avLst/>
              </a:prstGeom>
              <a:blipFill>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5BDAC94C-4307-9BC3-70CB-8D38CB4D1AD2}"/>
                  </a:ext>
                </a:extLst>
              </p:cNvPr>
              <p:cNvSpPr txBox="1"/>
              <p:nvPr/>
            </p:nvSpPr>
            <p:spPr>
              <a:xfrm>
                <a:off x="1558063" y="1329576"/>
                <a:ext cx="447675"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a:latin typeface="Cambria Math" panose="02040503050406030204" pitchFamily="18" charset="0"/>
                        </a:rPr>
                        <m:t>𝜻</m:t>
                      </m:r>
                    </m:oMath>
                  </m:oMathPara>
                </a14:m>
                <a:endParaRPr lang="zh-TW" altLang="en-US" sz="800" b="1" dirty="0"/>
              </a:p>
            </p:txBody>
          </p:sp>
        </mc:Choice>
        <mc:Fallback xmlns="">
          <p:sp>
            <p:nvSpPr>
              <p:cNvPr id="8" name="文字方塊 7">
                <a:extLst>
                  <a:ext uri="{FF2B5EF4-FFF2-40B4-BE49-F238E27FC236}">
                    <a16:creationId xmlns:a16="http://schemas.microsoft.com/office/drawing/2014/main" id="{5BDAC94C-4307-9BC3-70CB-8D38CB4D1AD2}"/>
                  </a:ext>
                </a:extLst>
              </p:cNvPr>
              <p:cNvSpPr txBox="1">
                <a:spLocks noRot="1" noChangeAspect="1" noMove="1" noResize="1" noEditPoints="1" noAdjustHandles="1" noChangeArrowheads="1" noChangeShapeType="1" noTextEdit="1"/>
              </p:cNvSpPr>
              <p:nvPr/>
            </p:nvSpPr>
            <p:spPr>
              <a:xfrm>
                <a:off x="1558063" y="1329576"/>
                <a:ext cx="447675" cy="253916"/>
              </a:xfrm>
              <a:prstGeom prst="rect">
                <a:avLst/>
              </a:prstGeom>
              <a:blipFill>
                <a:blip r:embed="rId11"/>
                <a:stretch>
                  <a:fillRect b="-4762"/>
                </a:stretch>
              </a:blipFill>
            </p:spPr>
            <p:txBody>
              <a:bodyPr/>
              <a:lstStyle/>
              <a:p>
                <a:r>
                  <a:rPr lang="zh-TW" altLang="en-US">
                    <a:noFill/>
                  </a:rPr>
                  <a:t> </a:t>
                </a:r>
              </a:p>
            </p:txBody>
          </p:sp>
        </mc:Fallback>
      </mc:AlternateContent>
      <p:cxnSp>
        <p:nvCxnSpPr>
          <p:cNvPr id="10" name="接點: 肘形 9">
            <a:extLst>
              <a:ext uri="{FF2B5EF4-FFF2-40B4-BE49-F238E27FC236}">
                <a16:creationId xmlns:a16="http://schemas.microsoft.com/office/drawing/2014/main" id="{A72D0ED1-41BD-CCF5-3147-7CF7270096AB}"/>
              </a:ext>
            </a:extLst>
          </p:cNvPr>
          <p:cNvCxnSpPr>
            <a:cxnSpLocks/>
            <a:endCxn id="5" idx="1"/>
          </p:cNvCxnSpPr>
          <p:nvPr/>
        </p:nvCxnSpPr>
        <p:spPr>
          <a:xfrm flipV="1">
            <a:off x="1645671" y="1014631"/>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13" name="接點: 肘形 12">
            <a:extLst>
              <a:ext uri="{FF2B5EF4-FFF2-40B4-BE49-F238E27FC236}">
                <a16:creationId xmlns:a16="http://schemas.microsoft.com/office/drawing/2014/main" id="{516C397E-4950-C6BE-BB3E-AB5649A6DBEE}"/>
              </a:ext>
            </a:extLst>
          </p:cNvPr>
          <p:cNvCxnSpPr>
            <a:cxnSpLocks/>
            <a:stCxn id="6" idx="3"/>
            <a:endCxn id="19" idx="1"/>
          </p:cNvCxnSpPr>
          <p:nvPr/>
        </p:nvCxnSpPr>
        <p:spPr>
          <a:xfrm>
            <a:off x="4107365" y="1606454"/>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17" name="直線單箭頭接點 16">
            <a:extLst>
              <a:ext uri="{FF2B5EF4-FFF2-40B4-BE49-F238E27FC236}">
                <a16:creationId xmlns:a16="http://schemas.microsoft.com/office/drawing/2014/main" id="{545EA993-0601-BF8A-909C-0F1177D9540E}"/>
              </a:ext>
            </a:extLst>
          </p:cNvPr>
          <p:cNvCxnSpPr>
            <a:cxnSpLocks/>
          </p:cNvCxnSpPr>
          <p:nvPr/>
        </p:nvCxnSpPr>
        <p:spPr>
          <a:xfrm>
            <a:off x="438665" y="1627868"/>
            <a:ext cx="241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EBD2FE96-8EB6-8197-E4AD-D79F07462F18}"/>
              </a:ext>
            </a:extLst>
          </p:cNvPr>
          <p:cNvSpPr/>
          <p:nvPr/>
        </p:nvSpPr>
        <p:spPr>
          <a:xfrm>
            <a:off x="4675480" y="765159"/>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sp>
        <p:nvSpPr>
          <p:cNvPr id="19" name="矩形 18">
            <a:extLst>
              <a:ext uri="{FF2B5EF4-FFF2-40B4-BE49-F238E27FC236}">
                <a16:creationId xmlns:a16="http://schemas.microsoft.com/office/drawing/2014/main" id="{73E18B56-96A8-BA7A-3C62-ED1F6E5BF7EA}"/>
              </a:ext>
            </a:extLst>
          </p:cNvPr>
          <p:cNvSpPr/>
          <p:nvPr/>
        </p:nvSpPr>
        <p:spPr>
          <a:xfrm>
            <a:off x="4673194" y="1354928"/>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sp>
        <p:nvSpPr>
          <p:cNvPr id="21" name="矩形 20">
            <a:extLst>
              <a:ext uri="{FF2B5EF4-FFF2-40B4-BE49-F238E27FC236}">
                <a16:creationId xmlns:a16="http://schemas.microsoft.com/office/drawing/2014/main" id="{64ECD5B6-6694-A035-5C32-EEC703DC9A86}"/>
              </a:ext>
            </a:extLst>
          </p:cNvPr>
          <p:cNvSpPr/>
          <p:nvPr/>
        </p:nvSpPr>
        <p:spPr>
          <a:xfrm>
            <a:off x="4675480" y="1956303"/>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cxnSp>
        <p:nvCxnSpPr>
          <p:cNvPr id="22" name="直線單箭頭接點 21">
            <a:extLst>
              <a:ext uri="{FF2B5EF4-FFF2-40B4-BE49-F238E27FC236}">
                <a16:creationId xmlns:a16="http://schemas.microsoft.com/office/drawing/2014/main" id="{CBDB0BA3-FDF5-DDEA-327A-783ECF710A33}"/>
              </a:ext>
            </a:extLst>
          </p:cNvPr>
          <p:cNvCxnSpPr>
            <a:cxnSpLocks/>
            <a:stCxn id="18" idx="3"/>
            <a:endCxn id="24" idx="1"/>
          </p:cNvCxnSpPr>
          <p:nvPr/>
        </p:nvCxnSpPr>
        <p:spPr>
          <a:xfrm>
            <a:off x="6155826" y="1017159"/>
            <a:ext cx="251200" cy="172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23" name="直線單箭頭接點 22">
            <a:extLst>
              <a:ext uri="{FF2B5EF4-FFF2-40B4-BE49-F238E27FC236}">
                <a16:creationId xmlns:a16="http://schemas.microsoft.com/office/drawing/2014/main" id="{1C437ABA-5F52-464A-30DE-D34EB5615CCB}"/>
              </a:ext>
            </a:extLst>
          </p:cNvPr>
          <p:cNvCxnSpPr>
            <a:cxnSpLocks/>
            <a:stCxn id="19" idx="3"/>
            <a:endCxn id="29" idx="1"/>
          </p:cNvCxnSpPr>
          <p:nvPr/>
        </p:nvCxnSpPr>
        <p:spPr>
          <a:xfrm flipV="1">
            <a:off x="6153540" y="1604532"/>
            <a:ext cx="253486" cy="2396"/>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24" name="矩形 23">
            <a:extLst>
              <a:ext uri="{FF2B5EF4-FFF2-40B4-BE49-F238E27FC236}">
                <a16:creationId xmlns:a16="http://schemas.microsoft.com/office/drawing/2014/main" id="{2826C1CD-2A4F-0BE1-EDD6-09C5E86F1F25}"/>
              </a:ext>
            </a:extLst>
          </p:cNvPr>
          <p:cNvSpPr/>
          <p:nvPr/>
        </p:nvSpPr>
        <p:spPr>
          <a:xfrm>
            <a:off x="6407026" y="766886"/>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cxnSp>
        <p:nvCxnSpPr>
          <p:cNvPr id="25" name="接點: 肘形 24">
            <a:extLst>
              <a:ext uri="{FF2B5EF4-FFF2-40B4-BE49-F238E27FC236}">
                <a16:creationId xmlns:a16="http://schemas.microsoft.com/office/drawing/2014/main" id="{FAEF1833-87D6-C430-2A63-8805BB6FE37C}"/>
              </a:ext>
            </a:extLst>
          </p:cNvPr>
          <p:cNvCxnSpPr>
            <a:cxnSpLocks/>
            <a:stCxn id="24" idx="3"/>
          </p:cNvCxnSpPr>
          <p:nvPr/>
        </p:nvCxnSpPr>
        <p:spPr>
          <a:xfrm>
            <a:off x="7595026" y="1018886"/>
            <a:ext cx="356086" cy="367538"/>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26" name="接點: 肘形 25">
            <a:extLst>
              <a:ext uri="{FF2B5EF4-FFF2-40B4-BE49-F238E27FC236}">
                <a16:creationId xmlns:a16="http://schemas.microsoft.com/office/drawing/2014/main" id="{4A59E284-A3DC-9EB3-5439-4E219DC3768E}"/>
              </a:ext>
            </a:extLst>
          </p:cNvPr>
          <p:cNvCxnSpPr>
            <a:cxnSpLocks/>
            <a:stCxn id="29" idx="3"/>
          </p:cNvCxnSpPr>
          <p:nvPr/>
        </p:nvCxnSpPr>
        <p:spPr>
          <a:xfrm>
            <a:off x="7595026" y="1604532"/>
            <a:ext cx="357053" cy="933"/>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27" name="接點: 肘形 26">
            <a:extLst>
              <a:ext uri="{FF2B5EF4-FFF2-40B4-BE49-F238E27FC236}">
                <a16:creationId xmlns:a16="http://schemas.microsoft.com/office/drawing/2014/main" id="{952478AB-CB22-6E03-4A9E-072FF497010B}"/>
              </a:ext>
            </a:extLst>
          </p:cNvPr>
          <p:cNvCxnSpPr>
            <a:cxnSpLocks/>
            <a:stCxn id="30" idx="3"/>
          </p:cNvCxnSpPr>
          <p:nvPr/>
        </p:nvCxnSpPr>
        <p:spPr>
          <a:xfrm flipV="1">
            <a:off x="7595026" y="1825498"/>
            <a:ext cx="356086" cy="38552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sp>
        <p:nvSpPr>
          <p:cNvPr id="29" name="矩形 28">
            <a:extLst>
              <a:ext uri="{FF2B5EF4-FFF2-40B4-BE49-F238E27FC236}">
                <a16:creationId xmlns:a16="http://schemas.microsoft.com/office/drawing/2014/main" id="{A0CA933C-5BF2-041C-03F7-5F48FACAC644}"/>
              </a:ext>
            </a:extLst>
          </p:cNvPr>
          <p:cNvSpPr/>
          <p:nvPr/>
        </p:nvSpPr>
        <p:spPr>
          <a:xfrm>
            <a:off x="6407026" y="1352532"/>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sp>
        <p:nvSpPr>
          <p:cNvPr id="30" name="矩形 29">
            <a:extLst>
              <a:ext uri="{FF2B5EF4-FFF2-40B4-BE49-F238E27FC236}">
                <a16:creationId xmlns:a16="http://schemas.microsoft.com/office/drawing/2014/main" id="{6E603A81-F4F8-315F-5C5C-8E2659CC75E7}"/>
              </a:ext>
            </a:extLst>
          </p:cNvPr>
          <p:cNvSpPr/>
          <p:nvPr/>
        </p:nvSpPr>
        <p:spPr>
          <a:xfrm>
            <a:off x="6407026" y="1959022"/>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cxnSp>
        <p:nvCxnSpPr>
          <p:cNvPr id="31" name="直線單箭頭接點 30">
            <a:extLst>
              <a:ext uri="{FF2B5EF4-FFF2-40B4-BE49-F238E27FC236}">
                <a16:creationId xmlns:a16="http://schemas.microsoft.com/office/drawing/2014/main" id="{1FA2CAD1-8B69-5670-D028-865FA76CC8B6}"/>
              </a:ext>
            </a:extLst>
          </p:cNvPr>
          <p:cNvCxnSpPr>
            <a:cxnSpLocks/>
            <a:stCxn id="21" idx="3"/>
            <a:endCxn id="30" idx="1"/>
          </p:cNvCxnSpPr>
          <p:nvPr/>
        </p:nvCxnSpPr>
        <p:spPr>
          <a:xfrm>
            <a:off x="6155826" y="2208303"/>
            <a:ext cx="251200" cy="27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C55CD38C-CCB2-D8A5-8C8F-7B4DAA0EC48A}"/>
                  </a:ext>
                </a:extLst>
              </p:cNvPr>
              <p:cNvSpPr txBox="1"/>
              <p:nvPr/>
            </p:nvSpPr>
            <p:spPr>
              <a:xfrm>
                <a:off x="6104541" y="739558"/>
                <a:ext cx="342060"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1</m:t>
                          </m:r>
                        </m:sub>
                      </m:sSub>
                    </m:oMath>
                  </m:oMathPara>
                </a14:m>
                <a:endParaRPr lang="zh-TW" altLang="en-US" sz="1100" dirty="0">
                  <a:solidFill>
                    <a:schemeClr val="bg1">
                      <a:lumMod val="75000"/>
                    </a:schemeClr>
                  </a:solidFill>
                </a:endParaRPr>
              </a:p>
            </p:txBody>
          </p:sp>
        </mc:Choice>
        <mc:Fallback xmlns="">
          <p:sp>
            <p:nvSpPr>
              <p:cNvPr id="32" name="文字方塊 31">
                <a:extLst>
                  <a:ext uri="{FF2B5EF4-FFF2-40B4-BE49-F238E27FC236}">
                    <a16:creationId xmlns:a16="http://schemas.microsoft.com/office/drawing/2014/main" id="{C55CD38C-CCB2-D8A5-8C8F-7B4DAA0EC48A}"/>
                  </a:ext>
                </a:extLst>
              </p:cNvPr>
              <p:cNvSpPr txBox="1">
                <a:spLocks noRot="1" noChangeAspect="1" noMove="1" noResize="1" noEditPoints="1" noAdjustHandles="1" noChangeArrowheads="1" noChangeShapeType="1" noTextEdit="1"/>
              </p:cNvSpPr>
              <p:nvPr/>
            </p:nvSpPr>
            <p:spPr>
              <a:xfrm>
                <a:off x="6104541" y="739558"/>
                <a:ext cx="342060" cy="261610"/>
              </a:xfrm>
              <a:prstGeom prst="rect">
                <a:avLst/>
              </a:prstGeom>
              <a:blipFill>
                <a:blip r:embed="rId1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27CD3847-CC20-EEA4-6905-80FC5620C024}"/>
                  </a:ext>
                </a:extLst>
              </p:cNvPr>
              <p:cNvSpPr txBox="1"/>
              <p:nvPr/>
            </p:nvSpPr>
            <p:spPr>
              <a:xfrm>
                <a:off x="5827897" y="1354903"/>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2</m:t>
                          </m:r>
                        </m:sub>
                      </m:sSub>
                    </m:oMath>
                  </m:oMathPara>
                </a14:m>
                <a:endParaRPr lang="zh-TW" altLang="en-US" sz="1100" dirty="0">
                  <a:solidFill>
                    <a:schemeClr val="bg1">
                      <a:lumMod val="75000"/>
                    </a:schemeClr>
                  </a:solidFill>
                </a:endParaRPr>
              </a:p>
            </p:txBody>
          </p:sp>
        </mc:Choice>
        <mc:Fallback xmlns="">
          <p:sp>
            <p:nvSpPr>
              <p:cNvPr id="33" name="文字方塊 32">
                <a:extLst>
                  <a:ext uri="{FF2B5EF4-FFF2-40B4-BE49-F238E27FC236}">
                    <a16:creationId xmlns:a16="http://schemas.microsoft.com/office/drawing/2014/main" id="{27CD3847-CC20-EEA4-6905-80FC5620C024}"/>
                  </a:ext>
                </a:extLst>
              </p:cNvPr>
              <p:cNvSpPr txBox="1">
                <a:spLocks noRot="1" noChangeAspect="1" noMove="1" noResize="1" noEditPoints="1" noAdjustHandles="1" noChangeArrowheads="1" noChangeShapeType="1" noTextEdit="1"/>
              </p:cNvSpPr>
              <p:nvPr/>
            </p:nvSpPr>
            <p:spPr>
              <a:xfrm>
                <a:off x="5827897" y="1354903"/>
                <a:ext cx="895349" cy="261610"/>
              </a:xfrm>
              <a:prstGeom prst="rect">
                <a:avLst/>
              </a:prstGeom>
              <a:blipFill>
                <a:blip r:embed="rId1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EE557337-4E34-AACD-179E-B085F0F034AD}"/>
                  </a:ext>
                </a:extLst>
              </p:cNvPr>
              <p:cNvSpPr txBox="1"/>
              <p:nvPr/>
            </p:nvSpPr>
            <p:spPr>
              <a:xfrm>
                <a:off x="5830404" y="1934122"/>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3</m:t>
                          </m:r>
                        </m:sub>
                      </m:sSub>
                    </m:oMath>
                  </m:oMathPara>
                </a14:m>
                <a:endParaRPr lang="zh-TW" altLang="en-US" sz="1100" dirty="0">
                  <a:solidFill>
                    <a:schemeClr val="bg1">
                      <a:lumMod val="75000"/>
                    </a:schemeClr>
                  </a:solidFill>
                </a:endParaRPr>
              </a:p>
            </p:txBody>
          </p:sp>
        </mc:Choice>
        <mc:Fallback xmlns="">
          <p:sp>
            <p:nvSpPr>
              <p:cNvPr id="34" name="文字方塊 33">
                <a:extLst>
                  <a:ext uri="{FF2B5EF4-FFF2-40B4-BE49-F238E27FC236}">
                    <a16:creationId xmlns:a16="http://schemas.microsoft.com/office/drawing/2014/main" id="{EE557337-4E34-AACD-179E-B085F0F034AD}"/>
                  </a:ext>
                </a:extLst>
              </p:cNvPr>
              <p:cNvSpPr txBox="1">
                <a:spLocks noRot="1" noChangeAspect="1" noMove="1" noResize="1" noEditPoints="1" noAdjustHandles="1" noChangeArrowheads="1" noChangeShapeType="1" noTextEdit="1"/>
              </p:cNvSpPr>
              <p:nvPr/>
            </p:nvSpPr>
            <p:spPr>
              <a:xfrm>
                <a:off x="5830404" y="1934122"/>
                <a:ext cx="895349" cy="261610"/>
              </a:xfrm>
              <a:prstGeom prst="rect">
                <a:avLst/>
              </a:prstGeom>
              <a:blipFill>
                <a:blip r:embed="rId1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17CF2F9B-4C14-9FAB-9DAA-447A4D23FC64}"/>
                  </a:ext>
                </a:extLst>
              </p:cNvPr>
              <p:cNvSpPr txBox="1"/>
              <p:nvPr/>
            </p:nvSpPr>
            <p:spPr>
              <a:xfrm>
                <a:off x="7488479" y="750426"/>
                <a:ext cx="421393"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75000"/>
                                </a:schemeClr>
                              </a:solidFill>
                              <a:latin typeface="Cambria Math" panose="02040503050406030204" pitchFamily="18" charset="0"/>
                            </a:rPr>
                          </m:ctrlPr>
                        </m:sSubPr>
                        <m:e>
                          <m:r>
                            <a:rPr lang="zh-TW" altLang="en-US" sz="1200" b="1" i="1">
                              <a:solidFill>
                                <a:schemeClr val="bg1">
                                  <a:lumMod val="75000"/>
                                </a:schemeClr>
                              </a:solidFill>
                              <a:latin typeface="Cambria Math" panose="02040503050406030204" pitchFamily="18" charset="0"/>
                            </a:rPr>
                            <m:t>𝜺</m:t>
                          </m:r>
                        </m:e>
                        <m:sub>
                          <m:r>
                            <a:rPr lang="en-US" altLang="zh-TW" sz="1200" i="1">
                              <a:solidFill>
                                <a:schemeClr val="bg1">
                                  <a:lumMod val="75000"/>
                                </a:schemeClr>
                              </a:solidFill>
                              <a:latin typeface="Cambria Math" panose="02040503050406030204" pitchFamily="18" charset="0"/>
                            </a:rPr>
                            <m:t>1</m:t>
                          </m:r>
                        </m:sub>
                      </m:sSub>
                    </m:oMath>
                  </m:oMathPara>
                </a14:m>
                <a:endParaRPr lang="zh-TW" altLang="en-US" sz="1200" dirty="0">
                  <a:solidFill>
                    <a:schemeClr val="bg1">
                      <a:lumMod val="75000"/>
                    </a:schemeClr>
                  </a:solidFill>
                </a:endParaRPr>
              </a:p>
            </p:txBody>
          </p:sp>
        </mc:Choice>
        <mc:Fallback xmlns="">
          <p:sp>
            <p:nvSpPr>
              <p:cNvPr id="35" name="文字方塊 34">
                <a:extLst>
                  <a:ext uri="{FF2B5EF4-FFF2-40B4-BE49-F238E27FC236}">
                    <a16:creationId xmlns:a16="http://schemas.microsoft.com/office/drawing/2014/main" id="{17CF2F9B-4C14-9FAB-9DAA-447A4D23FC64}"/>
                  </a:ext>
                </a:extLst>
              </p:cNvPr>
              <p:cNvSpPr txBox="1">
                <a:spLocks noRot="1" noChangeAspect="1" noMove="1" noResize="1" noEditPoints="1" noAdjustHandles="1" noChangeArrowheads="1" noChangeShapeType="1" noTextEdit="1"/>
              </p:cNvSpPr>
              <p:nvPr/>
            </p:nvSpPr>
            <p:spPr>
              <a:xfrm>
                <a:off x="7488479" y="750426"/>
                <a:ext cx="421393" cy="276999"/>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42B97B59-C2F6-BD4B-B70A-F53F88886206}"/>
                  </a:ext>
                </a:extLst>
              </p:cNvPr>
              <p:cNvSpPr txBox="1"/>
              <p:nvPr/>
            </p:nvSpPr>
            <p:spPr>
              <a:xfrm>
                <a:off x="7517517" y="1346583"/>
                <a:ext cx="357690"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75000"/>
                                </a:schemeClr>
                              </a:solidFill>
                              <a:latin typeface="Cambria Math" panose="02040503050406030204" pitchFamily="18" charset="0"/>
                            </a:rPr>
                          </m:ctrlPr>
                        </m:sSubPr>
                        <m:e>
                          <m:r>
                            <a:rPr lang="zh-TW" altLang="en-US" sz="1200" b="1" i="1">
                              <a:solidFill>
                                <a:schemeClr val="bg1">
                                  <a:lumMod val="75000"/>
                                </a:schemeClr>
                              </a:solidFill>
                              <a:latin typeface="Cambria Math" panose="02040503050406030204" pitchFamily="18" charset="0"/>
                            </a:rPr>
                            <m:t>𝜺</m:t>
                          </m:r>
                        </m:e>
                        <m:sub>
                          <m:r>
                            <a:rPr lang="en-US" altLang="zh-TW" sz="1200" b="0" i="1" smtClean="0">
                              <a:solidFill>
                                <a:schemeClr val="bg1">
                                  <a:lumMod val="75000"/>
                                </a:schemeClr>
                              </a:solidFill>
                              <a:latin typeface="Cambria Math" panose="02040503050406030204" pitchFamily="18" charset="0"/>
                            </a:rPr>
                            <m:t>2</m:t>
                          </m:r>
                        </m:sub>
                      </m:sSub>
                    </m:oMath>
                  </m:oMathPara>
                </a14:m>
                <a:endParaRPr lang="zh-TW" altLang="en-US" sz="1200" dirty="0">
                  <a:solidFill>
                    <a:schemeClr val="bg1">
                      <a:lumMod val="75000"/>
                    </a:schemeClr>
                  </a:solidFill>
                </a:endParaRPr>
              </a:p>
            </p:txBody>
          </p:sp>
        </mc:Choice>
        <mc:Fallback xmlns="">
          <p:sp>
            <p:nvSpPr>
              <p:cNvPr id="36" name="文字方塊 35">
                <a:extLst>
                  <a:ext uri="{FF2B5EF4-FFF2-40B4-BE49-F238E27FC236}">
                    <a16:creationId xmlns:a16="http://schemas.microsoft.com/office/drawing/2014/main" id="{42B97B59-C2F6-BD4B-B70A-F53F88886206}"/>
                  </a:ext>
                </a:extLst>
              </p:cNvPr>
              <p:cNvSpPr txBox="1">
                <a:spLocks noRot="1" noChangeAspect="1" noMove="1" noResize="1" noEditPoints="1" noAdjustHandles="1" noChangeArrowheads="1" noChangeShapeType="1" noTextEdit="1"/>
              </p:cNvSpPr>
              <p:nvPr/>
            </p:nvSpPr>
            <p:spPr>
              <a:xfrm>
                <a:off x="7517517" y="1346583"/>
                <a:ext cx="357690" cy="276999"/>
              </a:xfrm>
              <a:prstGeom prst="rect">
                <a:avLst/>
              </a:prstGeom>
              <a:blipFill>
                <a:blip r:embed="rId1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61BCD932-D06C-DE26-661B-EBE66E34250F}"/>
                  </a:ext>
                </a:extLst>
              </p:cNvPr>
              <p:cNvSpPr txBox="1"/>
              <p:nvPr/>
            </p:nvSpPr>
            <p:spPr>
              <a:xfrm>
                <a:off x="7527838" y="1950930"/>
                <a:ext cx="336294" cy="27956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75000"/>
                                </a:schemeClr>
                              </a:solidFill>
                              <a:latin typeface="Cambria Math" panose="02040503050406030204" pitchFamily="18" charset="0"/>
                            </a:rPr>
                          </m:ctrlPr>
                        </m:sSubPr>
                        <m:e>
                          <m:r>
                            <a:rPr lang="zh-TW" altLang="en-US" sz="1200" b="1" i="1">
                              <a:solidFill>
                                <a:schemeClr val="bg1">
                                  <a:lumMod val="75000"/>
                                </a:schemeClr>
                              </a:solidFill>
                              <a:latin typeface="Cambria Math" panose="02040503050406030204" pitchFamily="18" charset="0"/>
                            </a:rPr>
                            <m:t>𝜺</m:t>
                          </m:r>
                        </m:e>
                        <m:sub>
                          <m:r>
                            <a:rPr lang="en-US" altLang="zh-TW" sz="1200" b="0" i="1" smtClean="0">
                              <a:solidFill>
                                <a:schemeClr val="bg1">
                                  <a:lumMod val="75000"/>
                                </a:schemeClr>
                              </a:solidFill>
                              <a:latin typeface="Cambria Math" panose="02040503050406030204" pitchFamily="18" charset="0"/>
                            </a:rPr>
                            <m:t>3</m:t>
                          </m:r>
                        </m:sub>
                      </m:sSub>
                    </m:oMath>
                  </m:oMathPara>
                </a14:m>
                <a:endParaRPr lang="zh-TW" altLang="en-US" sz="1200" dirty="0">
                  <a:solidFill>
                    <a:schemeClr val="bg1">
                      <a:lumMod val="75000"/>
                    </a:schemeClr>
                  </a:solidFill>
                </a:endParaRPr>
              </a:p>
            </p:txBody>
          </p:sp>
        </mc:Choice>
        <mc:Fallback xmlns="">
          <p:sp>
            <p:nvSpPr>
              <p:cNvPr id="37" name="文字方塊 36">
                <a:extLst>
                  <a:ext uri="{FF2B5EF4-FFF2-40B4-BE49-F238E27FC236}">
                    <a16:creationId xmlns:a16="http://schemas.microsoft.com/office/drawing/2014/main" id="{61BCD932-D06C-DE26-661B-EBE66E34250F}"/>
                  </a:ext>
                </a:extLst>
              </p:cNvPr>
              <p:cNvSpPr txBox="1">
                <a:spLocks noRot="1" noChangeAspect="1" noMove="1" noResize="1" noEditPoints="1" noAdjustHandles="1" noChangeArrowheads="1" noChangeShapeType="1" noTextEdit="1"/>
              </p:cNvSpPr>
              <p:nvPr/>
            </p:nvSpPr>
            <p:spPr>
              <a:xfrm>
                <a:off x="7527838" y="1950930"/>
                <a:ext cx="336294" cy="279569"/>
              </a:xfrm>
              <a:prstGeom prst="rect">
                <a:avLst/>
              </a:prstGeom>
              <a:blipFill>
                <a:blip r:embed="rId18"/>
                <a:stretch>
                  <a:fillRect/>
                </a:stretch>
              </a:blipFill>
              <a:ln>
                <a:noFill/>
              </a:ln>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5D2A214A-74A9-079D-A4AE-320CD8D811FB}"/>
              </a:ext>
            </a:extLst>
          </p:cNvPr>
          <p:cNvCxnSpPr>
            <a:cxnSpLocks/>
            <a:endCxn id="6" idx="1"/>
          </p:cNvCxnSpPr>
          <p:nvPr/>
        </p:nvCxnSpPr>
        <p:spPr>
          <a:xfrm flipV="1">
            <a:off x="1645671" y="1606454"/>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9D2B38E7-0ACF-FF9E-C263-8AC6581639F4}"/>
                  </a:ext>
                </a:extLst>
              </p:cNvPr>
              <p:cNvSpPr txBox="1"/>
              <p:nvPr/>
            </p:nvSpPr>
            <p:spPr>
              <a:xfrm>
                <a:off x="4085777" y="721147"/>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a:solidFill>
                                <a:schemeClr val="bg1">
                                  <a:lumMod val="75000"/>
                                </a:schemeClr>
                              </a:solidFill>
                              <a:latin typeface="Cambria Math" panose="02040503050406030204" pitchFamily="18" charset="0"/>
                            </a:rPr>
                          </m:ctrlPr>
                        </m:sSubSupPr>
                        <m:e>
                          <m:r>
                            <a:rPr lang="en-US" altLang="zh-TW" sz="1100" b="1" i="1">
                              <a:solidFill>
                                <a:schemeClr val="bg1">
                                  <a:lumMod val="75000"/>
                                </a:schemeClr>
                              </a:solidFill>
                              <a:latin typeface="Cambria Math" panose="02040503050406030204" pitchFamily="18" charset="0"/>
                            </a:rPr>
                            <m:t>{</m:t>
                          </m:r>
                          <m:r>
                            <a:rPr lang="en-US" altLang="zh-TW" sz="1100" b="1" i="1">
                              <a:solidFill>
                                <a:schemeClr val="bg1">
                                  <a:lumMod val="75000"/>
                                </a:schemeClr>
                              </a:solidFill>
                              <a:latin typeface="Cambria Math" panose="02040503050406030204" pitchFamily="18" charset="0"/>
                            </a:rPr>
                            <m:t>𝒑</m:t>
                          </m:r>
                        </m:e>
                        <m:sub>
                          <m:r>
                            <a:rPr lang="en-US" altLang="zh-TW" sz="1100" b="1" i="1">
                              <a:solidFill>
                                <a:schemeClr val="bg1">
                                  <a:lumMod val="75000"/>
                                </a:schemeClr>
                              </a:solidFill>
                              <a:latin typeface="Cambria Math" panose="02040503050406030204" pitchFamily="18" charset="0"/>
                            </a:rPr>
                            <m:t>𝑎𝑡𝑡𝑟</m:t>
                          </m:r>
                        </m:sub>
                        <m:sup>
                          <m:r>
                            <a:rPr lang="en-US" altLang="zh-TW" sz="1100" b="1" i="1">
                              <a:solidFill>
                                <a:schemeClr val="bg1">
                                  <a:lumMod val="75000"/>
                                </a:schemeClr>
                              </a:solidFill>
                              <a:latin typeface="Cambria Math" panose="02040503050406030204" pitchFamily="18" charset="0"/>
                            </a:rPr>
                            <m:t>𝑎𝑣𝑔</m:t>
                          </m:r>
                        </m:sup>
                      </m:sSubSup>
                      <m:r>
                        <a:rPr lang="en-US" altLang="zh-TW" sz="1100" b="1" i="1">
                          <a:solidFill>
                            <a:schemeClr val="bg1">
                              <a:lumMod val="75000"/>
                            </a:schemeClr>
                          </a:solidFill>
                          <a:latin typeface="Cambria Math" panose="02040503050406030204" pitchFamily="18" charset="0"/>
                        </a:rPr>
                        <m:t>}</m:t>
                      </m:r>
                    </m:oMath>
                  </m:oMathPara>
                </a14:m>
                <a:endParaRPr lang="zh-TW" altLang="en-US" sz="1100" b="1" i="1" dirty="0">
                  <a:solidFill>
                    <a:schemeClr val="bg1">
                      <a:lumMod val="75000"/>
                    </a:schemeClr>
                  </a:solidFill>
                  <a:latin typeface="Cambria Math" panose="02040503050406030204" pitchFamily="18" charset="0"/>
                </a:endParaRPr>
              </a:p>
            </p:txBody>
          </p:sp>
        </mc:Choice>
        <mc:Fallback xmlns="">
          <p:sp>
            <p:nvSpPr>
              <p:cNvPr id="39" name="文字方塊 38">
                <a:extLst>
                  <a:ext uri="{FF2B5EF4-FFF2-40B4-BE49-F238E27FC236}">
                    <a16:creationId xmlns:a16="http://schemas.microsoft.com/office/drawing/2014/main" id="{9D2B38E7-0ACF-FF9E-C263-8AC6581639F4}"/>
                  </a:ext>
                </a:extLst>
              </p:cNvPr>
              <p:cNvSpPr txBox="1">
                <a:spLocks noRot="1" noChangeAspect="1" noMove="1" noResize="1" noEditPoints="1" noAdjustHandles="1" noChangeArrowheads="1" noChangeShapeType="1" noTextEdit="1"/>
              </p:cNvSpPr>
              <p:nvPr/>
            </p:nvSpPr>
            <p:spPr>
              <a:xfrm>
                <a:off x="4085777" y="721147"/>
                <a:ext cx="538284" cy="278666"/>
              </a:xfrm>
              <a:prstGeom prst="rect">
                <a:avLst/>
              </a:prstGeom>
              <a:blipFill>
                <a:blip r:embed="rId1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D33BD998-F79D-6B99-2048-2246A95DAEAC}"/>
                  </a:ext>
                </a:extLst>
              </p:cNvPr>
              <p:cNvSpPr txBox="1"/>
              <p:nvPr/>
            </p:nvSpPr>
            <p:spPr>
              <a:xfrm>
                <a:off x="4065386" y="1897180"/>
                <a:ext cx="604622" cy="274875"/>
              </a:xfrm>
              <a:prstGeom prst="rect">
                <a:avLst/>
              </a:prstGeom>
              <a:solidFill>
                <a:schemeClr val="bg1"/>
              </a:solid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a:solidFill>
                            <a:schemeClr val="tx1"/>
                          </a:solidFill>
                          <a:latin typeface="Cambria Math" panose="02040503050406030204" pitchFamily="18" charset="0"/>
                        </a:rPr>
                        <m:t>{</m:t>
                      </m:r>
                      <m:sSubSup>
                        <m:sSubSupPr>
                          <m:ctrlPr>
                            <a:rPr lang="en-US" altLang="zh-TW" sz="1100" b="1" i="1">
                              <a:solidFill>
                                <a:schemeClr val="tx1"/>
                              </a:solidFill>
                              <a:latin typeface="Cambria Math" panose="02040503050406030204" pitchFamily="18" charset="0"/>
                            </a:rPr>
                          </m:ctrlPr>
                        </m:sSubSupPr>
                        <m:e>
                          <m:r>
                            <a:rPr lang="en-US" altLang="zh-TW" sz="1100" b="1" i="1">
                              <a:solidFill>
                                <a:schemeClr val="tx1"/>
                              </a:solidFill>
                              <a:latin typeface="Cambria Math" panose="02040503050406030204" pitchFamily="18" charset="0"/>
                            </a:rPr>
                            <m:t>𝒑</m:t>
                          </m:r>
                        </m:e>
                        <m:sub>
                          <m:r>
                            <a:rPr lang="en-US" altLang="zh-TW" sz="1100" b="1" i="1">
                              <a:solidFill>
                                <a:schemeClr val="tx1"/>
                              </a:solidFill>
                              <a:latin typeface="Cambria Math" panose="02040503050406030204" pitchFamily="18" charset="0"/>
                            </a:rPr>
                            <m:t>𝑎𝑡𝑡𝑟</m:t>
                          </m:r>
                        </m:sub>
                        <m:sup>
                          <m:r>
                            <a:rPr lang="en-US" altLang="zh-TW" sz="1100" b="1" i="1">
                              <a:solidFill>
                                <a:schemeClr val="tx1"/>
                              </a:solidFill>
                              <a:latin typeface="Cambria Math" panose="02040503050406030204" pitchFamily="18" charset="0"/>
                            </a:rPr>
                            <m:t>𝑚𝑎𝑡𝑐h</m:t>
                          </m:r>
                        </m:sup>
                      </m:sSubSup>
                      <m:r>
                        <a:rPr lang="en-US" altLang="zh-TW" sz="1100" b="1" i="1">
                          <a:solidFill>
                            <a:schemeClr val="tx1"/>
                          </a:solidFill>
                          <a:latin typeface="Cambria Math" panose="02040503050406030204" pitchFamily="18" charset="0"/>
                        </a:rPr>
                        <m:t>}</m:t>
                      </m:r>
                    </m:oMath>
                  </m:oMathPara>
                </a14:m>
                <a:endParaRPr lang="zh-TW" altLang="en-US" sz="1100" b="1" i="1" dirty="0">
                  <a:solidFill>
                    <a:schemeClr val="tx1"/>
                  </a:solidFill>
                  <a:latin typeface="Cambria Math" panose="02040503050406030204" pitchFamily="18" charset="0"/>
                </a:endParaRPr>
              </a:p>
            </p:txBody>
          </p:sp>
        </mc:Choice>
        <mc:Fallback xmlns="">
          <p:sp>
            <p:nvSpPr>
              <p:cNvPr id="40" name="文字方塊 39">
                <a:extLst>
                  <a:ext uri="{FF2B5EF4-FFF2-40B4-BE49-F238E27FC236}">
                    <a16:creationId xmlns:a16="http://schemas.microsoft.com/office/drawing/2014/main" id="{D33BD998-F79D-6B99-2048-2246A95DAEAC}"/>
                  </a:ext>
                </a:extLst>
              </p:cNvPr>
              <p:cNvSpPr txBox="1">
                <a:spLocks noRot="1" noChangeAspect="1" noMove="1" noResize="1" noEditPoints="1" noAdjustHandles="1" noChangeArrowheads="1" noChangeShapeType="1" noTextEdit="1"/>
              </p:cNvSpPr>
              <p:nvPr/>
            </p:nvSpPr>
            <p:spPr>
              <a:xfrm>
                <a:off x="4065386" y="1897180"/>
                <a:ext cx="604622" cy="274875"/>
              </a:xfrm>
              <a:prstGeom prst="rect">
                <a:avLst/>
              </a:prstGeom>
              <a:blipFill>
                <a:blip r:embed="rId2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0F877F9C-9683-E9B3-2436-E3E998868BB8}"/>
                  </a:ext>
                </a:extLst>
              </p:cNvPr>
              <p:cNvSpPr txBox="1"/>
              <p:nvPr/>
            </p:nvSpPr>
            <p:spPr>
              <a:xfrm>
                <a:off x="4082922" y="1346583"/>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75000"/>
                                </a:schemeClr>
                              </a:solidFill>
                              <a:latin typeface="Cambria Math" panose="02040503050406030204" pitchFamily="18" charset="0"/>
                            </a:rPr>
                          </m:ctrlPr>
                        </m:sSubSupPr>
                        <m:e>
                          <m:r>
                            <a:rPr lang="en-US" altLang="zh-TW" sz="1100" b="1" i="1" smtClean="0">
                              <a:solidFill>
                                <a:schemeClr val="bg1">
                                  <a:lumMod val="75000"/>
                                </a:schemeClr>
                              </a:solidFill>
                              <a:latin typeface="Cambria Math" panose="02040503050406030204" pitchFamily="18" charset="0"/>
                            </a:rPr>
                            <m:t>{</m:t>
                          </m:r>
                          <m:r>
                            <a:rPr lang="en-US" altLang="zh-TW" sz="1100" b="1" i="1" smtClean="0">
                              <a:solidFill>
                                <a:schemeClr val="bg1">
                                  <a:lumMod val="75000"/>
                                </a:schemeClr>
                              </a:solidFill>
                              <a:latin typeface="Cambria Math" panose="02040503050406030204" pitchFamily="18" charset="0"/>
                            </a:rPr>
                            <m:t>𝒑</m:t>
                          </m:r>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𝑚𝑎𝑥</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41" name="文字方塊 40">
                <a:extLst>
                  <a:ext uri="{FF2B5EF4-FFF2-40B4-BE49-F238E27FC236}">
                    <a16:creationId xmlns:a16="http://schemas.microsoft.com/office/drawing/2014/main" id="{0F877F9C-9683-E9B3-2436-E3E998868BB8}"/>
                  </a:ext>
                </a:extLst>
              </p:cNvPr>
              <p:cNvSpPr txBox="1">
                <a:spLocks noRot="1" noChangeAspect="1" noMove="1" noResize="1" noEditPoints="1" noAdjustHandles="1" noChangeArrowheads="1" noChangeShapeType="1" noTextEdit="1"/>
              </p:cNvSpPr>
              <p:nvPr/>
            </p:nvSpPr>
            <p:spPr>
              <a:xfrm>
                <a:off x="4082922" y="1346583"/>
                <a:ext cx="538284" cy="261610"/>
              </a:xfrm>
              <a:prstGeom prst="rect">
                <a:avLst/>
              </a:prstGeom>
              <a:blipFill>
                <a:blip r:embed="rId21"/>
                <a:stretch>
                  <a:fillRect/>
                </a:stretch>
              </a:blipFill>
              <a:ln>
                <a:noFill/>
              </a:ln>
            </p:spPr>
            <p:txBody>
              <a:bodyPr/>
              <a:lstStyle/>
              <a:p>
                <a:r>
                  <a:rPr lang="zh-TW" altLang="en-US">
                    <a:noFill/>
                  </a:rPr>
                  <a:t> </a:t>
                </a:r>
              </a:p>
            </p:txBody>
          </p:sp>
        </mc:Fallback>
      </mc:AlternateContent>
      <p:cxnSp>
        <p:nvCxnSpPr>
          <p:cNvPr id="42" name="直線單箭頭接點 41">
            <a:extLst>
              <a:ext uri="{FF2B5EF4-FFF2-40B4-BE49-F238E27FC236}">
                <a16:creationId xmlns:a16="http://schemas.microsoft.com/office/drawing/2014/main" id="{EB3032F7-644D-93D8-5154-EA2CD4EE5DD7}"/>
              </a:ext>
            </a:extLst>
          </p:cNvPr>
          <p:cNvCxnSpPr>
            <a:cxnSpLocks/>
            <a:stCxn id="5" idx="3"/>
            <a:endCxn id="18" idx="1"/>
          </p:cNvCxnSpPr>
          <p:nvPr/>
        </p:nvCxnSpPr>
        <p:spPr>
          <a:xfrm>
            <a:off x="4107365" y="1014631"/>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43" name="直線單箭頭接點 42">
            <a:extLst>
              <a:ext uri="{FF2B5EF4-FFF2-40B4-BE49-F238E27FC236}">
                <a16:creationId xmlns:a16="http://schemas.microsoft.com/office/drawing/2014/main" id="{C9C58385-6CE9-0F33-CF80-6DE2CC23489C}"/>
              </a:ext>
            </a:extLst>
          </p:cNvPr>
          <p:cNvCxnSpPr>
            <a:cxnSpLocks/>
            <a:stCxn id="7" idx="3"/>
          </p:cNvCxnSpPr>
          <p:nvPr/>
        </p:nvCxnSpPr>
        <p:spPr>
          <a:xfrm>
            <a:off x="4107365" y="2208129"/>
            <a:ext cx="546741" cy="1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5" name="矩形 44">
            <a:extLst>
              <a:ext uri="{FF2B5EF4-FFF2-40B4-BE49-F238E27FC236}">
                <a16:creationId xmlns:a16="http://schemas.microsoft.com/office/drawing/2014/main" id="{E1688A16-DDDC-49FC-9BC2-E9F3AFBC6C93}"/>
              </a:ext>
            </a:extLst>
          </p:cNvPr>
          <p:cNvSpPr/>
          <p:nvPr/>
        </p:nvSpPr>
        <p:spPr>
          <a:xfrm flipH="1" flipV="1">
            <a:off x="2267544" y="1909948"/>
            <a:ext cx="1815378" cy="54870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cxnSp>
        <p:nvCxnSpPr>
          <p:cNvPr id="12" name="接點: 肘形 11">
            <a:extLst>
              <a:ext uri="{FF2B5EF4-FFF2-40B4-BE49-F238E27FC236}">
                <a16:creationId xmlns:a16="http://schemas.microsoft.com/office/drawing/2014/main" id="{EE996514-099D-A3EA-3150-E38F1159889A}"/>
              </a:ext>
            </a:extLst>
          </p:cNvPr>
          <p:cNvCxnSpPr>
            <a:cxnSpLocks/>
            <a:endCxn id="7" idx="1"/>
          </p:cNvCxnSpPr>
          <p:nvPr/>
        </p:nvCxnSpPr>
        <p:spPr>
          <a:xfrm>
            <a:off x="1645671" y="1613873"/>
            <a:ext cx="625694" cy="59425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52" name="頁尾版面配置區 51">
            <a:extLst>
              <a:ext uri="{FF2B5EF4-FFF2-40B4-BE49-F238E27FC236}">
                <a16:creationId xmlns:a16="http://schemas.microsoft.com/office/drawing/2014/main" id="{5F7F1CA1-DD11-803E-287B-93A670D6CD77}"/>
              </a:ext>
            </a:extLst>
          </p:cNvPr>
          <p:cNvSpPr>
            <a:spLocks noGrp="1"/>
          </p:cNvSpPr>
          <p:nvPr>
            <p:ph type="ftr" idx="3"/>
          </p:nvPr>
        </p:nvSpPr>
        <p:spPr/>
        <p:txBody>
          <a:bodyPr/>
          <a:lstStyle/>
          <a:p>
            <a:r>
              <a:rPr lang="en-US" altLang="zh-TW"/>
              <a:t>/67</a:t>
            </a:r>
            <a:endParaRPr lang="zh-TW" altLang="en-US" dirty="0"/>
          </a:p>
        </p:txBody>
      </p:sp>
      <p:cxnSp>
        <p:nvCxnSpPr>
          <p:cNvPr id="49" name="直線單箭頭接點 48">
            <a:extLst>
              <a:ext uri="{FF2B5EF4-FFF2-40B4-BE49-F238E27FC236}">
                <a16:creationId xmlns:a16="http://schemas.microsoft.com/office/drawing/2014/main" id="{06F47564-5946-E7F4-996B-2B49BA8307A3}"/>
              </a:ext>
            </a:extLst>
          </p:cNvPr>
          <p:cNvCxnSpPr>
            <a:cxnSpLocks/>
            <a:stCxn id="50" idx="2"/>
          </p:cNvCxnSpPr>
          <p:nvPr/>
        </p:nvCxnSpPr>
        <p:spPr>
          <a:xfrm>
            <a:off x="8536773" y="2204330"/>
            <a:ext cx="1404" cy="1371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50" name="矩形 49">
            <a:extLst>
              <a:ext uri="{FF2B5EF4-FFF2-40B4-BE49-F238E27FC236}">
                <a16:creationId xmlns:a16="http://schemas.microsoft.com/office/drawing/2014/main" id="{450EE5E1-4007-7312-2737-6767F4A35772}"/>
              </a:ext>
            </a:extLst>
          </p:cNvPr>
          <p:cNvSpPr/>
          <p:nvPr/>
        </p:nvSpPr>
        <p:spPr>
          <a:xfrm>
            <a:off x="7946628" y="995840"/>
            <a:ext cx="1180289" cy="12084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Error Rate Optimized Prediction Selector with Integrated Outlier Estimation</a:t>
            </a:r>
            <a:endParaRPr lang="en-US" altLang="zh-TW" sz="800" dirty="0">
              <a:solidFill>
                <a:schemeClr val="bg1">
                  <a:lumMod val="75000"/>
                </a:schemeClr>
              </a:solidFill>
              <a:latin typeface="Söhne"/>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D046780B-2961-A6EA-193C-1B97F584AFD1}"/>
                  </a:ext>
                </a:extLst>
              </p:cNvPr>
              <p:cNvSpPr txBox="1"/>
              <p:nvPr/>
            </p:nvSpPr>
            <p:spPr>
              <a:xfrm>
                <a:off x="8253282" y="2341501"/>
                <a:ext cx="570157"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75000"/>
                            </a:schemeClr>
                          </a:solidFill>
                          <a:latin typeface="Cambria Math" panose="02040503050406030204" pitchFamily="18" charset="0"/>
                        </a:rPr>
                        <m:t>{</m:t>
                      </m:r>
                      <m:sSubSup>
                        <m:sSubSupPr>
                          <m:ctrlPr>
                            <a:rPr lang="en-US" altLang="zh-TW" sz="1100" b="1" i="1" smtClean="0">
                              <a:solidFill>
                                <a:schemeClr val="bg1">
                                  <a:lumMod val="75000"/>
                                </a:schemeClr>
                              </a:solidFill>
                              <a:latin typeface="Cambria Math" panose="02040503050406030204" pitchFamily="18" charset="0"/>
                            </a:rPr>
                          </m:ctrlPr>
                        </m:sSubSupPr>
                        <m:e>
                          <m:acc>
                            <m:accPr>
                              <m:chr m:val="̃"/>
                              <m:ctrlPr>
                                <a:rPr lang="en-US" altLang="zh-TW" sz="1100" b="1" i="1">
                                  <a:solidFill>
                                    <a:schemeClr val="bg1">
                                      <a:lumMod val="75000"/>
                                    </a:schemeClr>
                                  </a:solidFill>
                                  <a:latin typeface="Cambria Math" panose="02040503050406030204" pitchFamily="18" charset="0"/>
                                </a:rPr>
                              </m:ctrlPr>
                            </m:accPr>
                            <m:e>
                              <m:r>
                                <a:rPr lang="en-US" altLang="zh-TW" sz="1100" b="1" i="1">
                                  <a:solidFill>
                                    <a:schemeClr val="bg1">
                                      <a:lumMod val="75000"/>
                                    </a:schemeClr>
                                  </a:solidFill>
                                  <a:latin typeface="Cambria Math" panose="02040503050406030204" pitchFamily="18" charset="0"/>
                                </a:rPr>
                                <m:t>𝒑</m:t>
                              </m:r>
                            </m:e>
                          </m:acc>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𝑆𝑃𝐸</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14" name="文字方塊 13">
                <a:extLst>
                  <a:ext uri="{FF2B5EF4-FFF2-40B4-BE49-F238E27FC236}">
                    <a16:creationId xmlns:a16="http://schemas.microsoft.com/office/drawing/2014/main" id="{D046780B-2961-A6EA-193C-1B97F584AFD1}"/>
                  </a:ext>
                </a:extLst>
              </p:cNvPr>
              <p:cNvSpPr txBox="1">
                <a:spLocks noRot="1" noChangeAspect="1" noMove="1" noResize="1" noEditPoints="1" noAdjustHandles="1" noChangeArrowheads="1" noChangeShapeType="1" noTextEdit="1"/>
              </p:cNvSpPr>
              <p:nvPr/>
            </p:nvSpPr>
            <p:spPr>
              <a:xfrm>
                <a:off x="8253282" y="2341501"/>
                <a:ext cx="570157" cy="268343"/>
              </a:xfrm>
              <a:prstGeom prst="rect">
                <a:avLst/>
              </a:prstGeom>
              <a:blipFill>
                <a:blip r:embed="rId22"/>
                <a:stretch>
                  <a:fillRect/>
                </a:stretch>
              </a:blipFill>
              <a:ln>
                <a:noFill/>
              </a:ln>
            </p:spPr>
            <p:txBody>
              <a:bodyPr/>
              <a:lstStyle/>
              <a:p>
                <a:r>
                  <a:rPr lang="zh-TW" altLang="en-US">
                    <a:noFill/>
                  </a:rPr>
                  <a:t> </a:t>
                </a:r>
              </a:p>
            </p:txBody>
          </p:sp>
        </mc:Fallback>
      </mc:AlternateContent>
      <p:sp>
        <p:nvSpPr>
          <p:cNvPr id="20" name="投影片編號版面配置區 19">
            <a:extLst>
              <a:ext uri="{FF2B5EF4-FFF2-40B4-BE49-F238E27FC236}">
                <a16:creationId xmlns:a16="http://schemas.microsoft.com/office/drawing/2014/main" id="{3744469C-D767-3177-C99F-AB6CA3B28857}"/>
              </a:ext>
            </a:extLst>
          </p:cNvPr>
          <p:cNvSpPr>
            <a:spLocks noGrp="1"/>
          </p:cNvSpPr>
          <p:nvPr>
            <p:ph type="sldNum" idx="4"/>
          </p:nvPr>
        </p:nvSpPr>
        <p:spPr/>
        <p:txBody>
          <a:bodyPr/>
          <a:lstStyle/>
          <a:p>
            <a:fld id="{00000000-1234-1234-1234-123412341234}" type="slidenum">
              <a:rPr lang="en-US" smtClean="0"/>
              <a:pPr/>
              <a:t>18</a:t>
            </a:fld>
            <a:endParaRPr lang="en-US" dirty="0"/>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005560B2-0B2F-D6BB-B58B-6CA392759300}"/>
                  </a:ext>
                </a:extLst>
              </p:cNvPr>
              <p:cNvSpPr/>
              <p:nvPr/>
            </p:nvSpPr>
            <p:spPr>
              <a:xfrm>
                <a:off x="754659" y="1244194"/>
                <a:ext cx="891541" cy="747637"/>
              </a:xfrm>
              <a:prstGeom prst="rect">
                <a:avLst/>
              </a:prstGeom>
              <a:solidFill>
                <a:srgbClr val="FFFF00"/>
              </a:solidFill>
              <a:ln w="1905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900" b="1" dirty="0">
                    <a:solidFill>
                      <a:schemeClr val="tx1"/>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tx1"/>
                          </a:solidFill>
                          <a:latin typeface="Cambria Math" panose="02040503050406030204" pitchFamily="18" charset="0"/>
                        </a:rPr>
                        <m:t>𝑩</m:t>
                      </m:r>
                      <m:r>
                        <a:rPr lang="en-US" altLang="zh-TW" sz="900" b="1" i="1" dirty="0">
                          <a:solidFill>
                            <a:schemeClr val="tx1"/>
                          </a:solidFill>
                          <a:latin typeface="Cambria Math" panose="02040503050406030204" pitchFamily="18" charset="0"/>
                        </a:rPr>
                        <m:t>(</m:t>
                      </m:r>
                      <m:r>
                        <a:rPr lang="en-US" altLang="zh-TW" sz="900" b="1" i="1" dirty="0">
                          <a:solidFill>
                            <a:schemeClr val="tx1"/>
                          </a:solidFill>
                          <a:latin typeface="Cambria Math" panose="02040503050406030204" pitchFamily="18" charset="0"/>
                        </a:rPr>
                        <m:t>𝑿</m:t>
                      </m:r>
                      <m:r>
                        <a:rPr lang="en-US" altLang="zh-TW" sz="900" b="1" i="1" dirty="0">
                          <a:solidFill>
                            <a:schemeClr val="tx1"/>
                          </a:solidFill>
                          <a:latin typeface="Cambria Math" panose="02040503050406030204" pitchFamily="18" charset="0"/>
                        </a:rPr>
                        <m:t>; </m:t>
                      </m:r>
                      <m:r>
                        <a:rPr lang="el-GR" altLang="zh-TW" sz="900" b="1" i="1" dirty="0">
                          <a:solidFill>
                            <a:schemeClr val="tx1"/>
                          </a:solidFill>
                          <a:latin typeface="Cambria Math" panose="02040503050406030204" pitchFamily="18" charset="0"/>
                        </a:rPr>
                        <m:t>𝜽</m:t>
                      </m:r>
                      <m:r>
                        <a:rPr lang="en-US" altLang="zh-TW" sz="900" b="1" i="1" dirty="0">
                          <a:solidFill>
                            <a:schemeClr val="tx1"/>
                          </a:solidFill>
                          <a:latin typeface="Cambria Math" panose="02040503050406030204" pitchFamily="18" charset="0"/>
                        </a:rPr>
                        <m:t>)</m:t>
                      </m:r>
                    </m:oMath>
                  </m:oMathPara>
                </a14:m>
                <a:endParaRPr lang="zh-TW" altLang="en-US" sz="900" b="1" dirty="0">
                  <a:solidFill>
                    <a:schemeClr val="tx1"/>
                  </a:solidFill>
                </a:endParaRPr>
              </a:p>
            </p:txBody>
          </p:sp>
        </mc:Choice>
        <mc:Fallback xmlns="">
          <p:sp>
            <p:nvSpPr>
              <p:cNvPr id="28" name="矩形 27">
                <a:extLst>
                  <a:ext uri="{FF2B5EF4-FFF2-40B4-BE49-F238E27FC236}">
                    <a16:creationId xmlns:a16="http://schemas.microsoft.com/office/drawing/2014/main" id="{005560B2-0B2F-D6BB-B58B-6CA392759300}"/>
                  </a:ext>
                </a:extLst>
              </p:cNvPr>
              <p:cNvSpPr>
                <a:spLocks noRot="1" noChangeAspect="1" noMove="1" noResize="1" noEditPoints="1" noAdjustHandles="1" noChangeArrowheads="1" noChangeShapeType="1" noTextEdit="1"/>
              </p:cNvSpPr>
              <p:nvPr/>
            </p:nvSpPr>
            <p:spPr>
              <a:xfrm>
                <a:off x="754659" y="1244194"/>
                <a:ext cx="891541" cy="747637"/>
              </a:xfrm>
              <a:prstGeom prst="rect">
                <a:avLst/>
              </a:prstGeom>
              <a:blipFill>
                <a:blip r:embed="rId23"/>
                <a:stretch>
                  <a:fillRect t="-794" b="-794"/>
                </a:stretch>
              </a:blipFill>
              <a:ln w="19050">
                <a:solidFill>
                  <a:schemeClr val="tx1"/>
                </a:solidFill>
              </a:ln>
            </p:spPr>
            <p:txBody>
              <a:bodyPr/>
              <a:lstStyle/>
              <a:p>
                <a:r>
                  <a:rPr lang="zh-TW" altLang="en-US">
                    <a:noFill/>
                  </a:rPr>
                  <a:t> </a:t>
                </a:r>
              </a:p>
            </p:txBody>
          </p:sp>
        </mc:Fallback>
      </mc:AlternateContent>
    </p:spTree>
    <p:extLst>
      <p:ext uri="{BB962C8B-B14F-4D97-AF65-F5344CB8AC3E}">
        <p14:creationId xmlns:p14="http://schemas.microsoft.com/office/powerpoint/2010/main" val="2856297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3916906" cy="1015663"/>
          </a:xfrm>
          <a:prstGeom prst="rect">
            <a:avLst/>
          </a:prstGeom>
          <a:noFill/>
        </p:spPr>
        <p:txBody>
          <a:bodyPr wrap="none">
            <a:spAutoFit/>
          </a:bodyPr>
          <a:lstStyle/>
          <a:p>
            <a:pPr>
              <a:defRPr/>
            </a:pP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SPE: Probability to Uncertainty Converter</a:t>
            </a:r>
          </a:p>
          <a:p>
            <a:pPr>
              <a:defRPr/>
            </a:pPr>
            <a:endPar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endParaRPr lang="zh-TW"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77279088-72DD-14D2-C2BF-F2B447DFD02F}"/>
                  </a:ext>
                </a:extLst>
              </p:cNvPr>
              <p:cNvSpPr txBox="1"/>
              <p:nvPr/>
            </p:nvSpPr>
            <p:spPr>
              <a:xfrm>
                <a:off x="517903" y="3633559"/>
                <a:ext cx="5228327" cy="339580"/>
              </a:xfrm>
              <a:prstGeom prst="rect">
                <a:avLst/>
              </a:prstGeom>
              <a:noFill/>
            </p:spPr>
            <p:txBody>
              <a:bodyPr wrap="square" lIns="0" tIns="0" rIns="0" bIns="0" rtlCol="0">
                <a:spAutoFit/>
              </a:bodyPr>
              <a:lstStyle/>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a:solidFill>
                              <a:srgbClr val="FF0000"/>
                            </a:solidFill>
                            <a:latin typeface="Cambria Math" panose="02040503050406030204" pitchFamily="18" charset="0"/>
                          </a:rPr>
                          <m:t>𝑼</m:t>
                        </m:r>
                      </m:e>
                      <m:sub>
                        <m:r>
                          <a:rPr lang="en-US" altLang="zh-TW" b="1" i="1">
                            <a:solidFill>
                              <a:srgbClr val="FF0000"/>
                            </a:solidFill>
                            <a:latin typeface="Cambria Math" panose="02040503050406030204" pitchFamily="18" charset="0"/>
                          </a:rPr>
                          <m:t>𝟏</m:t>
                        </m:r>
                      </m:sub>
                    </m:sSub>
                    <m:r>
                      <a:rPr lang="en-US" altLang="zh-TW" b="1" i="1">
                        <a:solidFill>
                          <a:srgbClr val="FF0000"/>
                        </a:solidFill>
                        <a:latin typeface="Cambria Math" panose="02040503050406030204" pitchFamily="18" charset="0"/>
                      </a:rPr>
                      <m:t> </m:t>
                    </m:r>
                    <m:r>
                      <a:rPr lang="en-US" altLang="zh-TW" i="1">
                        <a:latin typeface="Cambria Math" panose="02040503050406030204" pitchFamily="18" charset="0"/>
                      </a:rPr>
                      <m:t>= </m:t>
                    </m:r>
                  </m:oMath>
                </a14:m>
                <a:r>
                  <a:rPr lang="en-US" altLang="zh-TW" dirty="0"/>
                  <a:t> </a:t>
                </a:r>
                <a14:m>
                  <m:oMath xmlns:m="http://schemas.openxmlformats.org/officeDocument/2006/math">
                    <m:f>
                      <m:fPr>
                        <m:ctrlPr>
                          <a:rPr lang="en-US" altLang="zh-TW" i="1" smtClean="0">
                            <a:latin typeface="Cambria Math" panose="02040503050406030204" pitchFamily="18" charset="0"/>
                          </a:rPr>
                        </m:ctrlPr>
                      </m:fPr>
                      <m:num>
                        <m:r>
                          <a:rPr lang="en-US" altLang="zh-TW" i="1">
                            <a:latin typeface="Cambria Math" panose="02040503050406030204" pitchFamily="18" charset="0"/>
                          </a:rPr>
                          <m:t>1</m:t>
                        </m:r>
                      </m:num>
                      <m:den>
                        <m:r>
                          <a:rPr lang="en-US" altLang="zh-TW" b="0" i="1" smtClean="0">
                            <a:latin typeface="Cambria Math" panose="02040503050406030204" pitchFamily="18" charset="0"/>
                          </a:rPr>
                          <m:t>𝑙𝑜𝑔</m:t>
                        </m:r>
                        <m:r>
                          <a:rPr lang="zh-TW" altLang="en-US" i="1">
                            <a:latin typeface="Cambria Math" panose="02040503050406030204" pitchFamily="18" charset="0"/>
                          </a:rPr>
                          <m:t> </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𝑎</m:t>
                            </m:r>
                          </m:sub>
                        </m:sSub>
                      </m:den>
                    </m:f>
                    <m:nary>
                      <m:naryPr>
                        <m:chr m:val="∑"/>
                        <m:limLoc m:val="undOvr"/>
                        <m:grow m:val="on"/>
                        <m:ctrlPr>
                          <a:rPr lang="en-US" altLang="zh-TW" i="1" smtClean="0">
                            <a:latin typeface="Cambria Math" panose="02040503050406030204" pitchFamily="18" charset="0"/>
                          </a:rPr>
                        </m:ctrlPr>
                      </m:naryPr>
                      <m:sub>
                        <m:r>
                          <m:rPr>
                            <m:brk/>
                            <m:aln/>
                          </m:rPr>
                          <a:rPr lang="en-US" altLang="zh-TW" b="0" i="1" smtClean="0">
                            <a:latin typeface="Cambria Math" panose="02040503050406030204" pitchFamily="18" charset="0"/>
                          </a:rPr>
                          <m:t>𝑖</m:t>
                        </m:r>
                        <m:r>
                          <a:rPr lang="en-US" altLang="zh-TW" i="1">
                            <a:latin typeface="Cambria Math" panose="02040503050406030204" pitchFamily="18" charset="0"/>
                          </a:rPr>
                          <m:t>=1</m:t>
                        </m:r>
                      </m:sub>
                      <m: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i="1">
                                <a:latin typeface="Cambria Math" panose="02040503050406030204" pitchFamily="18" charset="0"/>
                              </a:rPr>
                              <m:t>𝑎</m:t>
                            </m:r>
                          </m:sub>
                        </m:sSub>
                      </m:sup>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smtClean="0">
                                    <a:solidFill>
                                      <a:schemeClr val="tx1"/>
                                    </a:solidFill>
                                    <a:latin typeface="Cambria Math" panose="02040503050406030204" pitchFamily="18" charset="0"/>
                                  </a:rPr>
                                  <m:t>(</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a:rPr lang="en-US" altLang="zh-TW" b="1" i="1" smtClean="0">
                                <a:solidFill>
                                  <a:schemeClr val="tx1"/>
                                </a:solidFill>
                                <a:latin typeface="Cambria Math" panose="02040503050406030204" pitchFamily="18" charset="0"/>
                              </a:rPr>
                              <m:t>)</m:t>
                            </m:r>
                          </m:e>
                          <m:sub>
                            <m:r>
                              <a:rPr lang="en-US" altLang="zh-TW" b="0" i="1" smtClean="0">
                                <a:latin typeface="Cambria Math" panose="02040503050406030204" pitchFamily="18" charset="0"/>
                              </a:rPr>
                              <m:t>𝑖</m:t>
                            </m:r>
                          </m:sub>
                        </m:sSub>
                        <m:r>
                          <m:rPr>
                            <m:nor/>
                          </m:rPr>
                          <a:rPr lang="zh-TW" altLang="en-US"/>
                          <m:t>⋅</m:t>
                        </m:r>
                        <m:r>
                          <a:rPr lang="en-US" altLang="zh-TW" b="0" i="1" smtClean="0">
                            <a:latin typeface="Cambria Math" panose="02040503050406030204" pitchFamily="18" charset="0"/>
                          </a:rPr>
                          <m:t>𝑙𝑜𝑔</m:t>
                        </m:r>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a:rPr lang="en-US" altLang="zh-TW" b="0" i="1" smtClean="0">
                                <a:solidFill>
                                  <a:schemeClr val="tx1"/>
                                </a:solidFill>
                                <a:latin typeface="Cambria Math" panose="02040503050406030204" pitchFamily="18" charset="0"/>
                              </a:rPr>
                              <m:t>)</m:t>
                            </m:r>
                          </m:e>
                          <m:sub>
                            <m:r>
                              <a:rPr lang="en-US" altLang="zh-TW" b="0" i="1" smtClean="0">
                                <a:latin typeface="Cambria Math" panose="02040503050406030204" pitchFamily="18" charset="0"/>
                              </a:rPr>
                              <m:t>𝑖</m:t>
                            </m:r>
                          </m:sub>
                        </m:sSub>
                      </m:e>
                    </m:nary>
                  </m:oMath>
                </a14:m>
                <a:r>
                  <a:rPr lang="en-US" altLang="zh-TW" dirty="0"/>
                  <a:t>       ,</a:t>
                </a:r>
                <a14:m>
                  <m:oMath xmlns:m="http://schemas.openxmlformats.org/officeDocument/2006/math">
                    <m:r>
                      <m:rPr>
                        <m:sty m:val="p"/>
                      </m:rPr>
                      <a:rPr lang="en-US" altLang="zh-TW" b="0" i="0" smtClean="0">
                        <a:latin typeface="Cambria Math" panose="02040503050406030204" pitchFamily="18" charset="0"/>
                      </a:rPr>
                      <m:t>H</m:t>
                    </m:r>
                    <m:r>
                      <a:rPr lang="en-US" altLang="zh-TW" b="0" i="0" smtClean="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a:rPr lang="en-US" altLang="zh-TW" b="0" i="0" smtClean="0">
                        <a:latin typeface="Cambria Math" panose="02040503050406030204" pitchFamily="18" charset="0"/>
                      </a:rPr>
                      <m:t>)</m:t>
                    </m:r>
                    <m:r>
                      <a:rPr lang="en-US" altLang="zh-TW" i="1" smtClean="0">
                        <a:latin typeface="Cambria Math" panose="02040503050406030204" pitchFamily="18" charset="0"/>
                      </a:rPr>
                      <m:t> </m:t>
                    </m:r>
                    <m:r>
                      <m:rPr>
                        <m:nor/>
                      </m:rPr>
                      <a:rPr lang="zh-TW" altLang="en-US"/>
                      <m:t>∈</m:t>
                    </m:r>
                    <m:r>
                      <a:rPr lang="en-US" altLang="zh-TW" b="0" i="1" smtClean="0">
                        <a:latin typeface="Cambria Math" panose="02040503050406030204" pitchFamily="18" charset="0"/>
                        <a:ea typeface="Cambria Math" panose="02040503050406030204" pitchFamily="18" charset="0"/>
                      </a:rPr>
                      <m:t>[0,1]</m:t>
                    </m:r>
                    <m:r>
                      <m:rPr>
                        <m:nor/>
                      </m:rPr>
                      <a:rPr lang="en-US" altLang="zh-TW" b="0" i="0" smtClean="0"/>
                      <m:t>.</m:t>
                    </m:r>
                  </m:oMath>
                </a14:m>
                <a:endParaRPr lang="zh-TW" altLang="en-US" dirty="0"/>
              </a:p>
            </p:txBody>
          </p:sp>
        </mc:Choice>
        <mc:Fallback xmlns="">
          <p:sp>
            <p:nvSpPr>
              <p:cNvPr id="4" name="文字方塊 3">
                <a:extLst>
                  <a:ext uri="{FF2B5EF4-FFF2-40B4-BE49-F238E27FC236}">
                    <a16:creationId xmlns:a16="http://schemas.microsoft.com/office/drawing/2014/main" id="{77279088-72DD-14D2-C2BF-F2B447DFD02F}"/>
                  </a:ext>
                </a:extLst>
              </p:cNvPr>
              <p:cNvSpPr txBox="1">
                <a:spLocks noRot="1" noChangeAspect="1" noMove="1" noResize="1" noEditPoints="1" noAdjustHandles="1" noChangeArrowheads="1" noChangeShapeType="1" noTextEdit="1"/>
              </p:cNvSpPr>
              <p:nvPr/>
            </p:nvSpPr>
            <p:spPr>
              <a:xfrm>
                <a:off x="517903" y="3633559"/>
                <a:ext cx="5228327" cy="339580"/>
              </a:xfrm>
              <a:prstGeom prst="rect">
                <a:avLst/>
              </a:prstGeom>
              <a:blipFill>
                <a:blip r:embed="rId3"/>
                <a:stretch>
                  <a:fillRect l="-1166" t="-125000" b="-18928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EA7393F0-2A7C-A359-4A14-AE841CBB4FAD}"/>
                  </a:ext>
                </a:extLst>
              </p:cNvPr>
              <p:cNvSpPr txBox="1"/>
              <p:nvPr/>
            </p:nvSpPr>
            <p:spPr>
              <a:xfrm>
                <a:off x="517902" y="4056975"/>
                <a:ext cx="4863565" cy="339580"/>
              </a:xfrm>
              <a:prstGeom prst="rect">
                <a:avLst/>
              </a:prstGeom>
              <a:noFill/>
            </p:spPr>
            <p:txBody>
              <a:bodyPr wrap="square" lIns="0" tIns="0" rIns="0" bIns="0" rtlCol="0">
                <a:spAutoFit/>
              </a:bodyPr>
              <a:lstStyle/>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a:solidFill>
                              <a:srgbClr val="FF0000"/>
                            </a:solidFill>
                            <a:latin typeface="Cambria Math" panose="02040503050406030204" pitchFamily="18" charset="0"/>
                          </a:rPr>
                          <m:t>𝑼</m:t>
                        </m:r>
                      </m:e>
                      <m:sub>
                        <m:r>
                          <a:rPr lang="en-US" altLang="zh-TW" b="1" i="1" smtClean="0">
                            <a:solidFill>
                              <a:srgbClr val="FF0000"/>
                            </a:solidFill>
                            <a:latin typeface="Cambria Math" panose="02040503050406030204" pitchFamily="18" charset="0"/>
                          </a:rPr>
                          <m:t>𝟐</m:t>
                        </m:r>
                      </m:sub>
                    </m:sSub>
                    <m:r>
                      <a:rPr lang="en-US" altLang="zh-TW" b="1" i="1">
                        <a:solidFill>
                          <a:srgbClr val="FF0000"/>
                        </a:solidFill>
                        <a:latin typeface="Cambria Math" panose="02040503050406030204" pitchFamily="18" charset="0"/>
                      </a:rPr>
                      <m:t> </m:t>
                    </m:r>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𝑙𝑜𝑔</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 </m:t>
                            </m:r>
                            <m:r>
                              <a:rPr lang="en-US" altLang="zh-TW" i="1" smtClean="0">
                                <a:latin typeface="Cambria Math" panose="02040503050406030204" pitchFamily="18" charset="0"/>
                              </a:rPr>
                              <m:t>𝑁</m:t>
                            </m:r>
                          </m:e>
                          <m:sub>
                            <m:r>
                              <a:rPr lang="en-US" altLang="zh-TW" b="0" i="1" smtClean="0">
                                <a:latin typeface="Cambria Math" panose="02040503050406030204" pitchFamily="18" charset="0"/>
                              </a:rPr>
                              <m:t>𝑎</m:t>
                            </m:r>
                          </m:sub>
                        </m:sSub>
                      </m:den>
                    </m:f>
                    <m:nary>
                      <m:naryPr>
                        <m:chr m:val="∑"/>
                        <m:limLoc m:val="undOvr"/>
                        <m:grow m:val="on"/>
                        <m:ctrlPr>
                          <a:rPr lang="en-US" altLang="zh-TW" i="1">
                            <a:latin typeface="Cambria Math" panose="02040503050406030204" pitchFamily="18" charset="0"/>
                          </a:rPr>
                        </m:ctrlPr>
                      </m:naryPr>
                      <m:sub>
                        <m:r>
                          <m:rPr>
                            <m:brk/>
                            <m:aln/>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b="0" i="1" smtClean="0">
                                <a:latin typeface="Cambria Math" panose="02040503050406030204" pitchFamily="18" charset="0"/>
                              </a:rPr>
                              <m:t>𝑎</m:t>
                            </m:r>
                          </m:sub>
                        </m:sSub>
                      </m:sup>
                      <m:e>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i="1" smtClean="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a:rPr lang="en-US" altLang="zh-TW" b="0" i="1" smtClean="0">
                                <a:latin typeface="Cambria Math" panose="02040503050406030204" pitchFamily="18" charset="0"/>
                              </a:rPr>
                              <m:t>)</m:t>
                            </m:r>
                          </m:e>
                          <m:sub>
                            <m:r>
                              <a:rPr lang="en-US" altLang="zh-TW" i="1">
                                <a:latin typeface="Cambria Math" panose="02040503050406030204" pitchFamily="18" charset="0"/>
                              </a:rPr>
                              <m:t>𝑖</m:t>
                            </m:r>
                          </m:sub>
                        </m:sSub>
                        <m:r>
                          <m:rPr>
                            <m:nor/>
                          </m:rPr>
                          <a:rPr lang="zh-TW" altLang="en-US"/>
                          <m:t>⋅</m:t>
                        </m:r>
                        <m:r>
                          <a:rPr lang="en-US" altLang="zh-TW" i="1">
                            <a:latin typeface="Cambria Math" panose="02040503050406030204" pitchFamily="18" charset="0"/>
                          </a:rPr>
                          <m:t>𝑙𝑜𝑔</m:t>
                        </m:r>
                        <m:sSub>
                          <m:sSubPr>
                            <m:ctrlPr>
                              <a:rPr lang="en-US" altLang="zh-TW" i="1">
                                <a:latin typeface="Cambria Math" panose="02040503050406030204" pitchFamily="18" charset="0"/>
                              </a:rPr>
                            </m:ctrlPr>
                          </m:sSubPr>
                          <m:e>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a:rPr lang="en-US" altLang="zh-TW" b="0" i="1" smtClean="0">
                                <a:solidFill>
                                  <a:schemeClr val="tx1"/>
                                </a:solidFill>
                                <a:latin typeface="Cambria Math" panose="02040503050406030204" pitchFamily="18" charset="0"/>
                              </a:rPr>
                              <m:t>)</m:t>
                            </m:r>
                          </m:e>
                          <m:sub>
                            <m:r>
                              <a:rPr lang="en-US" altLang="zh-TW" i="1">
                                <a:latin typeface="Cambria Math" panose="02040503050406030204" pitchFamily="18" charset="0"/>
                              </a:rPr>
                              <m:t>𝑖</m:t>
                            </m:r>
                          </m:sub>
                        </m:sSub>
                      </m:e>
                    </m:nary>
                  </m:oMath>
                </a14:m>
                <a:r>
                  <a:rPr lang="en-US" altLang="zh-TW" dirty="0"/>
                  <a:t>        ,</a:t>
                </a:r>
                <a14:m>
                  <m:oMath xmlns:m="http://schemas.openxmlformats.org/officeDocument/2006/math">
                    <m:r>
                      <m:rPr>
                        <m:sty m:val="p"/>
                      </m:rPr>
                      <a:rPr lang="en-US" altLang="zh-TW" b="0" i="0" dirty="0" smtClean="0">
                        <a:latin typeface="Cambria Math" panose="02040503050406030204" pitchFamily="18" charset="0"/>
                      </a:rPr>
                      <m:t>H</m:t>
                    </m:r>
                    <m:r>
                      <a:rPr lang="en-US" altLang="zh-TW" b="0" i="0" dirty="0" smtClean="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a:rPr lang="en-US" altLang="zh-TW" i="1" dirty="0">
                        <a:latin typeface="Cambria Math" panose="02040503050406030204" pitchFamily="18" charset="0"/>
                      </a:rPr>
                      <m:t>)</m:t>
                    </m:r>
                    <m:r>
                      <m:rPr>
                        <m:nor/>
                      </m:rPr>
                      <a:rPr lang="zh-TW" altLang="en-US"/>
                      <m:t>∈</m:t>
                    </m:r>
                    <m:r>
                      <a:rPr lang="en-US" altLang="zh-TW" b="0" i="1" smtClean="0">
                        <a:latin typeface="Cambria Math" panose="02040503050406030204" pitchFamily="18" charset="0"/>
                        <a:ea typeface="Cambria Math" panose="02040503050406030204" pitchFamily="18" charset="0"/>
                      </a:rPr>
                      <m:t>[0,1]</m:t>
                    </m:r>
                    <m:r>
                      <m:rPr>
                        <m:nor/>
                      </m:rPr>
                      <a:rPr lang="en-US" altLang="zh-TW" b="0" i="0" smtClean="0"/>
                      <m:t>.</m:t>
                    </m:r>
                  </m:oMath>
                </a14:m>
                <a:endParaRPr lang="zh-TW" altLang="en-US" dirty="0"/>
              </a:p>
            </p:txBody>
          </p:sp>
        </mc:Choice>
        <mc:Fallback xmlns="">
          <p:sp>
            <p:nvSpPr>
              <p:cNvPr id="5" name="文字方塊 4">
                <a:extLst>
                  <a:ext uri="{FF2B5EF4-FFF2-40B4-BE49-F238E27FC236}">
                    <a16:creationId xmlns:a16="http://schemas.microsoft.com/office/drawing/2014/main" id="{EA7393F0-2A7C-A359-4A14-AE841CBB4FAD}"/>
                  </a:ext>
                </a:extLst>
              </p:cNvPr>
              <p:cNvSpPr txBox="1">
                <a:spLocks noRot="1" noChangeAspect="1" noMove="1" noResize="1" noEditPoints="1" noAdjustHandles="1" noChangeArrowheads="1" noChangeShapeType="1" noTextEdit="1"/>
              </p:cNvSpPr>
              <p:nvPr/>
            </p:nvSpPr>
            <p:spPr>
              <a:xfrm>
                <a:off x="517902" y="4056975"/>
                <a:ext cx="4863565" cy="339580"/>
              </a:xfrm>
              <a:prstGeom prst="rect">
                <a:avLst/>
              </a:prstGeom>
              <a:blipFill>
                <a:blip r:embed="rId4"/>
                <a:stretch>
                  <a:fillRect l="-1253" t="-129091" b="-19272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1A949AD-03DA-7935-2886-9C8756C05DD8}"/>
                  </a:ext>
                </a:extLst>
              </p:cNvPr>
              <p:cNvSpPr txBox="1"/>
              <p:nvPr/>
            </p:nvSpPr>
            <p:spPr>
              <a:xfrm>
                <a:off x="634187" y="2600977"/>
                <a:ext cx="8211005" cy="105990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US" altLang="zh-TW" sz="1200" dirty="0">
                    <a:latin typeface="Cambria" panose="02040503050406030204" pitchFamily="18" charset="0"/>
                    <a:ea typeface="Cambria" panose="02040503050406030204" pitchFamily="18" charset="0"/>
                  </a:rPr>
                  <a:t>We calculated the information entropy of the probability distributions for three experts as a measure of uncertainty. The larger the entropy, the higher the uncertainty. </a:t>
                </a:r>
              </a:p>
              <a:p>
                <a:pPr marL="285750" indent="-285750">
                  <a:buFont typeface="Arial" panose="020B0604020202020204" pitchFamily="34" charset="0"/>
                  <a:buChar char="•"/>
                </a:pPr>
                <a:r>
                  <a:rPr lang="en-US" altLang="zh-TW" sz="1200" dirty="0">
                    <a:latin typeface="Cambria" panose="02040503050406030204" pitchFamily="18" charset="0"/>
                    <a:ea typeface="Cambria" panose="02040503050406030204" pitchFamily="18" charset="0"/>
                  </a:rPr>
                  <a:t>The formula for calculating entropy is </a:t>
                </a:r>
                <a14:m>
                  <m:oMath xmlns:m="http://schemas.openxmlformats.org/officeDocument/2006/math">
                    <m:r>
                      <a:rPr lang="en-US" altLang="zh-TW" sz="1200" i="1" smtClean="0">
                        <a:latin typeface="Cambria Math" panose="02040503050406030204" pitchFamily="18" charset="0"/>
                      </a:rPr>
                      <m:t>𝐻</m:t>
                    </m:r>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𝒑</m:t>
                            </m:r>
                          </m:e>
                          <m:sub>
                            <m:r>
                              <a:rPr lang="en-US" altLang="zh-TW" sz="1200" i="1">
                                <a:latin typeface="Cambria Math" panose="02040503050406030204" pitchFamily="18" charset="0"/>
                              </a:rPr>
                              <m:t>𝑖</m:t>
                            </m:r>
                          </m:sub>
                        </m:sSub>
                      </m:e>
                    </m:d>
                    <m:r>
                      <a:rPr lang="en-US" altLang="zh-TW" sz="1200" b="0" i="1" smtClean="0">
                        <a:latin typeface="Cambria Math" panose="02040503050406030204" pitchFamily="18" charset="0"/>
                      </a:rPr>
                      <m:t>≔</m:t>
                    </m:r>
                  </m:oMath>
                </a14:m>
                <a:r>
                  <a:rPr lang="en-US" altLang="zh-TW" sz="1200" dirty="0">
                    <a:latin typeface="Cambria" panose="02040503050406030204" pitchFamily="18" charset="0"/>
                    <a:ea typeface="Cambria" panose="02040503050406030204" pitchFamily="18" charset="0"/>
                  </a:rPr>
                  <a:t> </a:t>
                </a:r>
                <a14:m>
                  <m:oMath xmlns:m="http://schemas.openxmlformats.org/officeDocument/2006/math">
                    <m:f>
                      <m:fPr>
                        <m:ctrlPr>
                          <a:rPr lang="en-US" altLang="zh-TW" sz="1200" i="1" smtClean="0">
                            <a:latin typeface="Cambria Math" panose="02040503050406030204" pitchFamily="18" charset="0"/>
                          </a:rPr>
                        </m:ctrlPr>
                      </m:fPr>
                      <m:num>
                        <m:r>
                          <a:rPr lang="en-US" altLang="zh-TW" sz="1200" i="1">
                            <a:latin typeface="Cambria Math" panose="02040503050406030204" pitchFamily="18" charset="0"/>
                          </a:rPr>
                          <m:t>1</m:t>
                        </m:r>
                      </m:num>
                      <m:den>
                        <m:r>
                          <a:rPr lang="en-US" altLang="zh-TW" sz="1200" b="0" i="1" smtClean="0">
                            <a:latin typeface="Cambria Math" panose="02040503050406030204" pitchFamily="18" charset="0"/>
                          </a:rPr>
                          <m:t>𝑙𝑜𝑔</m:t>
                        </m:r>
                        <m:r>
                          <a:rPr lang="zh-TW" altLang="en-US" sz="1200" i="1">
                            <a:latin typeface="Cambria Math" panose="02040503050406030204" pitchFamily="18" charset="0"/>
                          </a:rPr>
                          <m:t> </m:t>
                        </m:r>
                        <m:r>
                          <m:rPr>
                            <m:sty m:val="p"/>
                          </m:rPr>
                          <a:rPr lang="en-US" altLang="zh-TW" sz="1200" i="1">
                            <a:latin typeface="Cambria Math" panose="02040503050406030204" pitchFamily="18" charset="0"/>
                          </a:rPr>
                          <m:t>C</m:t>
                        </m:r>
                      </m:den>
                    </m:f>
                    <m:nary>
                      <m:naryPr>
                        <m:chr m:val="∑"/>
                        <m:limLoc m:val="undOvr"/>
                        <m:grow m:val="on"/>
                        <m:ctrlPr>
                          <a:rPr lang="en-US" altLang="zh-TW" sz="1200" i="1" smtClean="0">
                            <a:latin typeface="Cambria Math" panose="02040503050406030204" pitchFamily="18" charset="0"/>
                          </a:rPr>
                        </m:ctrlPr>
                      </m:naryPr>
                      <m:sub>
                        <m:r>
                          <m:rPr>
                            <m:brk/>
                            <m:aln/>
                          </m:rPr>
                          <a:rPr lang="en-US" altLang="zh-TW" sz="1200" b="0" i="1" smtClean="0">
                            <a:latin typeface="Cambria Math" panose="02040503050406030204" pitchFamily="18" charset="0"/>
                          </a:rPr>
                          <m:t>𝑐</m:t>
                        </m:r>
                        <m:r>
                          <a:rPr lang="en-US" altLang="zh-TW" sz="1200" i="1">
                            <a:latin typeface="Cambria Math" panose="02040503050406030204" pitchFamily="18" charset="0"/>
                          </a:rPr>
                          <m:t>=1</m:t>
                        </m:r>
                      </m:sub>
                      <m:sup>
                        <m:r>
                          <a:rPr lang="en-US" altLang="zh-TW" sz="1200" b="0" i="1" smtClean="0">
                            <a:latin typeface="Cambria Math" panose="02040503050406030204" pitchFamily="18" charset="0"/>
                          </a:rPr>
                          <m:t>𝐶</m:t>
                        </m:r>
                      </m:sup>
                      <m:e>
                        <m:r>
                          <a:rPr lang="en-US" altLang="zh-TW" sz="1200" i="1">
                            <a:latin typeface="Cambria Math" panose="02040503050406030204" pitchFamily="18" charset="0"/>
                          </a:rPr>
                          <m:t>−</m:t>
                        </m:r>
                        <m:sSup>
                          <m:sSupPr>
                            <m:ctrlPr>
                              <a:rPr lang="en-US" altLang="zh-TW" sz="1200" i="1">
                                <a:latin typeface="Cambria Math" panose="02040503050406030204" pitchFamily="18" charset="0"/>
                              </a:rPr>
                            </m:ctrlPr>
                          </m:sSupPr>
                          <m:e>
                            <m:r>
                              <a:rPr lang="en-US" altLang="zh-TW" sz="1200" b="1" i="1">
                                <a:latin typeface="Cambria Math" panose="02040503050406030204" pitchFamily="18" charset="0"/>
                              </a:rPr>
                              <m:t>𝒑</m:t>
                            </m:r>
                          </m:e>
                          <m:sup>
                            <m:r>
                              <a:rPr lang="en-US" altLang="zh-TW" sz="1200" i="1">
                                <a:latin typeface="Cambria Math" panose="02040503050406030204" pitchFamily="18" charset="0"/>
                              </a:rPr>
                              <m:t>(</m:t>
                            </m:r>
                            <m:r>
                              <a:rPr lang="en-US" altLang="zh-TW" sz="1200" i="1">
                                <a:latin typeface="Cambria Math" panose="02040503050406030204" pitchFamily="18" charset="0"/>
                              </a:rPr>
                              <m:t>𝑐</m:t>
                            </m:r>
                            <m:r>
                              <a:rPr lang="en-US" altLang="zh-TW" sz="1200" i="1">
                                <a:latin typeface="Cambria Math" panose="02040503050406030204" pitchFamily="18" charset="0"/>
                              </a:rPr>
                              <m:t>)</m:t>
                            </m:r>
                          </m:sup>
                        </m:sSup>
                        <m:r>
                          <a:rPr lang="en-US" altLang="zh-TW" sz="1200" b="0" i="1" smtClean="0">
                            <a:latin typeface="Cambria Math" panose="02040503050406030204" pitchFamily="18" charset="0"/>
                          </a:rPr>
                          <m:t>𝑙𝑜𝑔</m:t>
                        </m:r>
                        <m:sSup>
                          <m:sSupPr>
                            <m:ctrlPr>
                              <a:rPr lang="en-US" altLang="zh-TW" sz="1200" i="1">
                                <a:latin typeface="Cambria Math" panose="02040503050406030204" pitchFamily="18" charset="0"/>
                              </a:rPr>
                            </m:ctrlPr>
                          </m:sSupPr>
                          <m:e>
                            <m:r>
                              <a:rPr lang="en-US" altLang="zh-TW" sz="1200" b="1" i="1">
                                <a:latin typeface="Cambria Math" panose="02040503050406030204" pitchFamily="18" charset="0"/>
                              </a:rPr>
                              <m:t>𝒑</m:t>
                            </m:r>
                          </m:e>
                          <m:sup>
                            <m:r>
                              <a:rPr lang="en-US" altLang="zh-TW" sz="1200" i="1">
                                <a:latin typeface="Cambria Math" panose="02040503050406030204" pitchFamily="18" charset="0"/>
                              </a:rPr>
                              <m:t>(</m:t>
                            </m:r>
                            <m:r>
                              <a:rPr lang="en-US" altLang="zh-TW" sz="1200" i="1">
                                <a:latin typeface="Cambria Math" panose="02040503050406030204" pitchFamily="18" charset="0"/>
                              </a:rPr>
                              <m:t>𝑐</m:t>
                            </m:r>
                            <m:r>
                              <a:rPr lang="en-US" altLang="zh-TW" sz="1200" i="1">
                                <a:latin typeface="Cambria Math" panose="02040503050406030204" pitchFamily="18" charset="0"/>
                              </a:rPr>
                              <m:t>)</m:t>
                            </m:r>
                          </m:sup>
                        </m:sSup>
                      </m:e>
                    </m:nary>
                    <m:r>
                      <a:rPr lang="en-US" altLang="zh-TW" sz="1200" i="1">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a:t>
                </a:r>
                <a14:m>
                  <m:oMath xmlns:m="http://schemas.openxmlformats.org/officeDocument/2006/math">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 </m:t>
                        </m:r>
                        <m:r>
                          <a:rPr lang="en-US" altLang="zh-TW" sz="1200" i="1">
                            <a:latin typeface="Cambria Math" panose="02040503050406030204" pitchFamily="18" charset="0"/>
                          </a:rPr>
                          <m:t>𝐻</m:t>
                        </m:r>
                        <m:r>
                          <a:rPr lang="en-US" altLang="zh-TW" sz="1200" i="1">
                            <a:latin typeface="Cambria Math" panose="02040503050406030204" pitchFamily="18" charset="0"/>
                          </a:rPr>
                          <m:t>(</m:t>
                        </m:r>
                        <m:r>
                          <a:rPr lang="en-US" altLang="zh-TW" sz="1200" b="1" i="1">
                            <a:latin typeface="Cambria Math" panose="02040503050406030204" pitchFamily="18" charset="0"/>
                          </a:rPr>
                          <m:t>𝒑</m:t>
                        </m:r>
                      </m:e>
                      <m:sup>
                        <m:r>
                          <a:rPr lang="en-US" altLang="zh-TW" sz="1200" i="1" dirty="0">
                            <a:latin typeface="Cambria Math" panose="02040503050406030204" pitchFamily="18" charset="0"/>
                          </a:rPr>
                          <m:t>1</m:t>
                        </m:r>
                      </m:sup>
                    </m:sSup>
                    <m:r>
                      <a:rPr lang="en-US" altLang="zh-TW" sz="1200" i="1" dirty="0">
                        <a:latin typeface="Cambria Math" panose="02040503050406030204" pitchFamily="18" charset="0"/>
                      </a:rPr>
                      <m:t>)</m:t>
                    </m:r>
                    <m:r>
                      <m:rPr>
                        <m:nor/>
                      </m:rPr>
                      <a:rPr lang="zh-TW" altLang="en-US" sz="1200">
                        <a:latin typeface="Cambria" panose="02040503050406030204" pitchFamily="18" charset="0"/>
                      </a:rPr>
                      <m:t>∈</m:t>
                    </m:r>
                    <m:r>
                      <a:rPr lang="en-US" altLang="zh-TW" sz="1200" i="1">
                        <a:latin typeface="Cambria Math" panose="02040503050406030204" pitchFamily="18" charset="0"/>
                        <a:ea typeface="Cambria Math" panose="02040503050406030204" pitchFamily="18" charset="0"/>
                      </a:rPr>
                      <m:t>[0,1]</m:t>
                    </m:r>
                    <m:r>
                      <m:rPr>
                        <m:nor/>
                      </m:rPr>
                      <a:rPr lang="en-US" altLang="zh-TW" sz="1200">
                        <a:latin typeface="Cambria" panose="02040503050406030204" pitchFamily="18" charset="0"/>
                        <a:ea typeface="Cambria" panose="02040503050406030204" pitchFamily="18" charset="0"/>
                      </a:rPr>
                      <m:t>.</m:t>
                    </m:r>
                  </m:oMath>
                </a14:m>
                <a:r>
                  <a:rPr lang="en-US" altLang="zh-TW" sz="1200" dirty="0">
                    <a:latin typeface="Cambria" panose="02040503050406030204" pitchFamily="18" charset="0"/>
                    <a:ea typeface="Cambria" panose="02040503050406030204" pitchFamily="18" charset="0"/>
                  </a:rPr>
                  <a:t> , where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𝑝</m:t>
                        </m:r>
                      </m:e>
                      <m:sub>
                        <m:r>
                          <a:rPr lang="en-US" altLang="zh-TW" sz="1200" i="1">
                            <a:latin typeface="Cambria Math" panose="02040503050406030204" pitchFamily="18" charset="0"/>
                          </a:rPr>
                          <m:t>𝑖</m:t>
                        </m:r>
                      </m:sub>
                    </m:sSub>
                  </m:oMath>
                </a14:m>
                <a:r>
                  <a:rPr lang="en-US" altLang="zh-TW" sz="1200" dirty="0">
                    <a:latin typeface="Cambria" panose="02040503050406030204" pitchFamily="18" charset="0"/>
                    <a:ea typeface="Cambria" panose="02040503050406030204" pitchFamily="18" charset="0"/>
                  </a:rPr>
                  <a:t> is each probability value in the distribution. I define all attribute categories by </a:t>
                </a:r>
                <a14:m>
                  <m:oMath xmlns:m="http://schemas.openxmlformats.org/officeDocument/2006/math">
                    <m:sSub>
                      <m:sSubPr>
                        <m:ctrlPr>
                          <a:rPr lang="en-US" altLang="zh-TW" sz="1200" i="1">
                            <a:latin typeface="Cambria Math" panose="02040503050406030204" pitchFamily="18" charset="0"/>
                          </a:rPr>
                        </m:ctrlPr>
                      </m:sSubPr>
                      <m:e>
                        <m:r>
                          <a:rPr lang="en-US" altLang="zh-TW" sz="1200" i="1" smtClean="0">
                            <a:latin typeface="Cambria Math" panose="02040503050406030204" pitchFamily="18" charset="0"/>
                          </a:rPr>
                          <m:t>𝑁</m:t>
                        </m:r>
                      </m:e>
                      <m:sub>
                        <m:r>
                          <a:rPr lang="en-US" altLang="zh-TW" sz="1200" i="1">
                            <a:latin typeface="Cambria Math" panose="02040503050406030204" pitchFamily="18" charset="0"/>
                          </a:rPr>
                          <m:t>𝑎</m:t>
                        </m:r>
                      </m:sub>
                    </m:sSub>
                  </m:oMath>
                </a14:m>
                <a:r>
                  <a:rPr lang="en-US" altLang="zh-TW" sz="1200" dirty="0">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r>
                  <a:rPr lang="en-US" altLang="zh-TW" sz="1200" dirty="0">
                    <a:latin typeface="Cambria" panose="02040503050406030204" pitchFamily="18" charset="0"/>
                    <a:ea typeface="Cambria" panose="02040503050406030204" pitchFamily="18" charset="0"/>
                  </a:rPr>
                  <a:t>In our example, the probability distributions for three experts are:</a:t>
                </a:r>
                <a:endParaRPr lang="zh-TW" altLang="en-US" sz="1200" dirty="0">
                  <a:latin typeface="Cambria" panose="02040503050406030204" pitchFamily="18" charset="0"/>
                </a:endParaRPr>
              </a:p>
            </p:txBody>
          </p:sp>
        </mc:Choice>
        <mc:Fallback xmlns="">
          <p:sp>
            <p:nvSpPr>
              <p:cNvPr id="15" name="文字方塊 14">
                <a:extLst>
                  <a:ext uri="{FF2B5EF4-FFF2-40B4-BE49-F238E27FC236}">
                    <a16:creationId xmlns:a16="http://schemas.microsoft.com/office/drawing/2014/main" id="{F1A949AD-03DA-7935-2886-9C8756C05DD8}"/>
                  </a:ext>
                </a:extLst>
              </p:cNvPr>
              <p:cNvSpPr txBox="1">
                <a:spLocks noRot="1" noChangeAspect="1" noMove="1" noResize="1" noEditPoints="1" noAdjustHandles="1" noChangeArrowheads="1" noChangeShapeType="1" noTextEdit="1"/>
              </p:cNvSpPr>
              <p:nvPr/>
            </p:nvSpPr>
            <p:spPr>
              <a:xfrm>
                <a:off x="634187" y="2600977"/>
                <a:ext cx="8211005" cy="1059906"/>
              </a:xfrm>
              <a:prstGeom prst="rect">
                <a:avLst/>
              </a:prstGeom>
              <a:blipFill>
                <a:blip r:embed="rId5"/>
                <a:stretch>
                  <a:fillRect l="-1039" t="-4598" r="-891" b="-1264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D60F6AC9-3290-D071-74D0-6ED6A9D6C8DD}"/>
                  </a:ext>
                </a:extLst>
              </p:cNvPr>
              <p:cNvSpPr txBox="1"/>
              <p:nvPr/>
            </p:nvSpPr>
            <p:spPr>
              <a:xfrm>
                <a:off x="84254" y="1576289"/>
                <a:ext cx="45495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𝑿</m:t>
                      </m:r>
                    </m:oMath>
                  </m:oMathPara>
                </a14:m>
                <a:endParaRPr lang="zh-TW" altLang="en-US" sz="1050" b="1" dirty="0">
                  <a:solidFill>
                    <a:schemeClr val="bg1">
                      <a:lumMod val="65000"/>
                    </a:schemeClr>
                  </a:solidFill>
                </a:endParaRPr>
              </a:p>
            </p:txBody>
          </p:sp>
        </mc:Choice>
        <mc:Fallback xmlns="">
          <p:sp>
            <p:nvSpPr>
              <p:cNvPr id="2" name="文字方塊 1">
                <a:extLst>
                  <a:ext uri="{FF2B5EF4-FFF2-40B4-BE49-F238E27FC236}">
                    <a16:creationId xmlns:a16="http://schemas.microsoft.com/office/drawing/2014/main" id="{D60F6AC9-3290-D071-74D0-6ED6A9D6C8DD}"/>
                  </a:ext>
                </a:extLst>
              </p:cNvPr>
              <p:cNvSpPr txBox="1">
                <a:spLocks noRot="1" noChangeAspect="1" noMove="1" noResize="1" noEditPoints="1" noAdjustHandles="1" noChangeArrowheads="1" noChangeShapeType="1" noTextEdit="1"/>
              </p:cNvSpPr>
              <p:nvPr/>
            </p:nvSpPr>
            <p:spPr>
              <a:xfrm>
                <a:off x="84254" y="1576289"/>
                <a:ext cx="454954" cy="261610"/>
              </a:xfrm>
              <a:prstGeom prst="rect">
                <a:avLst/>
              </a:prstGeom>
              <a:blipFill>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D61200B-0868-72EB-82AB-9AA064DA8542}"/>
                  </a:ext>
                </a:extLst>
              </p:cNvPr>
              <p:cNvSpPr/>
              <p:nvPr/>
            </p:nvSpPr>
            <p:spPr>
              <a:xfrm>
                <a:off x="2252380" y="830599"/>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a:solidFill>
                                <a:schemeClr val="bg1">
                                  <a:lumMod val="65000"/>
                                </a:schemeClr>
                              </a:solidFill>
                              <a:latin typeface="Cambria Math" panose="02040503050406030204" pitchFamily="18" charset="0"/>
                            </a:rPr>
                            <m:t>𝟏</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3" name="矩形 2">
                <a:extLst>
                  <a:ext uri="{FF2B5EF4-FFF2-40B4-BE49-F238E27FC236}">
                    <a16:creationId xmlns:a16="http://schemas.microsoft.com/office/drawing/2014/main" id="{0D61200B-0868-72EB-82AB-9AA064DA8542}"/>
                  </a:ext>
                </a:extLst>
              </p:cNvPr>
              <p:cNvSpPr>
                <a:spLocks noRot="1" noChangeAspect="1" noMove="1" noResize="1" noEditPoints="1" noAdjustHandles="1" noChangeArrowheads="1" noChangeShapeType="1" noTextEdit="1"/>
              </p:cNvSpPr>
              <p:nvPr/>
            </p:nvSpPr>
            <p:spPr>
              <a:xfrm>
                <a:off x="2252380" y="830599"/>
                <a:ext cx="1836000" cy="54000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BAD8633-B564-82DE-592B-7298F9E149D3}"/>
                  </a:ext>
                </a:extLst>
              </p:cNvPr>
              <p:cNvSpPr/>
              <p:nvPr/>
            </p:nvSpPr>
            <p:spPr>
              <a:xfrm>
                <a:off x="2252380" y="1422422"/>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𝟐</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6" name="矩形 5">
                <a:extLst>
                  <a:ext uri="{FF2B5EF4-FFF2-40B4-BE49-F238E27FC236}">
                    <a16:creationId xmlns:a16="http://schemas.microsoft.com/office/drawing/2014/main" id="{7BAD8633-B564-82DE-592B-7298F9E149D3}"/>
                  </a:ext>
                </a:extLst>
              </p:cNvPr>
              <p:cNvSpPr>
                <a:spLocks noRot="1" noChangeAspect="1" noMove="1" noResize="1" noEditPoints="1" noAdjustHandles="1" noChangeArrowheads="1" noChangeShapeType="1" noTextEdit="1"/>
              </p:cNvSpPr>
              <p:nvPr/>
            </p:nvSpPr>
            <p:spPr>
              <a:xfrm>
                <a:off x="2252380" y="1422422"/>
                <a:ext cx="1836000" cy="54000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33A1784-FAB1-6E67-A76D-EA284397D129}"/>
                  </a:ext>
                </a:extLst>
              </p:cNvPr>
              <p:cNvSpPr/>
              <p:nvPr/>
            </p:nvSpPr>
            <p:spPr>
              <a:xfrm>
                <a:off x="2252380" y="2011700"/>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𝟑</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 object information)</a:t>
                </a:r>
              </a:p>
            </p:txBody>
          </p:sp>
        </mc:Choice>
        <mc:Fallback xmlns="">
          <p:sp>
            <p:nvSpPr>
              <p:cNvPr id="7" name="矩形 6">
                <a:extLst>
                  <a:ext uri="{FF2B5EF4-FFF2-40B4-BE49-F238E27FC236}">
                    <a16:creationId xmlns:a16="http://schemas.microsoft.com/office/drawing/2014/main" id="{C33A1784-FAB1-6E67-A76D-EA284397D129}"/>
                  </a:ext>
                </a:extLst>
              </p:cNvPr>
              <p:cNvSpPr>
                <a:spLocks noRot="1" noChangeAspect="1" noMove="1" noResize="1" noEditPoints="1" noAdjustHandles="1" noChangeArrowheads="1" noChangeShapeType="1" noTextEdit="1"/>
              </p:cNvSpPr>
              <p:nvPr/>
            </p:nvSpPr>
            <p:spPr>
              <a:xfrm>
                <a:off x="2252380" y="2011700"/>
                <a:ext cx="1836000" cy="54000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8763E920-5A1A-5D54-FE63-4D628928E158}"/>
                  </a:ext>
                </a:extLst>
              </p:cNvPr>
              <p:cNvSpPr txBox="1"/>
              <p:nvPr/>
            </p:nvSpPr>
            <p:spPr>
              <a:xfrm>
                <a:off x="1539078" y="1415544"/>
                <a:ext cx="447675" cy="2539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𝜻</m:t>
                      </m:r>
                    </m:oMath>
                  </m:oMathPara>
                </a14:m>
                <a:endParaRPr lang="zh-TW" altLang="en-US" sz="800" b="1" dirty="0">
                  <a:solidFill>
                    <a:schemeClr val="bg1">
                      <a:lumMod val="65000"/>
                    </a:schemeClr>
                  </a:solidFill>
                </a:endParaRPr>
              </a:p>
            </p:txBody>
          </p:sp>
        </mc:Choice>
        <mc:Fallback xmlns="">
          <p:sp>
            <p:nvSpPr>
              <p:cNvPr id="8" name="文字方塊 7">
                <a:extLst>
                  <a:ext uri="{FF2B5EF4-FFF2-40B4-BE49-F238E27FC236}">
                    <a16:creationId xmlns:a16="http://schemas.microsoft.com/office/drawing/2014/main" id="{8763E920-5A1A-5D54-FE63-4D628928E158}"/>
                  </a:ext>
                </a:extLst>
              </p:cNvPr>
              <p:cNvSpPr txBox="1">
                <a:spLocks noRot="1" noChangeAspect="1" noMove="1" noResize="1" noEditPoints="1" noAdjustHandles="1" noChangeArrowheads="1" noChangeShapeType="1" noTextEdit="1"/>
              </p:cNvSpPr>
              <p:nvPr/>
            </p:nvSpPr>
            <p:spPr>
              <a:xfrm>
                <a:off x="1539078" y="1415544"/>
                <a:ext cx="447675" cy="253916"/>
              </a:xfrm>
              <a:prstGeom prst="rect">
                <a:avLst/>
              </a:prstGeom>
              <a:blipFill>
                <a:blip r:embed="rId10"/>
                <a:stretch>
                  <a:fillRect/>
                </a:stretch>
              </a:blipFill>
              <a:ln>
                <a:noFill/>
              </a:ln>
            </p:spPr>
            <p:txBody>
              <a:bodyPr/>
              <a:lstStyle/>
              <a:p>
                <a:r>
                  <a:rPr lang="zh-TW" altLang="en-US">
                    <a:noFill/>
                  </a:rPr>
                  <a:t> </a:t>
                </a:r>
              </a:p>
            </p:txBody>
          </p:sp>
        </mc:Fallback>
      </mc:AlternateContent>
      <p:cxnSp>
        <p:nvCxnSpPr>
          <p:cNvPr id="9" name="接點: 肘形 8">
            <a:extLst>
              <a:ext uri="{FF2B5EF4-FFF2-40B4-BE49-F238E27FC236}">
                <a16:creationId xmlns:a16="http://schemas.microsoft.com/office/drawing/2014/main" id="{B8459699-2394-088A-817B-68A4969973E0}"/>
              </a:ext>
            </a:extLst>
          </p:cNvPr>
          <p:cNvCxnSpPr>
            <a:cxnSpLocks/>
            <a:stCxn id="14" idx="3"/>
            <a:endCxn id="3" idx="1"/>
          </p:cNvCxnSpPr>
          <p:nvPr/>
        </p:nvCxnSpPr>
        <p:spPr>
          <a:xfrm flipV="1">
            <a:off x="1626686" y="1100599"/>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10" name="接點: 肘形 9">
            <a:extLst>
              <a:ext uri="{FF2B5EF4-FFF2-40B4-BE49-F238E27FC236}">
                <a16:creationId xmlns:a16="http://schemas.microsoft.com/office/drawing/2014/main" id="{51D5E9D9-FFF2-AA4C-764D-DEAC0A87B9BD}"/>
              </a:ext>
            </a:extLst>
          </p:cNvPr>
          <p:cNvCxnSpPr>
            <a:cxnSpLocks/>
            <a:stCxn id="14" idx="3"/>
            <a:endCxn id="7" idx="1"/>
          </p:cNvCxnSpPr>
          <p:nvPr/>
        </p:nvCxnSpPr>
        <p:spPr>
          <a:xfrm>
            <a:off x="1626686" y="1699841"/>
            <a:ext cx="625694" cy="581859"/>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11" name="接點: 肘形 10">
            <a:extLst>
              <a:ext uri="{FF2B5EF4-FFF2-40B4-BE49-F238E27FC236}">
                <a16:creationId xmlns:a16="http://schemas.microsoft.com/office/drawing/2014/main" id="{B8B63D33-C770-4789-5EA4-E203873B6740}"/>
              </a:ext>
            </a:extLst>
          </p:cNvPr>
          <p:cNvCxnSpPr>
            <a:cxnSpLocks/>
            <a:stCxn id="6" idx="3"/>
            <a:endCxn id="18" idx="1"/>
          </p:cNvCxnSpPr>
          <p:nvPr/>
        </p:nvCxnSpPr>
        <p:spPr>
          <a:xfrm>
            <a:off x="4088380" y="1692422"/>
            <a:ext cx="565829" cy="4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6610D4B-1B3B-0B25-FC00-C6C11054241C}"/>
                  </a:ext>
                </a:extLst>
              </p:cNvPr>
              <p:cNvSpPr/>
              <p:nvPr/>
            </p:nvSpPr>
            <p:spPr>
              <a:xfrm>
                <a:off x="735145" y="1326022"/>
                <a:ext cx="891541" cy="74763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bg1">
                              <a:lumMod val="65000"/>
                            </a:schemeClr>
                          </a:solidFill>
                          <a:latin typeface="Cambria Math" panose="02040503050406030204" pitchFamily="18" charset="0"/>
                        </a:rPr>
                        <m:t>𝑩</m:t>
                      </m:r>
                      <m:r>
                        <a:rPr lang="en-US" altLang="zh-TW" sz="900" b="1" i="1" dirty="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𝑿</m:t>
                      </m:r>
                      <m:r>
                        <a:rPr lang="en-US" altLang="zh-TW" sz="900" b="1" i="1" dirty="0">
                          <a:solidFill>
                            <a:schemeClr val="bg1">
                              <a:lumMod val="65000"/>
                            </a:schemeClr>
                          </a:solidFill>
                          <a:latin typeface="Cambria Math" panose="02040503050406030204" pitchFamily="18" charset="0"/>
                        </a:rPr>
                        <m:t>; </m:t>
                      </m:r>
                      <m:r>
                        <a:rPr lang="el-GR" altLang="zh-TW" sz="900" b="1" i="1" dirty="0">
                          <a:solidFill>
                            <a:schemeClr val="bg1">
                              <a:lumMod val="65000"/>
                            </a:schemeClr>
                          </a:solidFill>
                          <a:latin typeface="Cambria Math" panose="02040503050406030204" pitchFamily="18" charset="0"/>
                        </a:rPr>
                        <m:t>𝜽</m:t>
                      </m:r>
                      <m:r>
                        <a:rPr lang="en-US" altLang="zh-TW" sz="900" b="1" i="1" dirty="0">
                          <a:solidFill>
                            <a:schemeClr val="bg1">
                              <a:lumMod val="65000"/>
                            </a:schemeClr>
                          </a:solidFill>
                          <a:latin typeface="Cambria Math" panose="02040503050406030204" pitchFamily="18" charset="0"/>
                        </a:rPr>
                        <m:t>)</m:t>
                      </m:r>
                    </m:oMath>
                  </m:oMathPara>
                </a14:m>
                <a:endParaRPr lang="zh-TW" altLang="en-US" sz="900" b="1" dirty="0">
                  <a:solidFill>
                    <a:schemeClr val="bg1">
                      <a:lumMod val="65000"/>
                    </a:schemeClr>
                  </a:solidFill>
                </a:endParaRPr>
              </a:p>
            </p:txBody>
          </p:sp>
        </mc:Choice>
        <mc:Fallback xmlns="">
          <p:sp>
            <p:nvSpPr>
              <p:cNvPr id="14" name="矩形 13">
                <a:extLst>
                  <a:ext uri="{FF2B5EF4-FFF2-40B4-BE49-F238E27FC236}">
                    <a16:creationId xmlns:a16="http://schemas.microsoft.com/office/drawing/2014/main" id="{46610D4B-1B3B-0B25-FC00-C6C11054241C}"/>
                  </a:ext>
                </a:extLst>
              </p:cNvPr>
              <p:cNvSpPr>
                <a:spLocks noRot="1" noChangeAspect="1" noMove="1" noResize="1" noEditPoints="1" noAdjustHandles="1" noChangeArrowheads="1" noChangeShapeType="1" noTextEdit="1"/>
              </p:cNvSpPr>
              <p:nvPr/>
            </p:nvSpPr>
            <p:spPr>
              <a:xfrm>
                <a:off x="735145" y="1326022"/>
                <a:ext cx="891541" cy="747637"/>
              </a:xfrm>
              <a:prstGeom prst="rect">
                <a:avLst/>
              </a:prstGeom>
              <a:blipFill>
                <a:blip r:embed="rId11"/>
                <a:stretch>
                  <a:fillRect/>
                </a:stretch>
              </a:blipFill>
              <a:ln/>
            </p:spPr>
            <p:txBody>
              <a:bodyPr/>
              <a:lstStyle/>
              <a:p>
                <a:r>
                  <a:rPr lang="zh-TW" altLang="en-US">
                    <a:noFill/>
                  </a:rPr>
                  <a:t> </a:t>
                </a:r>
              </a:p>
            </p:txBody>
          </p:sp>
        </mc:Fallback>
      </mc:AlternateContent>
      <p:cxnSp>
        <p:nvCxnSpPr>
          <p:cNvPr id="16" name="直線單箭頭接點 15">
            <a:extLst>
              <a:ext uri="{FF2B5EF4-FFF2-40B4-BE49-F238E27FC236}">
                <a16:creationId xmlns:a16="http://schemas.microsoft.com/office/drawing/2014/main" id="{5C3C7A4C-503C-8239-4CCD-453574EFE60B}"/>
              </a:ext>
            </a:extLst>
          </p:cNvPr>
          <p:cNvCxnSpPr>
            <a:cxnSpLocks/>
          </p:cNvCxnSpPr>
          <p:nvPr/>
        </p:nvCxnSpPr>
        <p:spPr>
          <a:xfrm>
            <a:off x="419680" y="1713836"/>
            <a:ext cx="241300" cy="0"/>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17" name="矩形 16">
            <a:extLst>
              <a:ext uri="{FF2B5EF4-FFF2-40B4-BE49-F238E27FC236}">
                <a16:creationId xmlns:a16="http://schemas.microsoft.com/office/drawing/2014/main" id="{48D07155-53F7-4695-CCCF-9B6050E4E1A6}"/>
              </a:ext>
            </a:extLst>
          </p:cNvPr>
          <p:cNvSpPr/>
          <p:nvPr/>
        </p:nvSpPr>
        <p:spPr>
          <a:xfrm>
            <a:off x="4656495" y="851127"/>
            <a:ext cx="1480346" cy="504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b="0" i="0" dirty="0">
                <a:solidFill>
                  <a:srgbClr val="343541"/>
                </a:solidFill>
                <a:effectLst/>
                <a:latin typeface="Söhne"/>
              </a:rPr>
              <a:t>Probability to Uncertainty Converter</a:t>
            </a:r>
            <a:endParaRPr lang="en-US" altLang="zh-TW" sz="800" b="1" dirty="0">
              <a:solidFill>
                <a:schemeClr val="bg1"/>
              </a:solidFill>
            </a:endParaRPr>
          </a:p>
        </p:txBody>
      </p:sp>
      <p:sp>
        <p:nvSpPr>
          <p:cNvPr id="18" name="矩形 17">
            <a:extLst>
              <a:ext uri="{FF2B5EF4-FFF2-40B4-BE49-F238E27FC236}">
                <a16:creationId xmlns:a16="http://schemas.microsoft.com/office/drawing/2014/main" id="{4C51BB9B-43D3-8228-155C-043275AA0A04}"/>
              </a:ext>
            </a:extLst>
          </p:cNvPr>
          <p:cNvSpPr/>
          <p:nvPr/>
        </p:nvSpPr>
        <p:spPr>
          <a:xfrm>
            <a:off x="4654209" y="1440896"/>
            <a:ext cx="1480346" cy="504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b="0" i="0" dirty="0">
                <a:solidFill>
                  <a:srgbClr val="343541"/>
                </a:solidFill>
                <a:effectLst/>
                <a:latin typeface="Söhne"/>
              </a:rPr>
              <a:t>Probability to Uncertainty Converter</a:t>
            </a:r>
            <a:endParaRPr lang="en-US" altLang="zh-TW" sz="800" b="1" dirty="0">
              <a:solidFill>
                <a:schemeClr val="bg1"/>
              </a:solidFill>
            </a:endParaRPr>
          </a:p>
        </p:txBody>
      </p:sp>
      <p:sp>
        <p:nvSpPr>
          <p:cNvPr id="20" name="矩形 19">
            <a:extLst>
              <a:ext uri="{FF2B5EF4-FFF2-40B4-BE49-F238E27FC236}">
                <a16:creationId xmlns:a16="http://schemas.microsoft.com/office/drawing/2014/main" id="{1B79078C-9B2B-1B7E-44C8-3A253CADC994}"/>
              </a:ext>
            </a:extLst>
          </p:cNvPr>
          <p:cNvSpPr/>
          <p:nvPr/>
        </p:nvSpPr>
        <p:spPr>
          <a:xfrm>
            <a:off x="4656495" y="2042271"/>
            <a:ext cx="1480346" cy="504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b="0" i="0" dirty="0">
                <a:solidFill>
                  <a:srgbClr val="343541"/>
                </a:solidFill>
                <a:effectLst/>
                <a:latin typeface="Söhne"/>
              </a:rPr>
              <a:t>Probability to Uncertainty Converter</a:t>
            </a:r>
            <a:endParaRPr lang="en-US" altLang="zh-TW" sz="800" b="1" dirty="0">
              <a:solidFill>
                <a:schemeClr val="bg1"/>
              </a:solidFill>
            </a:endParaRPr>
          </a:p>
        </p:txBody>
      </p:sp>
      <p:cxnSp>
        <p:nvCxnSpPr>
          <p:cNvPr id="21" name="直線單箭頭接點 20">
            <a:extLst>
              <a:ext uri="{FF2B5EF4-FFF2-40B4-BE49-F238E27FC236}">
                <a16:creationId xmlns:a16="http://schemas.microsoft.com/office/drawing/2014/main" id="{9168C7E7-09CA-C2FE-4D7D-A776695EE0F6}"/>
              </a:ext>
            </a:extLst>
          </p:cNvPr>
          <p:cNvCxnSpPr>
            <a:cxnSpLocks/>
            <a:stCxn id="17" idx="3"/>
            <a:endCxn id="23" idx="1"/>
          </p:cNvCxnSpPr>
          <p:nvPr/>
        </p:nvCxnSpPr>
        <p:spPr>
          <a:xfrm>
            <a:off x="6136841" y="1103127"/>
            <a:ext cx="251200" cy="1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21">
            <a:extLst>
              <a:ext uri="{FF2B5EF4-FFF2-40B4-BE49-F238E27FC236}">
                <a16:creationId xmlns:a16="http://schemas.microsoft.com/office/drawing/2014/main" id="{8EB2E793-E540-D310-41AA-B8C13526A1FA}"/>
              </a:ext>
            </a:extLst>
          </p:cNvPr>
          <p:cNvCxnSpPr>
            <a:cxnSpLocks/>
            <a:stCxn id="18" idx="3"/>
            <a:endCxn id="28" idx="1"/>
          </p:cNvCxnSpPr>
          <p:nvPr/>
        </p:nvCxnSpPr>
        <p:spPr>
          <a:xfrm flipV="1">
            <a:off x="6134555" y="1690500"/>
            <a:ext cx="253486" cy="2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7ECD0CFC-144D-9CA5-AF17-8D112C3ECC10}"/>
              </a:ext>
            </a:extLst>
          </p:cNvPr>
          <p:cNvSpPr/>
          <p:nvPr/>
        </p:nvSpPr>
        <p:spPr>
          <a:xfrm>
            <a:off x="6388041" y="852854"/>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24" name="接點: 肘形 23">
            <a:extLst>
              <a:ext uri="{FF2B5EF4-FFF2-40B4-BE49-F238E27FC236}">
                <a16:creationId xmlns:a16="http://schemas.microsoft.com/office/drawing/2014/main" id="{330FB6E7-7E25-FEFE-7FEE-0B06BAA637EE}"/>
              </a:ext>
            </a:extLst>
          </p:cNvPr>
          <p:cNvCxnSpPr>
            <a:cxnSpLocks/>
            <a:stCxn id="23" idx="3"/>
          </p:cNvCxnSpPr>
          <p:nvPr/>
        </p:nvCxnSpPr>
        <p:spPr>
          <a:xfrm>
            <a:off x="7576041" y="1104854"/>
            <a:ext cx="356086" cy="367538"/>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25" name="接點: 肘形 24">
            <a:extLst>
              <a:ext uri="{FF2B5EF4-FFF2-40B4-BE49-F238E27FC236}">
                <a16:creationId xmlns:a16="http://schemas.microsoft.com/office/drawing/2014/main" id="{DF43EEBE-7D53-1668-1C97-407D807B40FA}"/>
              </a:ext>
            </a:extLst>
          </p:cNvPr>
          <p:cNvCxnSpPr>
            <a:cxnSpLocks/>
            <a:stCxn id="28" idx="3"/>
          </p:cNvCxnSpPr>
          <p:nvPr/>
        </p:nvCxnSpPr>
        <p:spPr>
          <a:xfrm>
            <a:off x="7576041" y="1690500"/>
            <a:ext cx="357053" cy="933"/>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26" name="接點: 肘形 25">
            <a:extLst>
              <a:ext uri="{FF2B5EF4-FFF2-40B4-BE49-F238E27FC236}">
                <a16:creationId xmlns:a16="http://schemas.microsoft.com/office/drawing/2014/main" id="{68CBB3CC-5425-4D7B-97E4-50785047CA2D}"/>
              </a:ext>
            </a:extLst>
          </p:cNvPr>
          <p:cNvCxnSpPr>
            <a:cxnSpLocks/>
            <a:stCxn id="29" idx="3"/>
          </p:cNvCxnSpPr>
          <p:nvPr/>
        </p:nvCxnSpPr>
        <p:spPr>
          <a:xfrm flipV="1">
            <a:off x="7576041" y="1911466"/>
            <a:ext cx="356086" cy="38552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sp>
        <p:nvSpPr>
          <p:cNvPr id="28" name="矩形 27">
            <a:extLst>
              <a:ext uri="{FF2B5EF4-FFF2-40B4-BE49-F238E27FC236}">
                <a16:creationId xmlns:a16="http://schemas.microsoft.com/office/drawing/2014/main" id="{81807100-BE71-8202-CF7F-E7F0768FC6D7}"/>
              </a:ext>
            </a:extLst>
          </p:cNvPr>
          <p:cNvSpPr/>
          <p:nvPr/>
        </p:nvSpPr>
        <p:spPr>
          <a:xfrm>
            <a:off x="6388041" y="1438500"/>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sp>
        <p:nvSpPr>
          <p:cNvPr id="29" name="矩形 28">
            <a:extLst>
              <a:ext uri="{FF2B5EF4-FFF2-40B4-BE49-F238E27FC236}">
                <a16:creationId xmlns:a16="http://schemas.microsoft.com/office/drawing/2014/main" id="{0FB6AF4C-4FAA-822E-83AF-D2953BAED914}"/>
              </a:ext>
            </a:extLst>
          </p:cNvPr>
          <p:cNvSpPr/>
          <p:nvPr/>
        </p:nvSpPr>
        <p:spPr>
          <a:xfrm>
            <a:off x="6388041" y="2044990"/>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30" name="直線單箭頭接點 29">
            <a:extLst>
              <a:ext uri="{FF2B5EF4-FFF2-40B4-BE49-F238E27FC236}">
                <a16:creationId xmlns:a16="http://schemas.microsoft.com/office/drawing/2014/main" id="{9743C85A-26F0-95B3-085A-0C3939A5141A}"/>
              </a:ext>
            </a:extLst>
          </p:cNvPr>
          <p:cNvCxnSpPr>
            <a:cxnSpLocks/>
            <a:stCxn id="20" idx="3"/>
            <a:endCxn id="29" idx="1"/>
          </p:cNvCxnSpPr>
          <p:nvPr/>
        </p:nvCxnSpPr>
        <p:spPr>
          <a:xfrm>
            <a:off x="6136841" y="2294271"/>
            <a:ext cx="25120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29BA4537-FC89-46E2-1A30-6726374B1E9F}"/>
                  </a:ext>
                </a:extLst>
              </p:cNvPr>
              <p:cNvSpPr txBox="1"/>
              <p:nvPr/>
            </p:nvSpPr>
            <p:spPr>
              <a:xfrm>
                <a:off x="6085556" y="825526"/>
                <a:ext cx="34206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1</m:t>
                          </m:r>
                        </m:sub>
                      </m:sSub>
                    </m:oMath>
                  </m:oMathPara>
                </a14:m>
                <a:endParaRPr lang="zh-TW" altLang="en-US" sz="1100" dirty="0"/>
              </a:p>
            </p:txBody>
          </p:sp>
        </mc:Choice>
        <mc:Fallback xmlns="">
          <p:sp>
            <p:nvSpPr>
              <p:cNvPr id="31" name="文字方塊 30">
                <a:extLst>
                  <a:ext uri="{FF2B5EF4-FFF2-40B4-BE49-F238E27FC236}">
                    <a16:creationId xmlns:a16="http://schemas.microsoft.com/office/drawing/2014/main" id="{29BA4537-FC89-46E2-1A30-6726374B1E9F}"/>
                  </a:ext>
                </a:extLst>
              </p:cNvPr>
              <p:cNvSpPr txBox="1">
                <a:spLocks noRot="1" noChangeAspect="1" noMove="1" noResize="1" noEditPoints="1" noAdjustHandles="1" noChangeArrowheads="1" noChangeShapeType="1" noTextEdit="1"/>
              </p:cNvSpPr>
              <p:nvPr/>
            </p:nvSpPr>
            <p:spPr>
              <a:xfrm>
                <a:off x="6085556" y="825526"/>
                <a:ext cx="342060" cy="261610"/>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224CBA2A-CC77-3E29-472C-EFE99D27D893}"/>
                  </a:ext>
                </a:extLst>
              </p:cNvPr>
              <p:cNvSpPr txBox="1"/>
              <p:nvPr/>
            </p:nvSpPr>
            <p:spPr>
              <a:xfrm>
                <a:off x="5808912" y="1440871"/>
                <a:ext cx="89534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2</m:t>
                          </m:r>
                        </m:sub>
                      </m:sSub>
                    </m:oMath>
                  </m:oMathPara>
                </a14:m>
                <a:endParaRPr lang="zh-TW" altLang="en-US" sz="1100" dirty="0"/>
              </a:p>
            </p:txBody>
          </p:sp>
        </mc:Choice>
        <mc:Fallback xmlns="">
          <p:sp>
            <p:nvSpPr>
              <p:cNvPr id="32" name="文字方塊 31">
                <a:extLst>
                  <a:ext uri="{FF2B5EF4-FFF2-40B4-BE49-F238E27FC236}">
                    <a16:creationId xmlns:a16="http://schemas.microsoft.com/office/drawing/2014/main" id="{224CBA2A-CC77-3E29-472C-EFE99D27D893}"/>
                  </a:ext>
                </a:extLst>
              </p:cNvPr>
              <p:cNvSpPr txBox="1">
                <a:spLocks noRot="1" noChangeAspect="1" noMove="1" noResize="1" noEditPoints="1" noAdjustHandles="1" noChangeArrowheads="1" noChangeShapeType="1" noTextEdit="1"/>
              </p:cNvSpPr>
              <p:nvPr/>
            </p:nvSpPr>
            <p:spPr>
              <a:xfrm>
                <a:off x="5808912" y="1440871"/>
                <a:ext cx="895349" cy="261610"/>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348AB533-D94B-5802-EF82-43056CE44663}"/>
                  </a:ext>
                </a:extLst>
              </p:cNvPr>
              <p:cNvSpPr txBox="1"/>
              <p:nvPr/>
            </p:nvSpPr>
            <p:spPr>
              <a:xfrm>
                <a:off x="5811419" y="2020090"/>
                <a:ext cx="89534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3</m:t>
                          </m:r>
                        </m:sub>
                      </m:sSub>
                    </m:oMath>
                  </m:oMathPara>
                </a14:m>
                <a:endParaRPr lang="zh-TW" altLang="en-US" sz="1100" dirty="0"/>
              </a:p>
            </p:txBody>
          </p:sp>
        </mc:Choice>
        <mc:Fallback xmlns="">
          <p:sp>
            <p:nvSpPr>
              <p:cNvPr id="33" name="文字方塊 32">
                <a:extLst>
                  <a:ext uri="{FF2B5EF4-FFF2-40B4-BE49-F238E27FC236}">
                    <a16:creationId xmlns:a16="http://schemas.microsoft.com/office/drawing/2014/main" id="{348AB533-D94B-5802-EF82-43056CE44663}"/>
                  </a:ext>
                </a:extLst>
              </p:cNvPr>
              <p:cNvSpPr txBox="1">
                <a:spLocks noRot="1" noChangeAspect="1" noMove="1" noResize="1" noEditPoints="1" noAdjustHandles="1" noChangeArrowheads="1" noChangeShapeType="1" noTextEdit="1"/>
              </p:cNvSpPr>
              <p:nvPr/>
            </p:nvSpPr>
            <p:spPr>
              <a:xfrm>
                <a:off x="5811419" y="2020090"/>
                <a:ext cx="895349" cy="261610"/>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29848E18-691A-610F-3958-9BCA2B86D547}"/>
                  </a:ext>
                </a:extLst>
              </p:cNvPr>
              <p:cNvSpPr txBox="1"/>
              <p:nvPr/>
            </p:nvSpPr>
            <p:spPr>
              <a:xfrm>
                <a:off x="7469494" y="836394"/>
                <a:ext cx="421393"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65000"/>
                                </a:schemeClr>
                              </a:solidFill>
                              <a:latin typeface="Cambria Math" panose="02040503050406030204" pitchFamily="18" charset="0"/>
                            </a:rPr>
                          </m:ctrlPr>
                        </m:sSubPr>
                        <m:e>
                          <m:r>
                            <a:rPr lang="zh-TW" altLang="en-US" sz="1200" b="1" i="1">
                              <a:solidFill>
                                <a:schemeClr val="bg1">
                                  <a:lumMod val="65000"/>
                                </a:schemeClr>
                              </a:solidFill>
                              <a:latin typeface="Cambria Math" panose="02040503050406030204" pitchFamily="18" charset="0"/>
                            </a:rPr>
                            <m:t>𝜺</m:t>
                          </m:r>
                        </m:e>
                        <m:sub>
                          <m:r>
                            <a:rPr lang="en-US" altLang="zh-TW" sz="1200" i="1">
                              <a:solidFill>
                                <a:schemeClr val="bg1">
                                  <a:lumMod val="65000"/>
                                </a:schemeClr>
                              </a:solidFill>
                              <a:latin typeface="Cambria Math" panose="02040503050406030204" pitchFamily="18" charset="0"/>
                            </a:rPr>
                            <m:t>1</m:t>
                          </m:r>
                        </m:sub>
                      </m:sSub>
                    </m:oMath>
                  </m:oMathPara>
                </a14:m>
                <a:endParaRPr lang="zh-TW" altLang="en-US" sz="1200" dirty="0">
                  <a:solidFill>
                    <a:schemeClr val="bg1">
                      <a:lumMod val="65000"/>
                    </a:schemeClr>
                  </a:solidFill>
                </a:endParaRPr>
              </a:p>
            </p:txBody>
          </p:sp>
        </mc:Choice>
        <mc:Fallback xmlns="">
          <p:sp>
            <p:nvSpPr>
              <p:cNvPr id="34" name="文字方塊 33">
                <a:extLst>
                  <a:ext uri="{FF2B5EF4-FFF2-40B4-BE49-F238E27FC236}">
                    <a16:creationId xmlns:a16="http://schemas.microsoft.com/office/drawing/2014/main" id="{29848E18-691A-610F-3958-9BCA2B86D547}"/>
                  </a:ext>
                </a:extLst>
              </p:cNvPr>
              <p:cNvSpPr txBox="1">
                <a:spLocks noRot="1" noChangeAspect="1" noMove="1" noResize="1" noEditPoints="1" noAdjustHandles="1" noChangeArrowheads="1" noChangeShapeType="1" noTextEdit="1"/>
              </p:cNvSpPr>
              <p:nvPr/>
            </p:nvSpPr>
            <p:spPr>
              <a:xfrm>
                <a:off x="7469494" y="836394"/>
                <a:ext cx="421393" cy="276999"/>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F7717673-7B26-5518-4CE7-A0BA34289D9E}"/>
                  </a:ext>
                </a:extLst>
              </p:cNvPr>
              <p:cNvSpPr txBox="1"/>
              <p:nvPr/>
            </p:nvSpPr>
            <p:spPr>
              <a:xfrm>
                <a:off x="7498532" y="1432551"/>
                <a:ext cx="357690" cy="27699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65000"/>
                                </a:schemeClr>
                              </a:solidFill>
                              <a:latin typeface="Cambria Math" panose="02040503050406030204" pitchFamily="18" charset="0"/>
                            </a:rPr>
                          </m:ctrlPr>
                        </m:sSubPr>
                        <m:e>
                          <m:r>
                            <a:rPr lang="zh-TW" altLang="en-US" sz="1200" b="1" i="1">
                              <a:solidFill>
                                <a:schemeClr val="bg1">
                                  <a:lumMod val="65000"/>
                                </a:schemeClr>
                              </a:solidFill>
                              <a:latin typeface="Cambria Math" panose="02040503050406030204" pitchFamily="18" charset="0"/>
                            </a:rPr>
                            <m:t>𝜺</m:t>
                          </m:r>
                        </m:e>
                        <m:sub>
                          <m:r>
                            <a:rPr lang="en-US" altLang="zh-TW" sz="1200" b="0" i="1" smtClean="0">
                              <a:solidFill>
                                <a:schemeClr val="bg1">
                                  <a:lumMod val="65000"/>
                                </a:schemeClr>
                              </a:solidFill>
                              <a:latin typeface="Cambria Math" panose="02040503050406030204" pitchFamily="18" charset="0"/>
                            </a:rPr>
                            <m:t>2</m:t>
                          </m:r>
                        </m:sub>
                      </m:sSub>
                    </m:oMath>
                  </m:oMathPara>
                </a14:m>
                <a:endParaRPr lang="zh-TW" altLang="en-US" sz="1200" dirty="0">
                  <a:solidFill>
                    <a:schemeClr val="bg1">
                      <a:lumMod val="65000"/>
                    </a:schemeClr>
                  </a:solidFill>
                </a:endParaRPr>
              </a:p>
            </p:txBody>
          </p:sp>
        </mc:Choice>
        <mc:Fallback xmlns="">
          <p:sp>
            <p:nvSpPr>
              <p:cNvPr id="35" name="文字方塊 34">
                <a:extLst>
                  <a:ext uri="{FF2B5EF4-FFF2-40B4-BE49-F238E27FC236}">
                    <a16:creationId xmlns:a16="http://schemas.microsoft.com/office/drawing/2014/main" id="{F7717673-7B26-5518-4CE7-A0BA34289D9E}"/>
                  </a:ext>
                </a:extLst>
              </p:cNvPr>
              <p:cNvSpPr txBox="1">
                <a:spLocks noRot="1" noChangeAspect="1" noMove="1" noResize="1" noEditPoints="1" noAdjustHandles="1" noChangeArrowheads="1" noChangeShapeType="1" noTextEdit="1"/>
              </p:cNvSpPr>
              <p:nvPr/>
            </p:nvSpPr>
            <p:spPr>
              <a:xfrm>
                <a:off x="7498532" y="1432551"/>
                <a:ext cx="357690" cy="276999"/>
              </a:xfrm>
              <a:prstGeom prst="rect">
                <a:avLst/>
              </a:prstGeom>
              <a:blipFill>
                <a:blip r:embed="rId1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3E1348D3-ADA9-5C24-4729-8D7CB51CF1BF}"/>
                  </a:ext>
                </a:extLst>
              </p:cNvPr>
              <p:cNvSpPr txBox="1"/>
              <p:nvPr/>
            </p:nvSpPr>
            <p:spPr>
              <a:xfrm>
                <a:off x="7508853" y="2036898"/>
                <a:ext cx="336294" cy="27956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bg1">
                                  <a:lumMod val="65000"/>
                                </a:schemeClr>
                              </a:solidFill>
                              <a:latin typeface="Cambria Math" panose="02040503050406030204" pitchFamily="18" charset="0"/>
                            </a:rPr>
                          </m:ctrlPr>
                        </m:sSubPr>
                        <m:e>
                          <m:r>
                            <a:rPr lang="zh-TW" altLang="en-US" sz="1200" b="1" i="1">
                              <a:solidFill>
                                <a:schemeClr val="bg1">
                                  <a:lumMod val="65000"/>
                                </a:schemeClr>
                              </a:solidFill>
                              <a:latin typeface="Cambria Math" panose="02040503050406030204" pitchFamily="18" charset="0"/>
                            </a:rPr>
                            <m:t>𝜺</m:t>
                          </m:r>
                        </m:e>
                        <m:sub>
                          <m:r>
                            <a:rPr lang="en-US" altLang="zh-TW" sz="1200" b="0" i="1" smtClean="0">
                              <a:solidFill>
                                <a:schemeClr val="bg1">
                                  <a:lumMod val="65000"/>
                                </a:schemeClr>
                              </a:solidFill>
                              <a:latin typeface="Cambria Math" panose="02040503050406030204" pitchFamily="18" charset="0"/>
                            </a:rPr>
                            <m:t>3</m:t>
                          </m:r>
                        </m:sub>
                      </m:sSub>
                    </m:oMath>
                  </m:oMathPara>
                </a14:m>
                <a:endParaRPr lang="zh-TW" altLang="en-US" sz="1200" dirty="0">
                  <a:solidFill>
                    <a:schemeClr val="bg1">
                      <a:lumMod val="65000"/>
                    </a:schemeClr>
                  </a:solidFill>
                </a:endParaRPr>
              </a:p>
            </p:txBody>
          </p:sp>
        </mc:Choice>
        <mc:Fallback xmlns="">
          <p:sp>
            <p:nvSpPr>
              <p:cNvPr id="36" name="文字方塊 35">
                <a:extLst>
                  <a:ext uri="{FF2B5EF4-FFF2-40B4-BE49-F238E27FC236}">
                    <a16:creationId xmlns:a16="http://schemas.microsoft.com/office/drawing/2014/main" id="{3E1348D3-ADA9-5C24-4729-8D7CB51CF1BF}"/>
                  </a:ext>
                </a:extLst>
              </p:cNvPr>
              <p:cNvSpPr txBox="1">
                <a:spLocks noRot="1" noChangeAspect="1" noMove="1" noResize="1" noEditPoints="1" noAdjustHandles="1" noChangeArrowheads="1" noChangeShapeType="1" noTextEdit="1"/>
              </p:cNvSpPr>
              <p:nvPr/>
            </p:nvSpPr>
            <p:spPr>
              <a:xfrm>
                <a:off x="7508853" y="2036898"/>
                <a:ext cx="336294" cy="279569"/>
              </a:xfrm>
              <a:prstGeom prst="rect">
                <a:avLst/>
              </a:prstGeom>
              <a:blipFill>
                <a:blip r:embed="rId18"/>
                <a:stretch>
                  <a:fillRect/>
                </a:stretch>
              </a:blipFill>
              <a:ln>
                <a:noFill/>
              </a:ln>
            </p:spPr>
            <p:txBody>
              <a:bodyPr/>
              <a:lstStyle/>
              <a:p>
                <a:r>
                  <a:rPr lang="zh-TW" altLang="en-US">
                    <a:noFill/>
                  </a:rPr>
                  <a:t> </a:t>
                </a:r>
              </a:p>
            </p:txBody>
          </p:sp>
        </mc:Fallback>
      </mc:AlternateContent>
      <p:cxnSp>
        <p:nvCxnSpPr>
          <p:cNvPr id="37" name="直線單箭頭接點 36">
            <a:extLst>
              <a:ext uri="{FF2B5EF4-FFF2-40B4-BE49-F238E27FC236}">
                <a16:creationId xmlns:a16="http://schemas.microsoft.com/office/drawing/2014/main" id="{C73CCDFE-9F19-5296-1D04-C6EDE56E8DED}"/>
              </a:ext>
            </a:extLst>
          </p:cNvPr>
          <p:cNvCxnSpPr>
            <a:cxnSpLocks/>
            <a:stCxn id="14" idx="3"/>
            <a:endCxn id="6" idx="1"/>
          </p:cNvCxnSpPr>
          <p:nvPr/>
        </p:nvCxnSpPr>
        <p:spPr>
          <a:xfrm flipV="1">
            <a:off x="1626686" y="1692422"/>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BB8267E2-FCA4-4E29-980E-CDA90C9F8A8F}"/>
                  </a:ext>
                </a:extLst>
              </p:cNvPr>
              <p:cNvSpPr txBox="1"/>
              <p:nvPr/>
            </p:nvSpPr>
            <p:spPr>
              <a:xfrm>
                <a:off x="4066792" y="807115"/>
                <a:ext cx="538284" cy="278666"/>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𝑎𝑣𝑔</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38" name="文字方塊 37">
                <a:extLst>
                  <a:ext uri="{FF2B5EF4-FFF2-40B4-BE49-F238E27FC236}">
                    <a16:creationId xmlns:a16="http://schemas.microsoft.com/office/drawing/2014/main" id="{BB8267E2-FCA4-4E29-980E-CDA90C9F8A8F}"/>
                  </a:ext>
                </a:extLst>
              </p:cNvPr>
              <p:cNvSpPr txBox="1">
                <a:spLocks noRot="1" noChangeAspect="1" noMove="1" noResize="1" noEditPoints="1" noAdjustHandles="1" noChangeArrowheads="1" noChangeShapeType="1" noTextEdit="1"/>
              </p:cNvSpPr>
              <p:nvPr/>
            </p:nvSpPr>
            <p:spPr>
              <a:xfrm>
                <a:off x="4066792" y="807115"/>
                <a:ext cx="538284" cy="278666"/>
              </a:xfrm>
              <a:prstGeom prst="rect">
                <a:avLst/>
              </a:prstGeom>
              <a:blipFill>
                <a:blip r:embed="rId19"/>
                <a:stretch>
                  <a:fillRect r="-6818" b="-4348"/>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0265B9CE-B815-AFB4-52A0-F87CED7FC56A}"/>
                  </a:ext>
                </a:extLst>
              </p:cNvPr>
              <p:cNvSpPr txBox="1"/>
              <p:nvPr/>
            </p:nvSpPr>
            <p:spPr>
              <a:xfrm>
                <a:off x="4022806" y="2042271"/>
                <a:ext cx="538284" cy="270459"/>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𝑚𝑎𝑡𝑐h</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39" name="文字方塊 38">
                <a:extLst>
                  <a:ext uri="{FF2B5EF4-FFF2-40B4-BE49-F238E27FC236}">
                    <a16:creationId xmlns:a16="http://schemas.microsoft.com/office/drawing/2014/main" id="{0265B9CE-B815-AFB4-52A0-F87CED7FC56A}"/>
                  </a:ext>
                </a:extLst>
              </p:cNvPr>
              <p:cNvSpPr txBox="1">
                <a:spLocks noRot="1" noChangeAspect="1" noMove="1" noResize="1" noEditPoints="1" noAdjustHandles="1" noChangeArrowheads="1" noChangeShapeType="1" noTextEdit="1"/>
              </p:cNvSpPr>
              <p:nvPr/>
            </p:nvSpPr>
            <p:spPr>
              <a:xfrm>
                <a:off x="4022806" y="2042271"/>
                <a:ext cx="538284" cy="270459"/>
              </a:xfrm>
              <a:prstGeom prst="rect">
                <a:avLst/>
              </a:prstGeom>
              <a:blipFill>
                <a:blip r:embed="rId20"/>
                <a:stretch>
                  <a:fillRect r="-27273" b="-6818"/>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D53F9B68-EDC1-48DF-2F53-3E5F1288903B}"/>
                  </a:ext>
                </a:extLst>
              </p:cNvPr>
              <p:cNvSpPr txBox="1"/>
              <p:nvPr/>
            </p:nvSpPr>
            <p:spPr>
              <a:xfrm>
                <a:off x="4063937" y="1432551"/>
                <a:ext cx="538284" cy="26161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𝑚𝑎𝑥</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40" name="文字方塊 39">
                <a:extLst>
                  <a:ext uri="{FF2B5EF4-FFF2-40B4-BE49-F238E27FC236}">
                    <a16:creationId xmlns:a16="http://schemas.microsoft.com/office/drawing/2014/main" id="{D53F9B68-EDC1-48DF-2F53-3E5F1288903B}"/>
                  </a:ext>
                </a:extLst>
              </p:cNvPr>
              <p:cNvSpPr txBox="1">
                <a:spLocks noRot="1" noChangeAspect="1" noMove="1" noResize="1" noEditPoints="1" noAdjustHandles="1" noChangeArrowheads="1" noChangeShapeType="1" noTextEdit="1"/>
              </p:cNvSpPr>
              <p:nvPr/>
            </p:nvSpPr>
            <p:spPr>
              <a:xfrm>
                <a:off x="4063937" y="1432551"/>
                <a:ext cx="538284" cy="261610"/>
              </a:xfrm>
              <a:prstGeom prst="rect">
                <a:avLst/>
              </a:prstGeom>
              <a:blipFill>
                <a:blip r:embed="rId21"/>
                <a:stretch>
                  <a:fillRect r="-9091" b="-4651"/>
                </a:stretch>
              </a:blipFill>
              <a:ln>
                <a:noFill/>
              </a:ln>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13B58526-2E1E-4B75-CF07-8797F7F5EC65}"/>
              </a:ext>
            </a:extLst>
          </p:cNvPr>
          <p:cNvCxnSpPr>
            <a:cxnSpLocks/>
            <a:stCxn id="3" idx="3"/>
            <a:endCxn id="17" idx="1"/>
          </p:cNvCxnSpPr>
          <p:nvPr/>
        </p:nvCxnSpPr>
        <p:spPr>
          <a:xfrm>
            <a:off x="4088380" y="1100599"/>
            <a:ext cx="568115" cy="2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a:extLst>
              <a:ext uri="{FF2B5EF4-FFF2-40B4-BE49-F238E27FC236}">
                <a16:creationId xmlns:a16="http://schemas.microsoft.com/office/drawing/2014/main" id="{3B64925F-E6BE-BA56-7991-76EBDD26ED5F}"/>
              </a:ext>
            </a:extLst>
          </p:cNvPr>
          <p:cNvCxnSpPr>
            <a:cxnSpLocks/>
            <a:stCxn id="7" idx="3"/>
            <a:endCxn id="20" idx="1"/>
          </p:cNvCxnSpPr>
          <p:nvPr/>
        </p:nvCxnSpPr>
        <p:spPr>
          <a:xfrm>
            <a:off x="4088380" y="2281700"/>
            <a:ext cx="568115" cy="12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88D291F7-F101-F100-F677-C1B0D55ED0F7}"/>
              </a:ext>
            </a:extLst>
          </p:cNvPr>
          <p:cNvSpPr/>
          <p:nvPr/>
        </p:nvSpPr>
        <p:spPr>
          <a:xfrm flipH="1" flipV="1">
            <a:off x="4662702" y="822115"/>
            <a:ext cx="1470885" cy="1724156"/>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E6D5D6A3-BA51-0514-D27C-EA5BDDAD55C5}"/>
                  </a:ext>
                </a:extLst>
              </p:cNvPr>
              <p:cNvSpPr txBox="1"/>
              <p:nvPr/>
            </p:nvSpPr>
            <p:spPr>
              <a:xfrm>
                <a:off x="517903" y="4480391"/>
                <a:ext cx="4863566" cy="339580"/>
              </a:xfrm>
              <a:prstGeom prst="rect">
                <a:avLst/>
              </a:prstGeom>
              <a:noFill/>
            </p:spPr>
            <p:txBody>
              <a:bodyPr wrap="square" lIns="0" tIns="0" rIns="0" bIns="0" rtlCol="0">
                <a:spAutoFit/>
              </a:bodyPr>
              <a:lstStyle/>
              <a:p>
                <a14:m>
                  <m:oMath xmlns:m="http://schemas.openxmlformats.org/officeDocument/2006/math">
                    <m:sSub>
                      <m:sSubPr>
                        <m:ctrlPr>
                          <a:rPr lang="en-US" altLang="zh-TW" b="1" i="1" smtClean="0">
                            <a:solidFill>
                              <a:srgbClr val="FF0000"/>
                            </a:solidFill>
                            <a:latin typeface="Cambria Math" panose="02040503050406030204" pitchFamily="18" charset="0"/>
                          </a:rPr>
                        </m:ctrlPr>
                      </m:sSubPr>
                      <m:e>
                        <m:r>
                          <a:rPr lang="en-US" altLang="zh-TW" b="1" i="1">
                            <a:solidFill>
                              <a:srgbClr val="FF0000"/>
                            </a:solidFill>
                            <a:latin typeface="Cambria Math" panose="02040503050406030204" pitchFamily="18" charset="0"/>
                          </a:rPr>
                          <m:t>𝑼</m:t>
                        </m:r>
                      </m:e>
                      <m:sub>
                        <m:r>
                          <a:rPr lang="en-US" altLang="zh-TW" b="1" i="1" smtClean="0">
                            <a:solidFill>
                              <a:srgbClr val="FF0000"/>
                            </a:solidFill>
                            <a:latin typeface="Cambria Math" panose="02040503050406030204" pitchFamily="18" charset="0"/>
                          </a:rPr>
                          <m:t>𝟑</m:t>
                        </m:r>
                      </m:sub>
                    </m:sSub>
                    <m:r>
                      <a:rPr lang="en-US" altLang="zh-TW" b="1" i="1">
                        <a:solidFill>
                          <a:srgbClr val="FF0000"/>
                        </a:solidFill>
                        <a:latin typeface="Cambria Math" panose="02040503050406030204" pitchFamily="18" charset="0"/>
                      </a:rPr>
                      <m:t> </m:t>
                    </m:r>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𝑙𝑜𝑔</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 </m:t>
                            </m:r>
                            <m:r>
                              <a:rPr lang="en-US" altLang="zh-TW" i="1" smtClean="0">
                                <a:latin typeface="Cambria Math" panose="02040503050406030204" pitchFamily="18" charset="0"/>
                              </a:rPr>
                              <m:t>𝑁</m:t>
                            </m:r>
                          </m:e>
                          <m:sub>
                            <m:r>
                              <a:rPr lang="en-US" altLang="zh-TW" b="0" i="1" smtClean="0">
                                <a:latin typeface="Cambria Math" panose="02040503050406030204" pitchFamily="18" charset="0"/>
                              </a:rPr>
                              <m:t>𝑎</m:t>
                            </m:r>
                          </m:sub>
                        </m:sSub>
                      </m:den>
                    </m:f>
                    <m:nary>
                      <m:naryPr>
                        <m:chr m:val="∑"/>
                        <m:limLoc m:val="undOvr"/>
                        <m:grow m:val="on"/>
                        <m:ctrlPr>
                          <a:rPr lang="en-US" altLang="zh-TW" i="1">
                            <a:latin typeface="Cambria Math" panose="02040503050406030204" pitchFamily="18" charset="0"/>
                          </a:rPr>
                        </m:ctrlPr>
                      </m:naryPr>
                      <m:sub>
                        <m:r>
                          <m:rPr>
                            <m:brk/>
                            <m:aln/>
                          </m:rPr>
                          <a:rPr lang="en-US" altLang="zh-TW" i="1">
                            <a:latin typeface="Cambria Math" panose="02040503050406030204" pitchFamily="18" charset="0"/>
                          </a:rPr>
                          <m:t>𝑖</m:t>
                        </m:r>
                        <m:r>
                          <a:rPr lang="en-US" altLang="zh-TW" i="1">
                            <a:latin typeface="Cambria Math" panose="02040503050406030204" pitchFamily="18" charset="0"/>
                          </a:rPr>
                          <m:t>=1</m:t>
                        </m:r>
                      </m:sub>
                      <m:sup>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b="0" i="1" smtClean="0">
                                <a:latin typeface="Cambria Math" panose="02040503050406030204" pitchFamily="18" charset="0"/>
                              </a:rPr>
                              <m:t>𝑎</m:t>
                            </m:r>
                          </m:sub>
                        </m:sSub>
                      </m:sup>
                      <m:e>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i="1" smtClean="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𝑚𝑎𝑡𝑐h</m:t>
                                </m:r>
                              </m:sup>
                            </m:sSubSup>
                            <m:r>
                              <a:rPr lang="en-US" altLang="zh-TW" b="0" i="1" smtClean="0">
                                <a:latin typeface="Cambria Math" panose="02040503050406030204" pitchFamily="18" charset="0"/>
                              </a:rPr>
                              <m:t>)</m:t>
                            </m:r>
                          </m:e>
                          <m:sub>
                            <m:r>
                              <a:rPr lang="en-US" altLang="zh-TW" i="1">
                                <a:latin typeface="Cambria Math" panose="02040503050406030204" pitchFamily="18" charset="0"/>
                              </a:rPr>
                              <m:t>𝑖</m:t>
                            </m:r>
                          </m:sub>
                        </m:sSub>
                        <m:r>
                          <m:rPr>
                            <m:nor/>
                          </m:rPr>
                          <a:rPr lang="zh-TW" altLang="en-US"/>
                          <m:t>⋅</m:t>
                        </m:r>
                        <m:r>
                          <a:rPr lang="en-US" altLang="zh-TW" i="1">
                            <a:latin typeface="Cambria Math" panose="02040503050406030204" pitchFamily="18" charset="0"/>
                          </a:rPr>
                          <m:t>𝑙𝑜𝑔</m:t>
                        </m:r>
                        <m:sSub>
                          <m:sSubPr>
                            <m:ctrlPr>
                              <a:rPr lang="en-US" altLang="zh-TW" i="1">
                                <a:latin typeface="Cambria Math" panose="02040503050406030204" pitchFamily="18" charset="0"/>
                              </a:rPr>
                            </m:ctrlPr>
                          </m:sSubPr>
                          <m:e>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𝑚𝑎𝑡𝑐h</m:t>
                                </m:r>
                              </m:sup>
                            </m:sSubSup>
                            <m:r>
                              <a:rPr lang="en-US" altLang="zh-TW" b="0" i="1" smtClean="0">
                                <a:solidFill>
                                  <a:schemeClr val="tx1"/>
                                </a:solidFill>
                                <a:latin typeface="Cambria Math" panose="02040503050406030204" pitchFamily="18" charset="0"/>
                              </a:rPr>
                              <m:t>)</m:t>
                            </m:r>
                          </m:e>
                          <m:sub>
                            <m:r>
                              <a:rPr lang="en-US" altLang="zh-TW" i="1">
                                <a:latin typeface="Cambria Math" panose="02040503050406030204" pitchFamily="18" charset="0"/>
                              </a:rPr>
                              <m:t>𝑖</m:t>
                            </m:r>
                          </m:sub>
                        </m:sSub>
                      </m:e>
                    </m:nary>
                  </m:oMath>
                </a14:m>
                <a:r>
                  <a:rPr lang="en-US" altLang="zh-TW" dirty="0"/>
                  <a:t>  ,</a:t>
                </a:r>
                <a14:m>
                  <m:oMath xmlns:m="http://schemas.openxmlformats.org/officeDocument/2006/math">
                    <m:r>
                      <m:rPr>
                        <m:sty m:val="p"/>
                      </m:rPr>
                      <a:rPr lang="en-US" altLang="zh-TW" b="0" i="0" dirty="0" smtClean="0">
                        <a:latin typeface="Cambria Math" panose="02040503050406030204" pitchFamily="18" charset="0"/>
                      </a:rPr>
                      <m:t>H</m:t>
                    </m:r>
                    <m:r>
                      <a:rPr lang="en-US" altLang="zh-TW" b="0" i="0" dirty="0" smtClean="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𝑚𝑎𝑡𝑐h</m:t>
                        </m:r>
                      </m:sup>
                    </m:sSubSup>
                    <m:r>
                      <a:rPr lang="en-US" altLang="zh-TW" i="1" dirty="0">
                        <a:latin typeface="Cambria Math" panose="02040503050406030204" pitchFamily="18" charset="0"/>
                      </a:rPr>
                      <m:t>)</m:t>
                    </m:r>
                    <m:r>
                      <m:rPr>
                        <m:nor/>
                      </m:rPr>
                      <a:rPr lang="zh-TW" altLang="en-US"/>
                      <m:t>∈</m:t>
                    </m:r>
                    <m:r>
                      <a:rPr lang="en-US" altLang="zh-TW" b="0" i="1" smtClean="0">
                        <a:latin typeface="Cambria Math" panose="02040503050406030204" pitchFamily="18" charset="0"/>
                        <a:ea typeface="Cambria Math" panose="02040503050406030204" pitchFamily="18" charset="0"/>
                      </a:rPr>
                      <m:t>[0,1]</m:t>
                    </m:r>
                    <m:r>
                      <m:rPr>
                        <m:nor/>
                      </m:rPr>
                      <a:rPr lang="en-US" altLang="zh-TW" b="0" i="0" smtClean="0"/>
                      <m:t>.</m:t>
                    </m:r>
                  </m:oMath>
                </a14:m>
                <a:endParaRPr lang="zh-TW" altLang="en-US" dirty="0"/>
              </a:p>
            </p:txBody>
          </p:sp>
        </mc:Choice>
        <mc:Fallback xmlns="">
          <p:sp>
            <p:nvSpPr>
              <p:cNvPr id="82" name="文字方塊 81">
                <a:extLst>
                  <a:ext uri="{FF2B5EF4-FFF2-40B4-BE49-F238E27FC236}">
                    <a16:creationId xmlns:a16="http://schemas.microsoft.com/office/drawing/2014/main" id="{E6D5D6A3-BA51-0514-D27C-EA5BDDAD55C5}"/>
                  </a:ext>
                </a:extLst>
              </p:cNvPr>
              <p:cNvSpPr txBox="1">
                <a:spLocks noRot="1" noChangeAspect="1" noMove="1" noResize="1" noEditPoints="1" noAdjustHandles="1" noChangeArrowheads="1" noChangeShapeType="1" noTextEdit="1"/>
              </p:cNvSpPr>
              <p:nvPr/>
            </p:nvSpPr>
            <p:spPr>
              <a:xfrm>
                <a:off x="517903" y="4480391"/>
                <a:ext cx="4863566" cy="339580"/>
              </a:xfrm>
              <a:prstGeom prst="rect">
                <a:avLst/>
              </a:prstGeom>
              <a:blipFill>
                <a:blip r:embed="rId22"/>
                <a:stretch>
                  <a:fillRect l="-1253" t="-126786" b="-187500"/>
                </a:stretch>
              </a:blipFill>
            </p:spPr>
            <p:txBody>
              <a:bodyPr/>
              <a:lstStyle/>
              <a:p>
                <a:r>
                  <a:rPr lang="zh-TW" altLang="en-US">
                    <a:noFill/>
                  </a:rPr>
                  <a:t> </a:t>
                </a:r>
              </a:p>
            </p:txBody>
          </p:sp>
        </mc:Fallback>
      </mc:AlternateContent>
      <p:sp>
        <p:nvSpPr>
          <p:cNvPr id="50" name="頁尾版面配置區 49">
            <a:extLst>
              <a:ext uri="{FF2B5EF4-FFF2-40B4-BE49-F238E27FC236}">
                <a16:creationId xmlns:a16="http://schemas.microsoft.com/office/drawing/2014/main" id="{DC890D3C-CA05-EFE1-A5F6-8C665A09096F}"/>
              </a:ext>
            </a:extLst>
          </p:cNvPr>
          <p:cNvSpPr>
            <a:spLocks noGrp="1"/>
          </p:cNvSpPr>
          <p:nvPr>
            <p:ph type="ftr" idx="3"/>
          </p:nvPr>
        </p:nvSpPr>
        <p:spPr/>
        <p:txBody>
          <a:bodyPr/>
          <a:lstStyle/>
          <a:p>
            <a:r>
              <a:rPr lang="en-US" altLang="zh-TW"/>
              <a:t>/67</a:t>
            </a:r>
            <a:endParaRPr lang="zh-TW" altLang="en-US" dirty="0"/>
          </a:p>
        </p:txBody>
      </p:sp>
      <p:cxnSp>
        <p:nvCxnSpPr>
          <p:cNvPr id="47" name="直線單箭頭接點 46">
            <a:extLst>
              <a:ext uri="{FF2B5EF4-FFF2-40B4-BE49-F238E27FC236}">
                <a16:creationId xmlns:a16="http://schemas.microsoft.com/office/drawing/2014/main" id="{A8D24CA4-2CB1-18C1-510D-055987B11E0D}"/>
              </a:ext>
            </a:extLst>
          </p:cNvPr>
          <p:cNvCxnSpPr>
            <a:cxnSpLocks/>
            <a:stCxn id="48" idx="2"/>
          </p:cNvCxnSpPr>
          <p:nvPr/>
        </p:nvCxnSpPr>
        <p:spPr>
          <a:xfrm>
            <a:off x="8536773" y="2204330"/>
            <a:ext cx="1404" cy="1371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48" name="矩形 47">
            <a:extLst>
              <a:ext uri="{FF2B5EF4-FFF2-40B4-BE49-F238E27FC236}">
                <a16:creationId xmlns:a16="http://schemas.microsoft.com/office/drawing/2014/main" id="{C67C2131-5735-0F6D-F341-6D323ED28BF1}"/>
              </a:ext>
            </a:extLst>
          </p:cNvPr>
          <p:cNvSpPr/>
          <p:nvPr/>
        </p:nvSpPr>
        <p:spPr>
          <a:xfrm>
            <a:off x="7946628" y="995840"/>
            <a:ext cx="1180289" cy="12084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Error Rate Optimized Prediction Selector with Integrated Outlier Estimation</a:t>
            </a:r>
            <a:endParaRPr lang="en-US" altLang="zh-TW" sz="800" dirty="0">
              <a:solidFill>
                <a:schemeClr val="bg1">
                  <a:lumMod val="75000"/>
                </a:schemeClr>
              </a:solidFill>
              <a:latin typeface="Söhne"/>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B255C999-0592-D142-9AF4-80239B26F70A}"/>
                  </a:ext>
                </a:extLst>
              </p:cNvPr>
              <p:cNvSpPr txBox="1"/>
              <p:nvPr/>
            </p:nvSpPr>
            <p:spPr>
              <a:xfrm>
                <a:off x="8253282" y="2341501"/>
                <a:ext cx="570157"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75000"/>
                            </a:schemeClr>
                          </a:solidFill>
                          <a:latin typeface="Cambria Math" panose="02040503050406030204" pitchFamily="18" charset="0"/>
                        </a:rPr>
                        <m:t>{</m:t>
                      </m:r>
                      <m:sSubSup>
                        <m:sSubSupPr>
                          <m:ctrlPr>
                            <a:rPr lang="en-US" altLang="zh-TW" sz="1100" b="1" i="1" smtClean="0">
                              <a:solidFill>
                                <a:schemeClr val="bg1">
                                  <a:lumMod val="75000"/>
                                </a:schemeClr>
                              </a:solidFill>
                              <a:latin typeface="Cambria Math" panose="02040503050406030204" pitchFamily="18" charset="0"/>
                            </a:rPr>
                          </m:ctrlPr>
                        </m:sSubSupPr>
                        <m:e>
                          <m:acc>
                            <m:accPr>
                              <m:chr m:val="̃"/>
                              <m:ctrlPr>
                                <a:rPr lang="en-US" altLang="zh-TW" sz="1100" b="1" i="1">
                                  <a:solidFill>
                                    <a:schemeClr val="bg1">
                                      <a:lumMod val="75000"/>
                                    </a:schemeClr>
                                  </a:solidFill>
                                  <a:latin typeface="Cambria Math" panose="02040503050406030204" pitchFamily="18" charset="0"/>
                                </a:rPr>
                              </m:ctrlPr>
                            </m:accPr>
                            <m:e>
                              <m:r>
                                <a:rPr lang="en-US" altLang="zh-TW" sz="1100" b="1" i="1">
                                  <a:solidFill>
                                    <a:schemeClr val="bg1">
                                      <a:lumMod val="75000"/>
                                    </a:schemeClr>
                                  </a:solidFill>
                                  <a:latin typeface="Cambria Math" panose="02040503050406030204" pitchFamily="18" charset="0"/>
                                </a:rPr>
                                <m:t>𝒑</m:t>
                              </m:r>
                            </m:e>
                          </m:acc>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𝑆𝑃𝐸</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12" name="文字方塊 11">
                <a:extLst>
                  <a:ext uri="{FF2B5EF4-FFF2-40B4-BE49-F238E27FC236}">
                    <a16:creationId xmlns:a16="http://schemas.microsoft.com/office/drawing/2014/main" id="{B255C999-0592-D142-9AF4-80239B26F70A}"/>
                  </a:ext>
                </a:extLst>
              </p:cNvPr>
              <p:cNvSpPr txBox="1">
                <a:spLocks noRot="1" noChangeAspect="1" noMove="1" noResize="1" noEditPoints="1" noAdjustHandles="1" noChangeArrowheads="1" noChangeShapeType="1" noTextEdit="1"/>
              </p:cNvSpPr>
              <p:nvPr/>
            </p:nvSpPr>
            <p:spPr>
              <a:xfrm>
                <a:off x="8253282" y="2341501"/>
                <a:ext cx="570157" cy="268343"/>
              </a:xfrm>
              <a:prstGeom prst="rect">
                <a:avLst/>
              </a:prstGeom>
              <a:blipFill>
                <a:blip r:embed="rId23"/>
                <a:stretch>
                  <a:fillRect/>
                </a:stretch>
              </a:blipFill>
              <a:ln>
                <a:noFill/>
              </a:ln>
            </p:spPr>
            <p:txBody>
              <a:bodyPr/>
              <a:lstStyle/>
              <a:p>
                <a:r>
                  <a:rPr lang="zh-TW" altLang="en-US">
                    <a:noFill/>
                  </a:rPr>
                  <a:t> </a:t>
                </a:r>
              </a:p>
            </p:txBody>
          </p:sp>
        </mc:Fallback>
      </mc:AlternateContent>
      <p:sp>
        <p:nvSpPr>
          <p:cNvPr id="13" name="投影片編號版面配置區 12">
            <a:extLst>
              <a:ext uri="{FF2B5EF4-FFF2-40B4-BE49-F238E27FC236}">
                <a16:creationId xmlns:a16="http://schemas.microsoft.com/office/drawing/2014/main" id="{26B68113-8F18-6F14-4BE7-CF86D82BF037}"/>
              </a:ext>
            </a:extLst>
          </p:cNvPr>
          <p:cNvSpPr>
            <a:spLocks noGrp="1"/>
          </p:cNvSpPr>
          <p:nvPr>
            <p:ph type="sldNum" idx="4"/>
          </p:nvPr>
        </p:nvSpPr>
        <p:spPr/>
        <p:txBody>
          <a:bodyPr/>
          <a:lstStyle/>
          <a:p>
            <a:fld id="{00000000-1234-1234-1234-123412341234}" type="slidenum">
              <a:rPr lang="en-US" smtClean="0"/>
              <a:pPr/>
              <a:t>19</a:t>
            </a:fld>
            <a:endParaRPr lang="en-US" dirty="0"/>
          </a:p>
        </p:txBody>
      </p:sp>
    </p:spTree>
    <p:extLst>
      <p:ext uri="{BB962C8B-B14F-4D97-AF65-F5344CB8AC3E}">
        <p14:creationId xmlns:p14="http://schemas.microsoft.com/office/powerpoint/2010/main" val="33639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4015"/>
            <a:ext cx="9144001" cy="997415"/>
          </a:xfrm>
          <a:prstGeom prst="rect">
            <a:avLst/>
          </a:prstGeom>
          <a:solidFill>
            <a:srgbClr val="597D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bwMode="auto">
          <a:xfrm>
            <a:off x="345169" y="254489"/>
            <a:ext cx="1859280" cy="460375"/>
          </a:xfrm>
          <a:prstGeom prst="rect">
            <a:avLst/>
          </a:prstGeom>
        </p:spPr>
        <p:txBody>
          <a:bodyPr wrap="none">
            <a:spAutoFit/>
          </a:bodyPr>
          <a:lstStyle/>
          <a:p>
            <a:pPr>
              <a:defRPr/>
            </a:pPr>
            <a:r>
              <a:rPr lang="en-US" altLang="zh-CN" sz="2400" b="1" kern="100" dirty="0">
                <a:solidFill>
                  <a:schemeClr val="bg1"/>
                </a:solidFill>
                <a:latin typeface="+mj-lt"/>
                <a:ea typeface="微软雅黑" panose="020B0503020204020204" pitchFamily="34" charset="-122"/>
                <a:cs typeface="Times New Roman" panose="02020603050405020304" pitchFamily="18" charset="0"/>
              </a:rPr>
              <a:t>CONTENTS</a:t>
            </a:r>
          </a:p>
        </p:txBody>
      </p:sp>
      <p:sp>
        <p:nvSpPr>
          <p:cNvPr id="3" name="椭圆 2"/>
          <p:cNvSpPr/>
          <p:nvPr/>
        </p:nvSpPr>
        <p:spPr>
          <a:xfrm>
            <a:off x="491641" y="1218015"/>
            <a:ext cx="871292" cy="87129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01</a:t>
            </a:r>
            <a:endParaRPr lang="zh-CN" altLang="en-US" sz="2400" dirty="0">
              <a:latin typeface="+mj-lt"/>
            </a:endParaRPr>
          </a:p>
        </p:txBody>
      </p:sp>
      <p:sp>
        <p:nvSpPr>
          <p:cNvPr id="19" name="文本框 6"/>
          <p:cNvSpPr txBox="1">
            <a:spLocks noChangeArrowheads="1"/>
          </p:cNvSpPr>
          <p:nvPr/>
        </p:nvSpPr>
        <p:spPr bwMode="auto">
          <a:xfrm>
            <a:off x="6216282" y="1469818"/>
            <a:ext cx="1705916"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en-US" altLang="zh-CN" sz="1800" b="1" dirty="0">
                <a:solidFill>
                  <a:schemeClr val="accent1"/>
                </a:solidFill>
                <a:latin typeface="+mj-ea"/>
                <a:ea typeface="+mj-ea"/>
              </a:rPr>
              <a:t>Related works</a:t>
            </a:r>
          </a:p>
          <a:p>
            <a:pPr algn="ctr" fontAlgn="base">
              <a:spcBef>
                <a:spcPct val="0"/>
              </a:spcBef>
              <a:spcAft>
                <a:spcPct val="0"/>
              </a:spcAft>
              <a:defRPr/>
            </a:pPr>
            <a:r>
              <a:rPr lang="en-US" altLang="zh-CN" sz="1600" dirty="0">
                <a:solidFill>
                  <a:schemeClr val="accent1"/>
                </a:solidFill>
                <a:latin typeface="Cambria" panose="02040503050406030204" pitchFamily="18" charset="0"/>
                <a:ea typeface="Cambria" panose="02040503050406030204" pitchFamily="18" charset="0"/>
                <a:sym typeface="+mn-ea"/>
              </a:rPr>
              <a:t>Page</a:t>
            </a:r>
            <a:r>
              <a:rPr lang="zh-TW" altLang="en-US" sz="1600" dirty="0">
                <a:solidFill>
                  <a:schemeClr val="accent1"/>
                </a:solidFill>
                <a:latin typeface="Cambria" panose="02040503050406030204" pitchFamily="18" charset="0"/>
                <a:ea typeface="Cambria" panose="02040503050406030204" pitchFamily="18" charset="0"/>
                <a:sym typeface="+mn-ea"/>
              </a:rPr>
              <a:t> </a:t>
            </a:r>
            <a:r>
              <a:rPr lang="en-US" altLang="zh-TW" sz="1600" dirty="0">
                <a:solidFill>
                  <a:schemeClr val="accent1"/>
                </a:solidFill>
                <a:latin typeface="Cambria" panose="02040503050406030204" pitchFamily="18" charset="0"/>
                <a:ea typeface="Cambria" panose="02040503050406030204" pitchFamily="18" charset="0"/>
                <a:sym typeface="+mn-ea"/>
              </a:rPr>
              <a:t>10~12</a:t>
            </a:r>
            <a:endParaRPr lang="en-US" altLang="zh-CN" sz="1600" dirty="0">
              <a:solidFill>
                <a:schemeClr val="accent1"/>
              </a:solidFill>
              <a:latin typeface="Cambria" panose="02040503050406030204" pitchFamily="18" charset="0"/>
              <a:ea typeface="Cambria" panose="02040503050406030204" pitchFamily="18" charset="0"/>
              <a:sym typeface="+mn-ea"/>
            </a:endParaRPr>
          </a:p>
        </p:txBody>
      </p:sp>
      <p:sp>
        <p:nvSpPr>
          <p:cNvPr id="20" name="文本框 6"/>
          <p:cNvSpPr txBox="1">
            <a:spLocks noChangeArrowheads="1"/>
          </p:cNvSpPr>
          <p:nvPr/>
        </p:nvSpPr>
        <p:spPr bwMode="auto">
          <a:xfrm>
            <a:off x="1196820" y="2779008"/>
            <a:ext cx="164961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800" b="1" dirty="0">
                <a:solidFill>
                  <a:schemeClr val="accent1"/>
                </a:solidFill>
                <a:latin typeface="+mj-ea"/>
                <a:ea typeface="+mj-ea"/>
              </a:rPr>
              <a:t>Method</a:t>
            </a:r>
          </a:p>
          <a:p>
            <a:pPr algn="ctr" fontAlgn="base">
              <a:spcBef>
                <a:spcPct val="0"/>
              </a:spcBef>
              <a:spcAft>
                <a:spcPct val="0"/>
              </a:spcAft>
              <a:defRPr/>
            </a:pPr>
            <a:r>
              <a:rPr lang="en-US" altLang="zh-CN" sz="1600" dirty="0">
                <a:solidFill>
                  <a:schemeClr val="accent1"/>
                </a:solidFill>
                <a:latin typeface="Cambria" panose="02040503050406030204" pitchFamily="18" charset="0"/>
                <a:ea typeface="Cambria" panose="02040503050406030204" pitchFamily="18" charset="0"/>
                <a:sym typeface="+mn-ea"/>
              </a:rPr>
              <a:t>Page</a:t>
            </a:r>
            <a:r>
              <a:rPr lang="zh-TW" altLang="en-US" sz="1600" dirty="0">
                <a:solidFill>
                  <a:schemeClr val="accent1"/>
                </a:solidFill>
                <a:latin typeface="Cambria" panose="02040503050406030204" pitchFamily="18" charset="0"/>
                <a:ea typeface="Cambria" panose="02040503050406030204" pitchFamily="18" charset="0"/>
                <a:sym typeface="+mn-ea"/>
              </a:rPr>
              <a:t> </a:t>
            </a:r>
            <a:r>
              <a:rPr lang="en-US" altLang="zh-TW" sz="1600" dirty="0">
                <a:solidFill>
                  <a:schemeClr val="accent1"/>
                </a:solidFill>
                <a:latin typeface="Cambria" panose="02040503050406030204" pitchFamily="18" charset="0"/>
                <a:ea typeface="Cambria" panose="02040503050406030204" pitchFamily="18" charset="0"/>
                <a:sym typeface="+mn-ea"/>
              </a:rPr>
              <a:t>13~28</a:t>
            </a:r>
            <a:endParaRPr lang="en-US" altLang="zh-CN" sz="1600" dirty="0">
              <a:solidFill>
                <a:schemeClr val="accent1"/>
              </a:solidFill>
              <a:latin typeface="Cambria" panose="02040503050406030204" pitchFamily="18" charset="0"/>
              <a:ea typeface="Cambria" panose="02040503050406030204" pitchFamily="18" charset="0"/>
              <a:sym typeface="+mn-ea"/>
            </a:endParaRPr>
          </a:p>
        </p:txBody>
      </p:sp>
      <p:sp>
        <p:nvSpPr>
          <p:cNvPr id="21" name="文本框 6"/>
          <p:cNvSpPr txBox="1">
            <a:spLocks noChangeArrowheads="1"/>
          </p:cNvSpPr>
          <p:nvPr/>
        </p:nvSpPr>
        <p:spPr bwMode="auto">
          <a:xfrm>
            <a:off x="6216282" y="2835913"/>
            <a:ext cx="28448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b="1" dirty="0">
                <a:solidFill>
                  <a:schemeClr val="accent1"/>
                </a:solidFill>
                <a:latin typeface="+mj-ea"/>
                <a:ea typeface="+mj-ea"/>
              </a:rPr>
              <a:t>Experiment</a:t>
            </a:r>
          </a:p>
          <a:p>
            <a:pPr fontAlgn="base">
              <a:spcBef>
                <a:spcPct val="0"/>
              </a:spcBef>
              <a:spcAft>
                <a:spcPct val="0"/>
              </a:spcAft>
              <a:defRPr/>
            </a:pPr>
            <a:r>
              <a:rPr lang="en-US" altLang="zh-CN" sz="1600" dirty="0">
                <a:solidFill>
                  <a:schemeClr val="accent1"/>
                </a:solidFill>
                <a:latin typeface="Cambria" panose="02040503050406030204" pitchFamily="18" charset="0"/>
                <a:ea typeface="Cambria" panose="02040503050406030204" pitchFamily="18" charset="0"/>
                <a:sym typeface="+mn-ea"/>
              </a:rPr>
              <a:t>Page</a:t>
            </a:r>
            <a:r>
              <a:rPr lang="zh-TW" altLang="en-US" sz="1600" dirty="0">
                <a:solidFill>
                  <a:schemeClr val="accent1"/>
                </a:solidFill>
                <a:latin typeface="Cambria" panose="02040503050406030204" pitchFamily="18" charset="0"/>
                <a:ea typeface="Cambria" panose="02040503050406030204" pitchFamily="18" charset="0"/>
                <a:sym typeface="+mn-ea"/>
              </a:rPr>
              <a:t> </a:t>
            </a:r>
            <a:r>
              <a:rPr lang="en-US" altLang="zh-TW" sz="1600" dirty="0">
                <a:solidFill>
                  <a:schemeClr val="accent1"/>
                </a:solidFill>
                <a:latin typeface="Cambria" panose="02040503050406030204" pitchFamily="18" charset="0"/>
                <a:ea typeface="Cambria" panose="02040503050406030204" pitchFamily="18" charset="0"/>
                <a:sym typeface="+mn-ea"/>
              </a:rPr>
              <a:t>29~68</a:t>
            </a:r>
            <a:endParaRPr lang="en-US" altLang="zh-CN" sz="1600" dirty="0">
              <a:solidFill>
                <a:schemeClr val="accent1"/>
              </a:solidFill>
              <a:latin typeface="Cambria" panose="02040503050406030204" pitchFamily="18" charset="0"/>
              <a:ea typeface="Cambria" panose="02040503050406030204" pitchFamily="18" charset="0"/>
              <a:sym typeface="+mn-ea"/>
            </a:endParaRPr>
          </a:p>
        </p:txBody>
      </p:sp>
      <p:sp>
        <p:nvSpPr>
          <p:cNvPr id="22" name="文本框 6"/>
          <p:cNvSpPr txBox="1">
            <a:spLocks noChangeArrowheads="1"/>
          </p:cNvSpPr>
          <p:nvPr/>
        </p:nvSpPr>
        <p:spPr bwMode="auto">
          <a:xfrm>
            <a:off x="847595" y="1435545"/>
            <a:ext cx="3012581"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800" b="1" dirty="0">
                <a:solidFill>
                  <a:schemeClr val="accent1"/>
                </a:solidFill>
                <a:latin typeface="+mj-ea"/>
                <a:ea typeface="+mj-ea"/>
                <a:sym typeface="+mn-ea"/>
              </a:rPr>
              <a:t>Introduction</a:t>
            </a:r>
          </a:p>
          <a:p>
            <a:pPr algn="ctr" fontAlgn="base">
              <a:spcBef>
                <a:spcPct val="0"/>
              </a:spcBef>
              <a:spcAft>
                <a:spcPct val="0"/>
              </a:spcAft>
              <a:defRPr/>
            </a:pPr>
            <a:r>
              <a:rPr lang="en-US" altLang="zh-CN" sz="1600" dirty="0">
                <a:solidFill>
                  <a:schemeClr val="accent1"/>
                </a:solidFill>
                <a:latin typeface="Cambria" panose="02040503050406030204" pitchFamily="18" charset="0"/>
                <a:ea typeface="Cambria" panose="02040503050406030204" pitchFamily="18" charset="0"/>
                <a:sym typeface="+mn-ea"/>
              </a:rPr>
              <a:t>Page</a:t>
            </a:r>
            <a:r>
              <a:rPr lang="zh-TW" altLang="en-US" sz="1600" dirty="0">
                <a:solidFill>
                  <a:schemeClr val="accent1"/>
                </a:solidFill>
                <a:latin typeface="Cambria" panose="02040503050406030204" pitchFamily="18" charset="0"/>
                <a:ea typeface="Cambria" panose="02040503050406030204" pitchFamily="18" charset="0"/>
                <a:sym typeface="+mn-ea"/>
              </a:rPr>
              <a:t> </a:t>
            </a:r>
            <a:r>
              <a:rPr lang="en-US" altLang="zh-TW" sz="1600" dirty="0">
                <a:solidFill>
                  <a:schemeClr val="accent1"/>
                </a:solidFill>
                <a:latin typeface="Cambria" panose="02040503050406030204" pitchFamily="18" charset="0"/>
                <a:ea typeface="Cambria" panose="02040503050406030204" pitchFamily="18" charset="0"/>
                <a:sym typeface="+mn-ea"/>
              </a:rPr>
              <a:t>3~9</a:t>
            </a:r>
            <a:endParaRPr lang="en-US" altLang="zh-CN" sz="1600" dirty="0">
              <a:solidFill>
                <a:schemeClr val="accent1"/>
              </a:solidFill>
              <a:latin typeface="Cambria" panose="02040503050406030204" pitchFamily="18" charset="0"/>
              <a:ea typeface="Cambria" panose="02040503050406030204" pitchFamily="18" charset="0"/>
              <a:sym typeface="+mn-ea"/>
            </a:endParaRPr>
          </a:p>
        </p:txBody>
      </p:sp>
      <p:sp>
        <p:nvSpPr>
          <p:cNvPr id="23" name="椭圆 22"/>
          <p:cNvSpPr/>
          <p:nvPr/>
        </p:nvSpPr>
        <p:spPr>
          <a:xfrm>
            <a:off x="5283825" y="1229584"/>
            <a:ext cx="871292" cy="87129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02</a:t>
            </a:r>
            <a:endParaRPr lang="zh-CN" altLang="en-US" sz="2400">
              <a:latin typeface="+mj-lt"/>
            </a:endParaRPr>
          </a:p>
        </p:txBody>
      </p:sp>
      <p:sp>
        <p:nvSpPr>
          <p:cNvPr id="24" name="椭圆 23"/>
          <p:cNvSpPr/>
          <p:nvPr/>
        </p:nvSpPr>
        <p:spPr>
          <a:xfrm>
            <a:off x="491641" y="2610952"/>
            <a:ext cx="871292" cy="87129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03</a:t>
            </a:r>
            <a:endParaRPr lang="zh-CN" altLang="en-US" sz="2400" dirty="0">
              <a:latin typeface="+mj-lt"/>
            </a:endParaRPr>
          </a:p>
        </p:txBody>
      </p:sp>
      <p:sp>
        <p:nvSpPr>
          <p:cNvPr id="25" name="椭圆 24"/>
          <p:cNvSpPr/>
          <p:nvPr/>
        </p:nvSpPr>
        <p:spPr>
          <a:xfrm>
            <a:off x="5283825" y="2610952"/>
            <a:ext cx="871292" cy="87129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04</a:t>
            </a:r>
            <a:endParaRPr lang="zh-CN" altLang="en-US" sz="2400">
              <a:latin typeface="+mj-lt"/>
            </a:endParaRPr>
          </a:p>
        </p:txBody>
      </p:sp>
      <p:sp>
        <p:nvSpPr>
          <p:cNvPr id="2" name="文本框 6">
            <a:extLst>
              <a:ext uri="{FF2B5EF4-FFF2-40B4-BE49-F238E27FC236}">
                <a16:creationId xmlns:a16="http://schemas.microsoft.com/office/drawing/2014/main" id="{C9B10849-DC7B-8CF8-BB67-75ADB70E2C63}"/>
              </a:ext>
            </a:extLst>
          </p:cNvPr>
          <p:cNvSpPr txBox="1">
            <a:spLocks noChangeArrowheads="1"/>
          </p:cNvSpPr>
          <p:nvPr/>
        </p:nvSpPr>
        <p:spPr bwMode="auto">
          <a:xfrm>
            <a:off x="4008073" y="3844670"/>
            <a:ext cx="28448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b="1" dirty="0">
                <a:solidFill>
                  <a:schemeClr val="accent1"/>
                </a:solidFill>
                <a:latin typeface="+mj-ea"/>
                <a:ea typeface="+mj-ea"/>
              </a:rPr>
              <a:t>Conclusion</a:t>
            </a:r>
          </a:p>
          <a:p>
            <a:pPr fontAlgn="base">
              <a:spcBef>
                <a:spcPct val="0"/>
              </a:spcBef>
              <a:spcAft>
                <a:spcPct val="0"/>
              </a:spcAft>
              <a:defRPr/>
            </a:pPr>
            <a:r>
              <a:rPr lang="en-US" altLang="zh-CN" sz="1800" dirty="0">
                <a:solidFill>
                  <a:schemeClr val="accent1"/>
                </a:solidFill>
                <a:latin typeface="+mj-ea"/>
                <a:ea typeface="+mj-ea"/>
                <a:sym typeface="+mn-ea"/>
              </a:rPr>
              <a:t>  </a:t>
            </a:r>
            <a:r>
              <a:rPr lang="en-US" altLang="zh-CN" sz="1600" dirty="0">
                <a:solidFill>
                  <a:schemeClr val="accent1"/>
                </a:solidFill>
                <a:latin typeface="Cambria" panose="02040503050406030204" pitchFamily="18" charset="0"/>
                <a:ea typeface="Cambria" panose="02040503050406030204" pitchFamily="18" charset="0"/>
                <a:sym typeface="+mn-ea"/>
              </a:rPr>
              <a:t>Page</a:t>
            </a:r>
            <a:r>
              <a:rPr lang="zh-TW" altLang="en-US" sz="1600" dirty="0">
                <a:solidFill>
                  <a:schemeClr val="accent1"/>
                </a:solidFill>
                <a:latin typeface="Cambria" panose="02040503050406030204" pitchFamily="18" charset="0"/>
                <a:ea typeface="Cambria" panose="02040503050406030204" pitchFamily="18" charset="0"/>
                <a:sym typeface="+mn-ea"/>
              </a:rPr>
              <a:t> </a:t>
            </a:r>
            <a:r>
              <a:rPr lang="en-US" altLang="zh-TW" sz="1600" dirty="0">
                <a:solidFill>
                  <a:schemeClr val="accent1"/>
                </a:solidFill>
                <a:latin typeface="Cambria" panose="02040503050406030204" pitchFamily="18" charset="0"/>
                <a:ea typeface="Cambria" panose="02040503050406030204" pitchFamily="18" charset="0"/>
                <a:sym typeface="+mn-ea"/>
              </a:rPr>
              <a:t>70</a:t>
            </a:r>
            <a:endParaRPr lang="zh-CN" altLang="en-US" sz="1600" dirty="0">
              <a:solidFill>
                <a:schemeClr val="accent1"/>
              </a:solidFill>
              <a:latin typeface="Cambria" panose="02040503050406030204" pitchFamily="18" charset="0"/>
            </a:endParaRPr>
          </a:p>
        </p:txBody>
      </p:sp>
      <p:sp>
        <p:nvSpPr>
          <p:cNvPr id="4" name="椭圆 24">
            <a:extLst>
              <a:ext uri="{FF2B5EF4-FFF2-40B4-BE49-F238E27FC236}">
                <a16:creationId xmlns:a16="http://schemas.microsoft.com/office/drawing/2014/main" id="{6365C596-0E66-2E46-B7AB-E63F3A529725}"/>
              </a:ext>
            </a:extLst>
          </p:cNvPr>
          <p:cNvSpPr/>
          <p:nvPr/>
        </p:nvSpPr>
        <p:spPr>
          <a:xfrm>
            <a:off x="3075883" y="3593395"/>
            <a:ext cx="871292" cy="871292"/>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05</a:t>
            </a:r>
            <a:endParaRPr lang="zh-CN" altLang="en-US" sz="2400" dirty="0">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7566652" cy="553998"/>
          </a:xfrm>
          <a:prstGeom prst="rect">
            <a:avLst/>
          </a:prstGeom>
          <a:noFill/>
        </p:spPr>
        <p:txBody>
          <a:bodyPr wrap="square">
            <a:spAutoFit/>
          </a:bodyPr>
          <a:lstStyle/>
          <a:p>
            <a:pPr>
              <a:defRPr/>
            </a:pP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SPE</a:t>
            </a:r>
            <a:r>
              <a:rPr lang="en-US" altLang="zh-CN" kern="10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Uncertainty to Error Rate Mapping</a:t>
            </a:r>
            <a:endPar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F18E145F-5DCA-E394-3876-C1DCD76C487F}"/>
                  </a:ext>
                </a:extLst>
              </p:cNvPr>
              <p:cNvSpPr txBox="1"/>
              <p:nvPr/>
            </p:nvSpPr>
            <p:spPr>
              <a:xfrm>
                <a:off x="311731" y="3043152"/>
                <a:ext cx="7872103" cy="738664"/>
              </a:xfrm>
              <a:prstGeom prst="rect">
                <a:avLst/>
              </a:prstGeom>
              <a:noFill/>
            </p:spPr>
            <p:txBody>
              <a:bodyPr wrap="square">
                <a:spAutoFit/>
              </a:bodyPr>
              <a:lstStyle/>
              <a:p>
                <a:pPr marL="285750" indent="-285750">
                  <a:buFont typeface="Arial" panose="020B0604020202020204" pitchFamily="34" charset="0"/>
                  <a:buChar char="•"/>
                </a:pPr>
                <a:r>
                  <a:rPr lang="en-US" altLang="zh-TW" dirty="0">
                    <a:latin typeface="Cambria" panose="02040503050406030204" pitchFamily="18" charset="0"/>
                    <a:ea typeface="Cambria" panose="02040503050406030204" pitchFamily="18" charset="0"/>
                  </a:rPr>
                  <a:t>In the inference stage, we utilize the normalized uncertainties</a:t>
                </a:r>
                <a:r>
                  <a:rPr lang="zh-TW" altLang="en-US" dirty="0">
                    <a:latin typeface="Cambria" panose="02040503050406030204" pitchFamily="18" charset="0"/>
                  </a:rPr>
                  <a:t> </a:t>
                </a:r>
                <a14:m>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𝑼</m:t>
                        </m:r>
                      </m:e>
                      <m:sub>
                        <m:r>
                          <a:rPr lang="en-US" altLang="zh-TW" b="1" i="1">
                            <a:solidFill>
                              <a:schemeClr val="tx1"/>
                            </a:solidFill>
                            <a:latin typeface="Cambria Math" panose="02040503050406030204" pitchFamily="18" charset="0"/>
                          </a:rPr>
                          <m:t>1</m:t>
                        </m:r>
                      </m:sub>
                    </m:sSub>
                  </m:oMath>
                </a14:m>
                <a:r>
                  <a:rPr lang="en-US" altLang="zh-TW" dirty="0">
                    <a:latin typeface="Cambria" panose="02040503050406030204" pitchFamily="18" charset="0"/>
                    <a:ea typeface="Cambria" panose="02040503050406030204" pitchFamily="18" charset="0"/>
                  </a:rPr>
                  <a:t>,</a:t>
                </a:r>
                <a:r>
                  <a:rPr lang="en-US" altLang="zh-TW" b="1" dirty="0">
                    <a:solidFill>
                      <a:schemeClr val="tx1"/>
                    </a:solidFill>
                    <a:latin typeface="Cambria" panose="02040503050406030204" pitchFamily="18" charset="0"/>
                    <a:ea typeface="Cambria" panose="02040503050406030204" pitchFamily="18" charset="0"/>
                  </a:rPr>
                  <a:t> </a:t>
                </a:r>
                <a14:m>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𝑼</m:t>
                        </m:r>
                      </m:e>
                      <m:sub>
                        <m:r>
                          <a:rPr lang="en-US" altLang="zh-TW" b="1" i="1" smtClean="0">
                            <a:solidFill>
                              <a:schemeClr val="tx1"/>
                            </a:solidFill>
                            <a:latin typeface="Cambria Math" panose="02040503050406030204" pitchFamily="18" charset="0"/>
                          </a:rPr>
                          <m:t>𝟐</m:t>
                        </m:r>
                      </m:sub>
                    </m:sSub>
                    <m:r>
                      <a:rPr lang="en-US" altLang="zh-TW" b="1" i="1" smtClean="0">
                        <a:solidFill>
                          <a:schemeClr val="tx1"/>
                        </a:solidFill>
                        <a:latin typeface="Cambria Math" panose="02040503050406030204" pitchFamily="18" charset="0"/>
                      </a:rPr>
                      <m:t>  </m:t>
                    </m:r>
                  </m:oMath>
                </a14:m>
                <a:r>
                  <a:rPr lang="en-US" altLang="zh-TW" i="0" dirty="0">
                    <a:solidFill>
                      <a:schemeClr val="tx1"/>
                    </a:solidFill>
                    <a:latin typeface="Cambria" panose="02040503050406030204" pitchFamily="18" charset="0"/>
                    <a:ea typeface="Cambria" panose="02040503050406030204" pitchFamily="18" charset="0"/>
                  </a:rPr>
                  <a:t>and</a:t>
                </a:r>
                <a14:m>
                  <m:oMath xmlns:m="http://schemas.openxmlformats.org/officeDocument/2006/math">
                    <m:r>
                      <a:rPr lang="en-US" altLang="zh-TW" b="1" i="1" smtClean="0">
                        <a:solidFill>
                          <a:schemeClr val="tx1"/>
                        </a:solidFill>
                        <a:latin typeface="Cambria Math" panose="02040503050406030204" pitchFamily="18" charset="0"/>
                      </a:rPr>
                      <m:t>,</m:t>
                    </m:r>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𝑼</m:t>
                        </m:r>
                      </m:e>
                      <m:sub>
                        <m:r>
                          <a:rPr lang="en-US" altLang="zh-TW" b="1" i="1" smtClean="0">
                            <a:solidFill>
                              <a:schemeClr val="tx1"/>
                            </a:solidFill>
                            <a:latin typeface="Cambria Math" panose="02040503050406030204" pitchFamily="18" charset="0"/>
                          </a:rPr>
                          <m:t>𝟑</m:t>
                        </m:r>
                      </m:sub>
                    </m:sSub>
                  </m:oMath>
                </a14:m>
                <a:r>
                  <a:rPr lang="en-US" altLang="zh-TW" dirty="0">
                    <a:latin typeface="Cambria" panose="02040503050406030204" pitchFamily="18" charset="0"/>
                    <a:ea typeface="Cambria" panose="02040503050406030204" pitchFamily="18" charset="0"/>
                  </a:rPr>
                  <a:t> from all experts to find the corresponding mapped error rates on the Uncertainty to Error Rates mapping table established during the training phase (see next page for details).</a:t>
                </a:r>
              </a:p>
            </p:txBody>
          </p:sp>
        </mc:Choice>
        <mc:Fallback xmlns="">
          <p:sp>
            <p:nvSpPr>
              <p:cNvPr id="3" name="文字方塊 2">
                <a:extLst>
                  <a:ext uri="{FF2B5EF4-FFF2-40B4-BE49-F238E27FC236}">
                    <a16:creationId xmlns:a16="http://schemas.microsoft.com/office/drawing/2014/main" id="{F18E145F-5DCA-E394-3876-C1DCD76C487F}"/>
                  </a:ext>
                </a:extLst>
              </p:cNvPr>
              <p:cNvSpPr txBox="1">
                <a:spLocks noRot="1" noChangeAspect="1" noMove="1" noResize="1" noEditPoints="1" noAdjustHandles="1" noChangeArrowheads="1" noChangeShapeType="1" noTextEdit="1"/>
              </p:cNvSpPr>
              <p:nvPr/>
            </p:nvSpPr>
            <p:spPr>
              <a:xfrm>
                <a:off x="311731" y="3043152"/>
                <a:ext cx="7872103" cy="738664"/>
              </a:xfrm>
              <a:prstGeom prst="rect">
                <a:avLst/>
              </a:prstGeom>
              <a:blipFill>
                <a:blip r:embed="rId3"/>
                <a:stretch>
                  <a:fillRect l="-77" t="-2479" b="-7438"/>
                </a:stretch>
              </a:blipFill>
            </p:spPr>
            <p:txBody>
              <a:bodyPr/>
              <a:lstStyle/>
              <a:p>
                <a:r>
                  <a:rPr lang="zh-TW" altLang="en-US">
                    <a:noFill/>
                  </a:rPr>
                  <a:t> </a:t>
                </a:r>
              </a:p>
            </p:txBody>
          </p:sp>
        </mc:Fallback>
      </mc:AlternateContent>
      <p:sp>
        <p:nvSpPr>
          <p:cNvPr id="47" name="頁尾版面配置區 46">
            <a:extLst>
              <a:ext uri="{FF2B5EF4-FFF2-40B4-BE49-F238E27FC236}">
                <a16:creationId xmlns:a16="http://schemas.microsoft.com/office/drawing/2014/main" id="{124ECBDD-A01D-937E-17B2-9AD708B759F1}"/>
              </a:ext>
            </a:extLst>
          </p:cNvPr>
          <p:cNvSpPr>
            <a:spLocks noGrp="1"/>
          </p:cNvSpPr>
          <p:nvPr>
            <p:ph type="ftr" idx="3"/>
          </p:nvPr>
        </p:nvSpPr>
        <p:spPr/>
        <p:txBody>
          <a:bodyPr/>
          <a:lstStyle/>
          <a:p>
            <a:r>
              <a:rPr lang="en-US" altLang="zh-TW"/>
              <a:t>/67</a:t>
            </a:r>
            <a:endParaRPr lang="zh-TW" altLang="en-US" dirty="0"/>
          </a:p>
        </p:txBody>
      </p:sp>
      <p:sp>
        <p:nvSpPr>
          <p:cNvPr id="4" name="投影片編號版面配置區 3">
            <a:extLst>
              <a:ext uri="{FF2B5EF4-FFF2-40B4-BE49-F238E27FC236}">
                <a16:creationId xmlns:a16="http://schemas.microsoft.com/office/drawing/2014/main" id="{0FF1F4C2-D140-C9DC-C906-D2737E1BE6DC}"/>
              </a:ext>
            </a:extLst>
          </p:cNvPr>
          <p:cNvSpPr>
            <a:spLocks noGrp="1"/>
          </p:cNvSpPr>
          <p:nvPr>
            <p:ph type="sldNum" idx="4"/>
          </p:nvPr>
        </p:nvSpPr>
        <p:spPr/>
        <p:txBody>
          <a:bodyPr/>
          <a:lstStyle/>
          <a:p>
            <a:fld id="{00000000-1234-1234-1234-123412341234}" type="slidenum">
              <a:rPr lang="en-US" smtClean="0"/>
              <a:pPr/>
              <a:t>20</a:t>
            </a:fld>
            <a:endParaRPr lang="en-US" dirty="0"/>
          </a:p>
        </p:txBody>
      </p:sp>
      <mc:AlternateContent xmlns:mc="http://schemas.openxmlformats.org/markup-compatibility/2006">
        <mc:Choice xmlns:a14="http://schemas.microsoft.com/office/drawing/2010/main" Requires="a14">
          <p:sp>
            <p:nvSpPr>
              <p:cNvPr id="5" name="文字方塊 4">
                <a:extLst>
                  <a:ext uri="{FF2B5EF4-FFF2-40B4-BE49-F238E27FC236}">
                    <a16:creationId xmlns:a16="http://schemas.microsoft.com/office/drawing/2014/main" id="{BDC4FEF2-36F5-3A49-E15F-01F3F9B55528}"/>
                  </a:ext>
                </a:extLst>
              </p:cNvPr>
              <p:cNvSpPr txBox="1"/>
              <p:nvPr/>
            </p:nvSpPr>
            <p:spPr>
              <a:xfrm>
                <a:off x="87204" y="1456796"/>
                <a:ext cx="454954" cy="2616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𝑿</m:t>
                      </m:r>
                    </m:oMath>
                  </m:oMathPara>
                </a14:m>
                <a:endParaRPr lang="zh-TW" altLang="en-US" sz="1050" b="1" dirty="0">
                  <a:solidFill>
                    <a:schemeClr val="bg1">
                      <a:lumMod val="65000"/>
                    </a:schemeClr>
                  </a:solidFill>
                </a:endParaRPr>
              </a:p>
            </p:txBody>
          </p:sp>
        </mc:Choice>
        <mc:Fallback>
          <p:sp>
            <p:nvSpPr>
              <p:cNvPr id="5" name="文字方塊 4">
                <a:extLst>
                  <a:ext uri="{FF2B5EF4-FFF2-40B4-BE49-F238E27FC236}">
                    <a16:creationId xmlns:a16="http://schemas.microsoft.com/office/drawing/2014/main" id="{BDC4FEF2-36F5-3A49-E15F-01F3F9B55528}"/>
                  </a:ext>
                </a:extLst>
              </p:cNvPr>
              <p:cNvSpPr txBox="1">
                <a:spLocks noRot="1" noChangeAspect="1" noMove="1" noResize="1" noEditPoints="1" noAdjustHandles="1" noChangeArrowheads="1" noChangeShapeType="1" noTextEdit="1"/>
              </p:cNvSpPr>
              <p:nvPr/>
            </p:nvSpPr>
            <p:spPr>
              <a:xfrm>
                <a:off x="87204" y="1456796"/>
                <a:ext cx="454954" cy="261610"/>
              </a:xfrm>
              <a:prstGeom prst="rect">
                <a:avLst/>
              </a:prstGeom>
              <a:blipFill>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BAA3B536-122B-301C-FF75-6B9F20B9941F}"/>
                  </a:ext>
                </a:extLst>
              </p:cNvPr>
              <p:cNvSpPr/>
              <p:nvPr/>
            </p:nvSpPr>
            <p:spPr>
              <a:xfrm>
                <a:off x="2252380" y="711110"/>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a:solidFill>
                                <a:schemeClr val="bg1">
                                  <a:lumMod val="65000"/>
                                </a:schemeClr>
                              </a:solidFill>
                              <a:latin typeface="Cambria Math" panose="02040503050406030204" pitchFamily="18" charset="0"/>
                            </a:rPr>
                            <m:t>𝟏</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p:sp>
            <p:nvSpPr>
              <p:cNvPr id="14" name="矩形 13">
                <a:extLst>
                  <a:ext uri="{FF2B5EF4-FFF2-40B4-BE49-F238E27FC236}">
                    <a16:creationId xmlns:a16="http://schemas.microsoft.com/office/drawing/2014/main" id="{BAA3B536-122B-301C-FF75-6B9F20B9941F}"/>
                  </a:ext>
                </a:extLst>
              </p:cNvPr>
              <p:cNvSpPr>
                <a:spLocks noRot="1" noChangeAspect="1" noMove="1" noResize="1" noEditPoints="1" noAdjustHandles="1" noChangeArrowheads="1" noChangeShapeType="1" noTextEdit="1"/>
              </p:cNvSpPr>
              <p:nvPr/>
            </p:nvSpPr>
            <p:spPr>
              <a:xfrm>
                <a:off x="2252380" y="711110"/>
                <a:ext cx="1836000" cy="5400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5" name="矩形 14">
                <a:extLst>
                  <a:ext uri="{FF2B5EF4-FFF2-40B4-BE49-F238E27FC236}">
                    <a16:creationId xmlns:a16="http://schemas.microsoft.com/office/drawing/2014/main" id="{0EFB8C4A-BF59-A080-0483-0537DC8DEFE6}"/>
                  </a:ext>
                </a:extLst>
              </p:cNvPr>
              <p:cNvSpPr/>
              <p:nvPr/>
            </p:nvSpPr>
            <p:spPr>
              <a:xfrm>
                <a:off x="2252380" y="1302933"/>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𝟐</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p:sp>
            <p:nvSpPr>
              <p:cNvPr id="15" name="矩形 14">
                <a:extLst>
                  <a:ext uri="{FF2B5EF4-FFF2-40B4-BE49-F238E27FC236}">
                    <a16:creationId xmlns:a16="http://schemas.microsoft.com/office/drawing/2014/main" id="{0EFB8C4A-BF59-A080-0483-0537DC8DEFE6}"/>
                  </a:ext>
                </a:extLst>
              </p:cNvPr>
              <p:cNvSpPr>
                <a:spLocks noRot="1" noChangeAspect="1" noMove="1" noResize="1" noEditPoints="1" noAdjustHandles="1" noChangeArrowheads="1" noChangeShapeType="1" noTextEdit="1"/>
              </p:cNvSpPr>
              <p:nvPr/>
            </p:nvSpPr>
            <p:spPr>
              <a:xfrm>
                <a:off x="2252380" y="1302933"/>
                <a:ext cx="1836000" cy="5400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28" name="矩形 27">
                <a:extLst>
                  <a:ext uri="{FF2B5EF4-FFF2-40B4-BE49-F238E27FC236}">
                    <a16:creationId xmlns:a16="http://schemas.microsoft.com/office/drawing/2014/main" id="{58DF5400-091E-4E82-C9EF-0E20C408CF78}"/>
                  </a:ext>
                </a:extLst>
              </p:cNvPr>
              <p:cNvSpPr/>
              <p:nvPr/>
            </p:nvSpPr>
            <p:spPr>
              <a:xfrm>
                <a:off x="2252380" y="1892211"/>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𝟑</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 object information)</a:t>
                </a:r>
              </a:p>
            </p:txBody>
          </p:sp>
        </mc:Choice>
        <mc:Fallback>
          <p:sp>
            <p:nvSpPr>
              <p:cNvPr id="28" name="矩形 27">
                <a:extLst>
                  <a:ext uri="{FF2B5EF4-FFF2-40B4-BE49-F238E27FC236}">
                    <a16:creationId xmlns:a16="http://schemas.microsoft.com/office/drawing/2014/main" id="{58DF5400-091E-4E82-C9EF-0E20C408CF78}"/>
                  </a:ext>
                </a:extLst>
              </p:cNvPr>
              <p:cNvSpPr>
                <a:spLocks noRot="1" noChangeAspect="1" noMove="1" noResize="1" noEditPoints="1" noAdjustHandles="1" noChangeArrowheads="1" noChangeShapeType="1" noTextEdit="1"/>
              </p:cNvSpPr>
              <p:nvPr/>
            </p:nvSpPr>
            <p:spPr>
              <a:xfrm>
                <a:off x="2252380" y="1892211"/>
                <a:ext cx="1836000" cy="54000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46" name="文字方塊 45">
                <a:extLst>
                  <a:ext uri="{FF2B5EF4-FFF2-40B4-BE49-F238E27FC236}">
                    <a16:creationId xmlns:a16="http://schemas.microsoft.com/office/drawing/2014/main" id="{3E1D9967-35D3-D203-2737-441762079202}"/>
                  </a:ext>
                </a:extLst>
              </p:cNvPr>
              <p:cNvSpPr txBox="1"/>
              <p:nvPr/>
            </p:nvSpPr>
            <p:spPr>
              <a:xfrm>
                <a:off x="1539078" y="1296055"/>
                <a:ext cx="447675" cy="2539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𝜻</m:t>
                      </m:r>
                    </m:oMath>
                  </m:oMathPara>
                </a14:m>
                <a:endParaRPr lang="zh-TW" altLang="en-US" sz="800" b="1" dirty="0">
                  <a:solidFill>
                    <a:schemeClr val="bg1">
                      <a:lumMod val="65000"/>
                    </a:schemeClr>
                  </a:solidFill>
                </a:endParaRPr>
              </a:p>
            </p:txBody>
          </p:sp>
        </mc:Choice>
        <mc:Fallback>
          <p:sp>
            <p:nvSpPr>
              <p:cNvPr id="46" name="文字方塊 45">
                <a:extLst>
                  <a:ext uri="{FF2B5EF4-FFF2-40B4-BE49-F238E27FC236}">
                    <a16:creationId xmlns:a16="http://schemas.microsoft.com/office/drawing/2014/main" id="{3E1D9967-35D3-D203-2737-441762079202}"/>
                  </a:ext>
                </a:extLst>
              </p:cNvPr>
              <p:cNvSpPr txBox="1">
                <a:spLocks noRot="1" noChangeAspect="1" noMove="1" noResize="1" noEditPoints="1" noAdjustHandles="1" noChangeArrowheads="1" noChangeShapeType="1" noTextEdit="1"/>
              </p:cNvSpPr>
              <p:nvPr/>
            </p:nvSpPr>
            <p:spPr>
              <a:xfrm>
                <a:off x="1539078" y="1296055"/>
                <a:ext cx="447675" cy="253916"/>
              </a:xfrm>
              <a:prstGeom prst="rect">
                <a:avLst/>
              </a:prstGeom>
              <a:blipFill>
                <a:blip r:embed="rId8"/>
                <a:stretch>
                  <a:fillRect/>
                </a:stretch>
              </a:blipFill>
              <a:ln>
                <a:noFill/>
              </a:ln>
            </p:spPr>
            <p:txBody>
              <a:bodyPr/>
              <a:lstStyle/>
              <a:p>
                <a:r>
                  <a:rPr lang="zh-TW" altLang="en-US">
                    <a:noFill/>
                  </a:rPr>
                  <a:t> </a:t>
                </a:r>
              </a:p>
            </p:txBody>
          </p:sp>
        </mc:Fallback>
      </mc:AlternateContent>
      <p:cxnSp>
        <p:nvCxnSpPr>
          <p:cNvPr id="48" name="接點: 肘形 47">
            <a:extLst>
              <a:ext uri="{FF2B5EF4-FFF2-40B4-BE49-F238E27FC236}">
                <a16:creationId xmlns:a16="http://schemas.microsoft.com/office/drawing/2014/main" id="{5CC41CA0-6752-FCA8-DE03-98EDCCAEBE8A}"/>
              </a:ext>
            </a:extLst>
          </p:cNvPr>
          <p:cNvCxnSpPr>
            <a:cxnSpLocks/>
            <a:stCxn id="51" idx="3"/>
            <a:endCxn id="14" idx="1"/>
          </p:cNvCxnSpPr>
          <p:nvPr/>
        </p:nvCxnSpPr>
        <p:spPr>
          <a:xfrm flipV="1">
            <a:off x="1626686" y="981110"/>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49" name="接點: 肘形 48">
            <a:extLst>
              <a:ext uri="{FF2B5EF4-FFF2-40B4-BE49-F238E27FC236}">
                <a16:creationId xmlns:a16="http://schemas.microsoft.com/office/drawing/2014/main" id="{B2CC4655-538F-FAFA-5DFD-1AB5B83685C4}"/>
              </a:ext>
            </a:extLst>
          </p:cNvPr>
          <p:cNvCxnSpPr>
            <a:cxnSpLocks/>
            <a:stCxn id="51" idx="3"/>
            <a:endCxn id="28" idx="1"/>
          </p:cNvCxnSpPr>
          <p:nvPr/>
        </p:nvCxnSpPr>
        <p:spPr>
          <a:xfrm>
            <a:off x="1626686" y="1580352"/>
            <a:ext cx="625694" cy="581859"/>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0" name="接點: 肘形 49">
            <a:extLst>
              <a:ext uri="{FF2B5EF4-FFF2-40B4-BE49-F238E27FC236}">
                <a16:creationId xmlns:a16="http://schemas.microsoft.com/office/drawing/2014/main" id="{7425BE71-0D28-28D1-3C30-D96484E7CCBF}"/>
              </a:ext>
            </a:extLst>
          </p:cNvPr>
          <p:cNvCxnSpPr>
            <a:cxnSpLocks/>
            <a:stCxn id="15" idx="3"/>
            <a:endCxn id="54" idx="1"/>
          </p:cNvCxnSpPr>
          <p:nvPr/>
        </p:nvCxnSpPr>
        <p:spPr>
          <a:xfrm>
            <a:off x="4088380" y="1572933"/>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mc:Choice xmlns:a14="http://schemas.microsoft.com/office/drawing/2010/main" Requires="a14">
          <p:sp>
            <p:nvSpPr>
              <p:cNvPr id="51" name="矩形 50">
                <a:extLst>
                  <a:ext uri="{FF2B5EF4-FFF2-40B4-BE49-F238E27FC236}">
                    <a16:creationId xmlns:a16="http://schemas.microsoft.com/office/drawing/2014/main" id="{4C0B5F9B-AAE2-888D-CBAF-DB63DC65D09A}"/>
                  </a:ext>
                </a:extLst>
              </p:cNvPr>
              <p:cNvSpPr/>
              <p:nvPr/>
            </p:nvSpPr>
            <p:spPr>
              <a:xfrm>
                <a:off x="735145" y="1206533"/>
                <a:ext cx="891541" cy="74763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bg1">
                              <a:lumMod val="65000"/>
                            </a:schemeClr>
                          </a:solidFill>
                          <a:latin typeface="Cambria Math" panose="02040503050406030204" pitchFamily="18" charset="0"/>
                        </a:rPr>
                        <m:t>𝑩</m:t>
                      </m:r>
                      <m:r>
                        <a:rPr lang="en-US" altLang="zh-TW" sz="900" b="1" i="1" dirty="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𝑿</m:t>
                      </m:r>
                      <m:r>
                        <a:rPr lang="en-US" altLang="zh-TW" sz="900" b="1" i="1" dirty="0">
                          <a:solidFill>
                            <a:schemeClr val="bg1">
                              <a:lumMod val="65000"/>
                            </a:schemeClr>
                          </a:solidFill>
                          <a:latin typeface="Cambria Math" panose="02040503050406030204" pitchFamily="18" charset="0"/>
                        </a:rPr>
                        <m:t>; </m:t>
                      </m:r>
                      <m:r>
                        <a:rPr lang="el-GR" altLang="zh-TW" sz="900" b="1" i="1" dirty="0">
                          <a:solidFill>
                            <a:schemeClr val="bg1">
                              <a:lumMod val="65000"/>
                            </a:schemeClr>
                          </a:solidFill>
                          <a:latin typeface="Cambria Math" panose="02040503050406030204" pitchFamily="18" charset="0"/>
                        </a:rPr>
                        <m:t>𝜽</m:t>
                      </m:r>
                      <m:r>
                        <a:rPr lang="en-US" altLang="zh-TW" sz="900" b="1" i="1" dirty="0">
                          <a:solidFill>
                            <a:schemeClr val="bg1">
                              <a:lumMod val="65000"/>
                            </a:schemeClr>
                          </a:solidFill>
                          <a:latin typeface="Cambria Math" panose="02040503050406030204" pitchFamily="18" charset="0"/>
                        </a:rPr>
                        <m:t>)</m:t>
                      </m:r>
                    </m:oMath>
                  </m:oMathPara>
                </a14:m>
                <a:endParaRPr lang="zh-TW" altLang="en-US" sz="900" b="1" dirty="0">
                  <a:solidFill>
                    <a:schemeClr val="bg1">
                      <a:lumMod val="65000"/>
                    </a:schemeClr>
                  </a:solidFill>
                </a:endParaRPr>
              </a:p>
            </p:txBody>
          </p:sp>
        </mc:Choice>
        <mc:Fallback>
          <p:sp>
            <p:nvSpPr>
              <p:cNvPr id="51" name="矩形 50">
                <a:extLst>
                  <a:ext uri="{FF2B5EF4-FFF2-40B4-BE49-F238E27FC236}">
                    <a16:creationId xmlns:a16="http://schemas.microsoft.com/office/drawing/2014/main" id="{4C0B5F9B-AAE2-888D-CBAF-DB63DC65D09A}"/>
                  </a:ext>
                </a:extLst>
              </p:cNvPr>
              <p:cNvSpPr>
                <a:spLocks noRot="1" noChangeAspect="1" noMove="1" noResize="1" noEditPoints="1" noAdjustHandles="1" noChangeArrowheads="1" noChangeShapeType="1" noTextEdit="1"/>
              </p:cNvSpPr>
              <p:nvPr/>
            </p:nvSpPr>
            <p:spPr>
              <a:xfrm>
                <a:off x="735145" y="1206533"/>
                <a:ext cx="891541" cy="747637"/>
              </a:xfrm>
              <a:prstGeom prst="rect">
                <a:avLst/>
              </a:prstGeom>
              <a:blipFill>
                <a:blip r:embed="rId9"/>
                <a:stretch>
                  <a:fillRect/>
                </a:stretch>
              </a:blipFill>
              <a:ln/>
            </p:spPr>
            <p:txBody>
              <a:bodyPr/>
              <a:lstStyle/>
              <a:p>
                <a:r>
                  <a:rPr lang="zh-TW" altLang="en-US">
                    <a:noFill/>
                  </a:rPr>
                  <a:t> </a:t>
                </a:r>
              </a:p>
            </p:txBody>
          </p:sp>
        </mc:Fallback>
      </mc:AlternateContent>
      <p:cxnSp>
        <p:nvCxnSpPr>
          <p:cNvPr id="52" name="直線單箭頭接點 51">
            <a:extLst>
              <a:ext uri="{FF2B5EF4-FFF2-40B4-BE49-F238E27FC236}">
                <a16:creationId xmlns:a16="http://schemas.microsoft.com/office/drawing/2014/main" id="{FBBDE87F-8089-1375-C882-0F1B82FC4DF8}"/>
              </a:ext>
            </a:extLst>
          </p:cNvPr>
          <p:cNvCxnSpPr>
            <a:cxnSpLocks/>
          </p:cNvCxnSpPr>
          <p:nvPr/>
        </p:nvCxnSpPr>
        <p:spPr>
          <a:xfrm>
            <a:off x="419680" y="1594347"/>
            <a:ext cx="241300" cy="0"/>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53" name="矩形 52">
            <a:extLst>
              <a:ext uri="{FF2B5EF4-FFF2-40B4-BE49-F238E27FC236}">
                <a16:creationId xmlns:a16="http://schemas.microsoft.com/office/drawing/2014/main" id="{CAC497AA-25EA-0B91-C56D-1B451DA8F1C0}"/>
              </a:ext>
            </a:extLst>
          </p:cNvPr>
          <p:cNvSpPr/>
          <p:nvPr/>
        </p:nvSpPr>
        <p:spPr>
          <a:xfrm>
            <a:off x="4656495" y="731638"/>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4" name="矩形 53">
            <a:extLst>
              <a:ext uri="{FF2B5EF4-FFF2-40B4-BE49-F238E27FC236}">
                <a16:creationId xmlns:a16="http://schemas.microsoft.com/office/drawing/2014/main" id="{DCF5F243-9C88-CCD1-AB80-A1E59E086A75}"/>
              </a:ext>
            </a:extLst>
          </p:cNvPr>
          <p:cNvSpPr/>
          <p:nvPr/>
        </p:nvSpPr>
        <p:spPr>
          <a:xfrm>
            <a:off x="4654209" y="1321407"/>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5" name="矩形 54">
            <a:extLst>
              <a:ext uri="{FF2B5EF4-FFF2-40B4-BE49-F238E27FC236}">
                <a16:creationId xmlns:a16="http://schemas.microsoft.com/office/drawing/2014/main" id="{16C01C5D-1AA2-EA70-2D00-576B867B213B}"/>
              </a:ext>
            </a:extLst>
          </p:cNvPr>
          <p:cNvSpPr/>
          <p:nvPr/>
        </p:nvSpPr>
        <p:spPr>
          <a:xfrm>
            <a:off x="4656495" y="1922782"/>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cxnSp>
        <p:nvCxnSpPr>
          <p:cNvPr id="56" name="直線單箭頭接點 55">
            <a:extLst>
              <a:ext uri="{FF2B5EF4-FFF2-40B4-BE49-F238E27FC236}">
                <a16:creationId xmlns:a16="http://schemas.microsoft.com/office/drawing/2014/main" id="{64E7BF8E-244D-8EE4-6265-BDC2735A8919}"/>
              </a:ext>
            </a:extLst>
          </p:cNvPr>
          <p:cNvCxnSpPr>
            <a:cxnSpLocks/>
            <a:stCxn id="53" idx="3"/>
            <a:endCxn id="58" idx="1"/>
          </p:cNvCxnSpPr>
          <p:nvPr/>
        </p:nvCxnSpPr>
        <p:spPr>
          <a:xfrm>
            <a:off x="6136841" y="983638"/>
            <a:ext cx="251200" cy="1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a:extLst>
              <a:ext uri="{FF2B5EF4-FFF2-40B4-BE49-F238E27FC236}">
                <a16:creationId xmlns:a16="http://schemas.microsoft.com/office/drawing/2014/main" id="{CCE04E61-0DF3-005D-03A5-B14A75B8A081}"/>
              </a:ext>
            </a:extLst>
          </p:cNvPr>
          <p:cNvCxnSpPr>
            <a:cxnSpLocks/>
            <a:stCxn id="54" idx="3"/>
            <a:endCxn id="62" idx="1"/>
          </p:cNvCxnSpPr>
          <p:nvPr/>
        </p:nvCxnSpPr>
        <p:spPr>
          <a:xfrm flipV="1">
            <a:off x="6134555" y="1571011"/>
            <a:ext cx="253486" cy="2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2910DA65-3D70-CDFB-A6A2-B81C16C75DC0}"/>
              </a:ext>
            </a:extLst>
          </p:cNvPr>
          <p:cNvSpPr/>
          <p:nvPr/>
        </p:nvSpPr>
        <p:spPr>
          <a:xfrm>
            <a:off x="6388041" y="733365"/>
            <a:ext cx="1188000" cy="504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Uncertainty to Error Rate Mapping</a:t>
            </a:r>
          </a:p>
        </p:txBody>
      </p:sp>
      <p:cxnSp>
        <p:nvCxnSpPr>
          <p:cNvPr id="59" name="接點: 肘形 58">
            <a:extLst>
              <a:ext uri="{FF2B5EF4-FFF2-40B4-BE49-F238E27FC236}">
                <a16:creationId xmlns:a16="http://schemas.microsoft.com/office/drawing/2014/main" id="{7DE795D9-5CC8-6646-9629-1CA1D436F811}"/>
              </a:ext>
            </a:extLst>
          </p:cNvPr>
          <p:cNvCxnSpPr>
            <a:cxnSpLocks/>
            <a:stCxn id="58" idx="3"/>
          </p:cNvCxnSpPr>
          <p:nvPr/>
        </p:nvCxnSpPr>
        <p:spPr>
          <a:xfrm>
            <a:off x="7576041" y="985365"/>
            <a:ext cx="356086" cy="3675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接點: 肘形 59">
            <a:extLst>
              <a:ext uri="{FF2B5EF4-FFF2-40B4-BE49-F238E27FC236}">
                <a16:creationId xmlns:a16="http://schemas.microsoft.com/office/drawing/2014/main" id="{93C7C6F7-9369-EA4D-C967-A1FD7005BE8A}"/>
              </a:ext>
            </a:extLst>
          </p:cNvPr>
          <p:cNvCxnSpPr>
            <a:cxnSpLocks/>
            <a:stCxn id="62" idx="3"/>
          </p:cNvCxnSpPr>
          <p:nvPr/>
        </p:nvCxnSpPr>
        <p:spPr>
          <a:xfrm>
            <a:off x="7576041" y="1571011"/>
            <a:ext cx="357053" cy="9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接點: 肘形 60">
            <a:extLst>
              <a:ext uri="{FF2B5EF4-FFF2-40B4-BE49-F238E27FC236}">
                <a16:creationId xmlns:a16="http://schemas.microsoft.com/office/drawing/2014/main" id="{BAA8798A-A33D-248D-FF96-861FE374ADFA}"/>
              </a:ext>
            </a:extLst>
          </p:cNvPr>
          <p:cNvCxnSpPr>
            <a:cxnSpLocks/>
            <a:stCxn id="63" idx="3"/>
          </p:cNvCxnSpPr>
          <p:nvPr/>
        </p:nvCxnSpPr>
        <p:spPr>
          <a:xfrm flipV="1">
            <a:off x="7576041" y="1791977"/>
            <a:ext cx="356086" cy="385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7E983FC4-38C7-D67E-C832-3DE027A21B24}"/>
              </a:ext>
            </a:extLst>
          </p:cNvPr>
          <p:cNvSpPr/>
          <p:nvPr/>
        </p:nvSpPr>
        <p:spPr>
          <a:xfrm>
            <a:off x="6388041" y="1319011"/>
            <a:ext cx="1188000" cy="504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Uncertainty to Error Rate Mapping</a:t>
            </a:r>
          </a:p>
        </p:txBody>
      </p:sp>
      <p:sp>
        <p:nvSpPr>
          <p:cNvPr id="63" name="矩形 62">
            <a:extLst>
              <a:ext uri="{FF2B5EF4-FFF2-40B4-BE49-F238E27FC236}">
                <a16:creationId xmlns:a16="http://schemas.microsoft.com/office/drawing/2014/main" id="{11CF9766-5C93-052F-3B18-169F6D014F7B}"/>
              </a:ext>
            </a:extLst>
          </p:cNvPr>
          <p:cNvSpPr/>
          <p:nvPr/>
        </p:nvSpPr>
        <p:spPr>
          <a:xfrm>
            <a:off x="6388041" y="1925501"/>
            <a:ext cx="1188000" cy="504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Uncertainty to Error Rate Mapping</a:t>
            </a:r>
          </a:p>
        </p:txBody>
      </p:sp>
      <p:cxnSp>
        <p:nvCxnSpPr>
          <p:cNvPr id="64" name="直線單箭頭接點 63">
            <a:extLst>
              <a:ext uri="{FF2B5EF4-FFF2-40B4-BE49-F238E27FC236}">
                <a16:creationId xmlns:a16="http://schemas.microsoft.com/office/drawing/2014/main" id="{BB29C1F2-1CEB-08A5-C047-97E51755F7EE}"/>
              </a:ext>
            </a:extLst>
          </p:cNvPr>
          <p:cNvCxnSpPr>
            <a:cxnSpLocks/>
            <a:stCxn id="55" idx="3"/>
            <a:endCxn id="63" idx="1"/>
          </p:cNvCxnSpPr>
          <p:nvPr/>
        </p:nvCxnSpPr>
        <p:spPr>
          <a:xfrm>
            <a:off x="6136841" y="2174782"/>
            <a:ext cx="25120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5" name="文字方塊 64">
                <a:extLst>
                  <a:ext uri="{FF2B5EF4-FFF2-40B4-BE49-F238E27FC236}">
                    <a16:creationId xmlns:a16="http://schemas.microsoft.com/office/drawing/2014/main" id="{26A5C4E7-CF54-CBBF-5BC7-E415C0016610}"/>
                  </a:ext>
                </a:extLst>
              </p:cNvPr>
              <p:cNvSpPr txBox="1"/>
              <p:nvPr/>
            </p:nvSpPr>
            <p:spPr>
              <a:xfrm>
                <a:off x="6085556" y="706037"/>
                <a:ext cx="34206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1</m:t>
                          </m:r>
                        </m:sub>
                      </m:sSub>
                    </m:oMath>
                  </m:oMathPara>
                </a14:m>
                <a:endParaRPr lang="zh-TW" altLang="en-US" sz="1100" dirty="0"/>
              </a:p>
            </p:txBody>
          </p:sp>
        </mc:Choice>
        <mc:Fallback>
          <p:sp>
            <p:nvSpPr>
              <p:cNvPr id="65" name="文字方塊 64">
                <a:extLst>
                  <a:ext uri="{FF2B5EF4-FFF2-40B4-BE49-F238E27FC236}">
                    <a16:creationId xmlns:a16="http://schemas.microsoft.com/office/drawing/2014/main" id="{26A5C4E7-CF54-CBBF-5BC7-E415C0016610}"/>
                  </a:ext>
                </a:extLst>
              </p:cNvPr>
              <p:cNvSpPr txBox="1">
                <a:spLocks noRot="1" noChangeAspect="1" noMove="1" noResize="1" noEditPoints="1" noAdjustHandles="1" noChangeArrowheads="1" noChangeShapeType="1" noTextEdit="1"/>
              </p:cNvSpPr>
              <p:nvPr/>
            </p:nvSpPr>
            <p:spPr>
              <a:xfrm>
                <a:off x="6085556" y="706037"/>
                <a:ext cx="342060" cy="261610"/>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6" name="文字方塊 65">
                <a:extLst>
                  <a:ext uri="{FF2B5EF4-FFF2-40B4-BE49-F238E27FC236}">
                    <a16:creationId xmlns:a16="http://schemas.microsoft.com/office/drawing/2014/main" id="{F9BD2580-8A85-FE2D-AE0F-AD8CB6CFE098}"/>
                  </a:ext>
                </a:extLst>
              </p:cNvPr>
              <p:cNvSpPr txBox="1"/>
              <p:nvPr/>
            </p:nvSpPr>
            <p:spPr>
              <a:xfrm>
                <a:off x="5808912" y="1321382"/>
                <a:ext cx="89534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2</m:t>
                          </m:r>
                        </m:sub>
                      </m:sSub>
                    </m:oMath>
                  </m:oMathPara>
                </a14:m>
                <a:endParaRPr lang="zh-TW" altLang="en-US" sz="1100" dirty="0"/>
              </a:p>
            </p:txBody>
          </p:sp>
        </mc:Choice>
        <mc:Fallback>
          <p:sp>
            <p:nvSpPr>
              <p:cNvPr id="66" name="文字方塊 65">
                <a:extLst>
                  <a:ext uri="{FF2B5EF4-FFF2-40B4-BE49-F238E27FC236}">
                    <a16:creationId xmlns:a16="http://schemas.microsoft.com/office/drawing/2014/main" id="{F9BD2580-8A85-FE2D-AE0F-AD8CB6CFE098}"/>
                  </a:ext>
                </a:extLst>
              </p:cNvPr>
              <p:cNvSpPr txBox="1">
                <a:spLocks noRot="1" noChangeAspect="1" noMove="1" noResize="1" noEditPoints="1" noAdjustHandles="1" noChangeArrowheads="1" noChangeShapeType="1" noTextEdit="1"/>
              </p:cNvSpPr>
              <p:nvPr/>
            </p:nvSpPr>
            <p:spPr>
              <a:xfrm>
                <a:off x="5808912" y="1321382"/>
                <a:ext cx="895349" cy="26161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7" name="文字方塊 66">
                <a:extLst>
                  <a:ext uri="{FF2B5EF4-FFF2-40B4-BE49-F238E27FC236}">
                    <a16:creationId xmlns:a16="http://schemas.microsoft.com/office/drawing/2014/main" id="{445DDDF2-F6F6-7BE5-0BA8-903FA6E0908F}"/>
                  </a:ext>
                </a:extLst>
              </p:cNvPr>
              <p:cNvSpPr txBox="1"/>
              <p:nvPr/>
            </p:nvSpPr>
            <p:spPr>
              <a:xfrm>
                <a:off x="5811419" y="1900601"/>
                <a:ext cx="89534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3</m:t>
                          </m:r>
                        </m:sub>
                      </m:sSub>
                    </m:oMath>
                  </m:oMathPara>
                </a14:m>
                <a:endParaRPr lang="zh-TW" altLang="en-US" sz="1100" dirty="0"/>
              </a:p>
            </p:txBody>
          </p:sp>
        </mc:Choice>
        <mc:Fallback>
          <p:sp>
            <p:nvSpPr>
              <p:cNvPr id="67" name="文字方塊 66">
                <a:extLst>
                  <a:ext uri="{FF2B5EF4-FFF2-40B4-BE49-F238E27FC236}">
                    <a16:creationId xmlns:a16="http://schemas.microsoft.com/office/drawing/2014/main" id="{445DDDF2-F6F6-7BE5-0BA8-903FA6E0908F}"/>
                  </a:ext>
                </a:extLst>
              </p:cNvPr>
              <p:cNvSpPr txBox="1">
                <a:spLocks noRot="1" noChangeAspect="1" noMove="1" noResize="1" noEditPoints="1" noAdjustHandles="1" noChangeArrowheads="1" noChangeShapeType="1" noTextEdit="1"/>
              </p:cNvSpPr>
              <p:nvPr/>
            </p:nvSpPr>
            <p:spPr>
              <a:xfrm>
                <a:off x="5811419" y="1900601"/>
                <a:ext cx="895349" cy="261610"/>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8" name="文字方塊 67">
                <a:extLst>
                  <a:ext uri="{FF2B5EF4-FFF2-40B4-BE49-F238E27FC236}">
                    <a16:creationId xmlns:a16="http://schemas.microsoft.com/office/drawing/2014/main" id="{93F5231A-4BA2-BF8C-C57C-58A6E08FFB3E}"/>
                  </a:ext>
                </a:extLst>
              </p:cNvPr>
              <p:cNvSpPr txBox="1"/>
              <p:nvPr/>
            </p:nvSpPr>
            <p:spPr>
              <a:xfrm>
                <a:off x="7469494" y="716905"/>
                <a:ext cx="421393"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i="1">
                              <a:solidFill>
                                <a:schemeClr val="tx1"/>
                              </a:solidFill>
                              <a:latin typeface="Cambria Math" panose="02040503050406030204" pitchFamily="18" charset="0"/>
                            </a:rPr>
                            <m:t>1</m:t>
                          </m:r>
                        </m:sub>
                      </m:sSub>
                    </m:oMath>
                  </m:oMathPara>
                </a14:m>
                <a:endParaRPr lang="zh-TW" altLang="en-US" sz="1200" dirty="0"/>
              </a:p>
            </p:txBody>
          </p:sp>
        </mc:Choice>
        <mc:Fallback>
          <p:sp>
            <p:nvSpPr>
              <p:cNvPr id="68" name="文字方塊 67">
                <a:extLst>
                  <a:ext uri="{FF2B5EF4-FFF2-40B4-BE49-F238E27FC236}">
                    <a16:creationId xmlns:a16="http://schemas.microsoft.com/office/drawing/2014/main" id="{93F5231A-4BA2-BF8C-C57C-58A6E08FFB3E}"/>
                  </a:ext>
                </a:extLst>
              </p:cNvPr>
              <p:cNvSpPr txBox="1">
                <a:spLocks noRot="1" noChangeAspect="1" noMove="1" noResize="1" noEditPoints="1" noAdjustHandles="1" noChangeArrowheads="1" noChangeShapeType="1" noTextEdit="1"/>
              </p:cNvSpPr>
              <p:nvPr/>
            </p:nvSpPr>
            <p:spPr>
              <a:xfrm>
                <a:off x="7469494" y="716905"/>
                <a:ext cx="421393" cy="276999"/>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69" name="文字方塊 68">
                <a:extLst>
                  <a:ext uri="{FF2B5EF4-FFF2-40B4-BE49-F238E27FC236}">
                    <a16:creationId xmlns:a16="http://schemas.microsoft.com/office/drawing/2014/main" id="{13124E41-8220-5259-48F3-A7F691DEC9B6}"/>
                  </a:ext>
                </a:extLst>
              </p:cNvPr>
              <p:cNvSpPr txBox="1"/>
              <p:nvPr/>
            </p:nvSpPr>
            <p:spPr>
              <a:xfrm>
                <a:off x="7498532" y="1313062"/>
                <a:ext cx="35769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2</m:t>
                          </m:r>
                        </m:sub>
                      </m:sSub>
                    </m:oMath>
                  </m:oMathPara>
                </a14:m>
                <a:endParaRPr lang="zh-TW" altLang="en-US" sz="1200" dirty="0"/>
              </a:p>
            </p:txBody>
          </p:sp>
        </mc:Choice>
        <mc:Fallback>
          <p:sp>
            <p:nvSpPr>
              <p:cNvPr id="69" name="文字方塊 68">
                <a:extLst>
                  <a:ext uri="{FF2B5EF4-FFF2-40B4-BE49-F238E27FC236}">
                    <a16:creationId xmlns:a16="http://schemas.microsoft.com/office/drawing/2014/main" id="{13124E41-8220-5259-48F3-A7F691DEC9B6}"/>
                  </a:ext>
                </a:extLst>
              </p:cNvPr>
              <p:cNvSpPr txBox="1">
                <a:spLocks noRot="1" noChangeAspect="1" noMove="1" noResize="1" noEditPoints="1" noAdjustHandles="1" noChangeArrowheads="1" noChangeShapeType="1" noTextEdit="1"/>
              </p:cNvSpPr>
              <p:nvPr/>
            </p:nvSpPr>
            <p:spPr>
              <a:xfrm>
                <a:off x="7498532" y="1313062"/>
                <a:ext cx="357690" cy="276999"/>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0" name="文字方塊 69">
                <a:extLst>
                  <a:ext uri="{FF2B5EF4-FFF2-40B4-BE49-F238E27FC236}">
                    <a16:creationId xmlns:a16="http://schemas.microsoft.com/office/drawing/2014/main" id="{0AD8A08B-D76E-A3D8-C682-73DE4CDE7436}"/>
                  </a:ext>
                </a:extLst>
              </p:cNvPr>
              <p:cNvSpPr txBox="1"/>
              <p:nvPr/>
            </p:nvSpPr>
            <p:spPr>
              <a:xfrm>
                <a:off x="7508853" y="1917409"/>
                <a:ext cx="336294" cy="279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3</m:t>
                          </m:r>
                        </m:sub>
                      </m:sSub>
                    </m:oMath>
                  </m:oMathPara>
                </a14:m>
                <a:endParaRPr lang="zh-TW" altLang="en-US" sz="1200" dirty="0"/>
              </a:p>
            </p:txBody>
          </p:sp>
        </mc:Choice>
        <mc:Fallback>
          <p:sp>
            <p:nvSpPr>
              <p:cNvPr id="70" name="文字方塊 69">
                <a:extLst>
                  <a:ext uri="{FF2B5EF4-FFF2-40B4-BE49-F238E27FC236}">
                    <a16:creationId xmlns:a16="http://schemas.microsoft.com/office/drawing/2014/main" id="{0AD8A08B-D76E-A3D8-C682-73DE4CDE7436}"/>
                  </a:ext>
                </a:extLst>
              </p:cNvPr>
              <p:cNvSpPr txBox="1">
                <a:spLocks noRot="1" noChangeAspect="1" noMove="1" noResize="1" noEditPoints="1" noAdjustHandles="1" noChangeArrowheads="1" noChangeShapeType="1" noTextEdit="1"/>
              </p:cNvSpPr>
              <p:nvPr/>
            </p:nvSpPr>
            <p:spPr>
              <a:xfrm>
                <a:off x="7508853" y="1917409"/>
                <a:ext cx="336294" cy="279569"/>
              </a:xfrm>
              <a:prstGeom prst="rect">
                <a:avLst/>
              </a:prstGeom>
              <a:blipFill>
                <a:blip r:embed="rId15"/>
                <a:stretch>
                  <a:fillRect/>
                </a:stretch>
              </a:blipFill>
            </p:spPr>
            <p:txBody>
              <a:bodyPr/>
              <a:lstStyle/>
              <a:p>
                <a:r>
                  <a:rPr lang="zh-TW" altLang="en-US">
                    <a:noFill/>
                  </a:rPr>
                  <a:t> </a:t>
                </a:r>
              </a:p>
            </p:txBody>
          </p:sp>
        </mc:Fallback>
      </mc:AlternateContent>
      <p:cxnSp>
        <p:nvCxnSpPr>
          <p:cNvPr id="71" name="直線單箭頭接點 70">
            <a:extLst>
              <a:ext uri="{FF2B5EF4-FFF2-40B4-BE49-F238E27FC236}">
                <a16:creationId xmlns:a16="http://schemas.microsoft.com/office/drawing/2014/main" id="{F652A5F8-6B69-3380-6EDB-CEAC3FC06E57}"/>
              </a:ext>
            </a:extLst>
          </p:cNvPr>
          <p:cNvCxnSpPr>
            <a:cxnSpLocks/>
            <a:stCxn id="51" idx="3"/>
            <a:endCxn id="15" idx="1"/>
          </p:cNvCxnSpPr>
          <p:nvPr/>
        </p:nvCxnSpPr>
        <p:spPr>
          <a:xfrm flipV="1">
            <a:off x="1626686" y="1572933"/>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mc:Choice xmlns:a14="http://schemas.microsoft.com/office/drawing/2010/main" Requires="a14">
          <p:sp>
            <p:nvSpPr>
              <p:cNvPr id="72" name="文字方塊 71">
                <a:extLst>
                  <a:ext uri="{FF2B5EF4-FFF2-40B4-BE49-F238E27FC236}">
                    <a16:creationId xmlns:a16="http://schemas.microsoft.com/office/drawing/2014/main" id="{7F970CCC-61E6-3FB6-A629-F6AED2D24422}"/>
                  </a:ext>
                </a:extLst>
              </p:cNvPr>
              <p:cNvSpPr txBox="1"/>
              <p:nvPr/>
            </p:nvSpPr>
            <p:spPr>
              <a:xfrm>
                <a:off x="4066792" y="687626"/>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𝑎𝑣𝑔</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p:sp>
            <p:nvSpPr>
              <p:cNvPr id="72" name="文字方塊 71">
                <a:extLst>
                  <a:ext uri="{FF2B5EF4-FFF2-40B4-BE49-F238E27FC236}">
                    <a16:creationId xmlns:a16="http://schemas.microsoft.com/office/drawing/2014/main" id="{7F970CCC-61E6-3FB6-A629-F6AED2D24422}"/>
                  </a:ext>
                </a:extLst>
              </p:cNvPr>
              <p:cNvSpPr txBox="1">
                <a:spLocks noRot="1" noChangeAspect="1" noMove="1" noResize="1" noEditPoints="1" noAdjustHandles="1" noChangeArrowheads="1" noChangeShapeType="1" noTextEdit="1"/>
              </p:cNvSpPr>
              <p:nvPr/>
            </p:nvSpPr>
            <p:spPr>
              <a:xfrm>
                <a:off x="4066792" y="687626"/>
                <a:ext cx="538284" cy="278666"/>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3" name="文字方塊 72">
                <a:extLst>
                  <a:ext uri="{FF2B5EF4-FFF2-40B4-BE49-F238E27FC236}">
                    <a16:creationId xmlns:a16="http://schemas.microsoft.com/office/drawing/2014/main" id="{456108F9-61C6-F84B-0F00-C4F68FC82F71}"/>
                  </a:ext>
                </a:extLst>
              </p:cNvPr>
              <p:cNvSpPr txBox="1"/>
              <p:nvPr/>
            </p:nvSpPr>
            <p:spPr>
              <a:xfrm>
                <a:off x="4022806" y="1922782"/>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65000"/>
                            </a:schemeClr>
                          </a:solidFill>
                          <a:latin typeface="Cambria Math" panose="02040503050406030204" pitchFamily="18" charset="0"/>
                        </a:rPr>
                        <m:t>{</m:t>
                      </m:r>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𝑚𝑎𝑡𝑐h</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p:sp>
            <p:nvSpPr>
              <p:cNvPr id="73" name="文字方塊 72">
                <a:extLst>
                  <a:ext uri="{FF2B5EF4-FFF2-40B4-BE49-F238E27FC236}">
                    <a16:creationId xmlns:a16="http://schemas.microsoft.com/office/drawing/2014/main" id="{456108F9-61C6-F84B-0F00-C4F68FC82F71}"/>
                  </a:ext>
                </a:extLst>
              </p:cNvPr>
              <p:cNvSpPr txBox="1">
                <a:spLocks noRot="1" noChangeAspect="1" noMove="1" noResize="1" noEditPoints="1" noAdjustHandles="1" noChangeArrowheads="1" noChangeShapeType="1" noTextEdit="1"/>
              </p:cNvSpPr>
              <p:nvPr/>
            </p:nvSpPr>
            <p:spPr>
              <a:xfrm>
                <a:off x="4022806" y="1922782"/>
                <a:ext cx="538284" cy="270459"/>
              </a:xfrm>
              <a:prstGeom prst="rect">
                <a:avLst/>
              </a:prstGeom>
              <a:blipFill>
                <a:blip r:embed="rId17"/>
                <a:stretch>
                  <a:fillRect/>
                </a:stretch>
              </a:blipFill>
              <a:ln>
                <a:noFill/>
              </a:ln>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4" name="文字方塊 73">
                <a:extLst>
                  <a:ext uri="{FF2B5EF4-FFF2-40B4-BE49-F238E27FC236}">
                    <a16:creationId xmlns:a16="http://schemas.microsoft.com/office/drawing/2014/main" id="{2E09A286-C350-89B8-6BC6-CEF0A0D6F9F3}"/>
                  </a:ext>
                </a:extLst>
              </p:cNvPr>
              <p:cNvSpPr txBox="1"/>
              <p:nvPr/>
            </p:nvSpPr>
            <p:spPr>
              <a:xfrm>
                <a:off x="4063937" y="1313062"/>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𝑚𝑎𝑥</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p:sp>
            <p:nvSpPr>
              <p:cNvPr id="74" name="文字方塊 73">
                <a:extLst>
                  <a:ext uri="{FF2B5EF4-FFF2-40B4-BE49-F238E27FC236}">
                    <a16:creationId xmlns:a16="http://schemas.microsoft.com/office/drawing/2014/main" id="{2E09A286-C350-89B8-6BC6-CEF0A0D6F9F3}"/>
                  </a:ext>
                </a:extLst>
              </p:cNvPr>
              <p:cNvSpPr txBox="1">
                <a:spLocks noRot="1" noChangeAspect="1" noMove="1" noResize="1" noEditPoints="1" noAdjustHandles="1" noChangeArrowheads="1" noChangeShapeType="1" noTextEdit="1"/>
              </p:cNvSpPr>
              <p:nvPr/>
            </p:nvSpPr>
            <p:spPr>
              <a:xfrm>
                <a:off x="4063937" y="1313062"/>
                <a:ext cx="538284" cy="261610"/>
              </a:xfrm>
              <a:prstGeom prst="rect">
                <a:avLst/>
              </a:prstGeom>
              <a:blipFill>
                <a:blip r:embed="rId18"/>
                <a:stretch>
                  <a:fillRect/>
                </a:stretch>
              </a:blipFill>
              <a:ln>
                <a:noFill/>
              </a:ln>
            </p:spPr>
            <p:txBody>
              <a:bodyPr/>
              <a:lstStyle/>
              <a:p>
                <a:r>
                  <a:rPr lang="zh-TW" altLang="en-US">
                    <a:noFill/>
                  </a:rPr>
                  <a:t> </a:t>
                </a:r>
              </a:p>
            </p:txBody>
          </p:sp>
        </mc:Fallback>
      </mc:AlternateContent>
      <p:cxnSp>
        <p:nvCxnSpPr>
          <p:cNvPr id="75" name="直線單箭頭接點 74">
            <a:extLst>
              <a:ext uri="{FF2B5EF4-FFF2-40B4-BE49-F238E27FC236}">
                <a16:creationId xmlns:a16="http://schemas.microsoft.com/office/drawing/2014/main" id="{0301EA93-A279-6CD1-34AF-9428CC448B97}"/>
              </a:ext>
            </a:extLst>
          </p:cNvPr>
          <p:cNvCxnSpPr>
            <a:cxnSpLocks/>
            <a:stCxn id="14" idx="3"/>
            <a:endCxn id="53" idx="1"/>
          </p:cNvCxnSpPr>
          <p:nvPr/>
        </p:nvCxnSpPr>
        <p:spPr>
          <a:xfrm>
            <a:off x="4088380" y="981110"/>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76" name="直線單箭頭接點 75">
            <a:extLst>
              <a:ext uri="{FF2B5EF4-FFF2-40B4-BE49-F238E27FC236}">
                <a16:creationId xmlns:a16="http://schemas.microsoft.com/office/drawing/2014/main" id="{219A3628-3B86-AC26-A29C-C033C523BC0B}"/>
              </a:ext>
            </a:extLst>
          </p:cNvPr>
          <p:cNvCxnSpPr>
            <a:cxnSpLocks/>
            <a:stCxn id="28" idx="3"/>
            <a:endCxn id="55" idx="1"/>
          </p:cNvCxnSpPr>
          <p:nvPr/>
        </p:nvCxnSpPr>
        <p:spPr>
          <a:xfrm>
            <a:off x="4088380" y="2162211"/>
            <a:ext cx="568115" cy="125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77" name="矩形 76">
            <a:extLst>
              <a:ext uri="{FF2B5EF4-FFF2-40B4-BE49-F238E27FC236}">
                <a16:creationId xmlns:a16="http://schemas.microsoft.com/office/drawing/2014/main" id="{6A165E28-C2AE-A064-3817-E941DCB4486F}"/>
              </a:ext>
            </a:extLst>
          </p:cNvPr>
          <p:cNvSpPr/>
          <p:nvPr/>
        </p:nvSpPr>
        <p:spPr>
          <a:xfrm flipH="1" flipV="1">
            <a:off x="6376274" y="687626"/>
            <a:ext cx="1172153" cy="17337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p:cxnSp>
        <p:nvCxnSpPr>
          <p:cNvPr id="78" name="直線單箭頭接點 77">
            <a:extLst>
              <a:ext uri="{FF2B5EF4-FFF2-40B4-BE49-F238E27FC236}">
                <a16:creationId xmlns:a16="http://schemas.microsoft.com/office/drawing/2014/main" id="{700C8966-9D70-82D7-8F73-FA2FBF004AFD}"/>
              </a:ext>
            </a:extLst>
          </p:cNvPr>
          <p:cNvCxnSpPr>
            <a:cxnSpLocks/>
            <a:stCxn id="79" idx="2"/>
          </p:cNvCxnSpPr>
          <p:nvPr/>
        </p:nvCxnSpPr>
        <p:spPr>
          <a:xfrm>
            <a:off x="8536773" y="2204330"/>
            <a:ext cx="1404" cy="1371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79" name="矩形 78">
            <a:extLst>
              <a:ext uri="{FF2B5EF4-FFF2-40B4-BE49-F238E27FC236}">
                <a16:creationId xmlns:a16="http://schemas.microsoft.com/office/drawing/2014/main" id="{BD7918EC-48B3-96F9-0665-E11FB2A1A4A8}"/>
              </a:ext>
            </a:extLst>
          </p:cNvPr>
          <p:cNvSpPr/>
          <p:nvPr/>
        </p:nvSpPr>
        <p:spPr>
          <a:xfrm>
            <a:off x="7946628" y="995840"/>
            <a:ext cx="1180289" cy="12084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Error Rate Optimized Prediction Selector with Integrated Outlier Estimation</a:t>
            </a:r>
            <a:endParaRPr lang="en-US" altLang="zh-TW" sz="800" dirty="0">
              <a:solidFill>
                <a:schemeClr val="bg1">
                  <a:lumMod val="75000"/>
                </a:schemeClr>
              </a:solidFill>
              <a:latin typeface="Söhne"/>
            </a:endParaRPr>
          </a:p>
        </p:txBody>
      </p:sp>
      <mc:AlternateContent xmlns:mc="http://schemas.openxmlformats.org/markup-compatibility/2006">
        <mc:Choice xmlns:a14="http://schemas.microsoft.com/office/drawing/2010/main" Requires="a14">
          <p:sp>
            <p:nvSpPr>
              <p:cNvPr id="80" name="文字方塊 79">
                <a:extLst>
                  <a:ext uri="{FF2B5EF4-FFF2-40B4-BE49-F238E27FC236}">
                    <a16:creationId xmlns:a16="http://schemas.microsoft.com/office/drawing/2014/main" id="{24257A2D-29C4-4042-BDE3-89572F4D1999}"/>
                  </a:ext>
                </a:extLst>
              </p:cNvPr>
              <p:cNvSpPr txBox="1"/>
              <p:nvPr/>
            </p:nvSpPr>
            <p:spPr>
              <a:xfrm>
                <a:off x="8253282" y="2341501"/>
                <a:ext cx="570157"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75000"/>
                            </a:schemeClr>
                          </a:solidFill>
                          <a:latin typeface="Cambria Math" panose="02040503050406030204" pitchFamily="18" charset="0"/>
                        </a:rPr>
                        <m:t>{</m:t>
                      </m:r>
                      <m:sSubSup>
                        <m:sSubSupPr>
                          <m:ctrlPr>
                            <a:rPr lang="en-US" altLang="zh-TW" sz="1100" b="1" i="1" smtClean="0">
                              <a:solidFill>
                                <a:schemeClr val="bg1">
                                  <a:lumMod val="75000"/>
                                </a:schemeClr>
                              </a:solidFill>
                              <a:latin typeface="Cambria Math" panose="02040503050406030204" pitchFamily="18" charset="0"/>
                            </a:rPr>
                          </m:ctrlPr>
                        </m:sSubSupPr>
                        <m:e>
                          <m:acc>
                            <m:accPr>
                              <m:chr m:val="̃"/>
                              <m:ctrlPr>
                                <a:rPr lang="en-US" altLang="zh-TW" sz="1100" b="1" i="1">
                                  <a:solidFill>
                                    <a:schemeClr val="bg1">
                                      <a:lumMod val="75000"/>
                                    </a:schemeClr>
                                  </a:solidFill>
                                  <a:latin typeface="Cambria Math" panose="02040503050406030204" pitchFamily="18" charset="0"/>
                                </a:rPr>
                              </m:ctrlPr>
                            </m:accPr>
                            <m:e>
                              <m:r>
                                <a:rPr lang="en-US" altLang="zh-TW" sz="1100" b="1" i="1">
                                  <a:solidFill>
                                    <a:schemeClr val="bg1">
                                      <a:lumMod val="75000"/>
                                    </a:schemeClr>
                                  </a:solidFill>
                                  <a:latin typeface="Cambria Math" panose="02040503050406030204" pitchFamily="18" charset="0"/>
                                </a:rPr>
                                <m:t>𝒑</m:t>
                              </m:r>
                            </m:e>
                          </m:acc>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𝑆𝑃𝐸</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p:sp>
            <p:nvSpPr>
              <p:cNvPr id="80" name="文字方塊 79">
                <a:extLst>
                  <a:ext uri="{FF2B5EF4-FFF2-40B4-BE49-F238E27FC236}">
                    <a16:creationId xmlns:a16="http://schemas.microsoft.com/office/drawing/2014/main" id="{24257A2D-29C4-4042-BDE3-89572F4D1999}"/>
                  </a:ext>
                </a:extLst>
              </p:cNvPr>
              <p:cNvSpPr txBox="1">
                <a:spLocks noRot="1" noChangeAspect="1" noMove="1" noResize="1" noEditPoints="1" noAdjustHandles="1" noChangeArrowheads="1" noChangeShapeType="1" noTextEdit="1"/>
              </p:cNvSpPr>
              <p:nvPr/>
            </p:nvSpPr>
            <p:spPr>
              <a:xfrm>
                <a:off x="8253282" y="2341501"/>
                <a:ext cx="570157" cy="268343"/>
              </a:xfrm>
              <a:prstGeom prst="rect">
                <a:avLst/>
              </a:prstGeom>
              <a:blipFill>
                <a:blip r:embed="rId19"/>
                <a:stretch>
                  <a:fillRect/>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191649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8735816" cy="553998"/>
          </a:xfrm>
          <a:prstGeom prst="rect">
            <a:avLst/>
          </a:prstGeom>
          <a:noFill/>
        </p:spPr>
        <p:txBody>
          <a:bodyPr wrap="square">
            <a:spAutoFit/>
          </a:bodyPr>
          <a:lstStyle/>
          <a:p>
            <a:pPr>
              <a:defRPr/>
            </a:pP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SPE: Uncertainty to Error Rate Mapping</a:t>
            </a:r>
          </a:p>
        </p:txBody>
      </p:sp>
      <p:sp>
        <p:nvSpPr>
          <p:cNvPr id="21" name="文字方塊 20">
            <a:extLst>
              <a:ext uri="{FF2B5EF4-FFF2-40B4-BE49-F238E27FC236}">
                <a16:creationId xmlns:a16="http://schemas.microsoft.com/office/drawing/2014/main" id="{E93B8406-0A8C-3FC0-8E73-04E47FFC5BF1}"/>
              </a:ext>
            </a:extLst>
          </p:cNvPr>
          <p:cNvSpPr txBox="1"/>
          <p:nvPr/>
        </p:nvSpPr>
        <p:spPr>
          <a:xfrm>
            <a:off x="419680" y="2397534"/>
            <a:ext cx="8568087" cy="1569660"/>
          </a:xfrm>
          <a:prstGeom prst="rect">
            <a:avLst/>
          </a:prstGeom>
          <a:noFill/>
        </p:spPr>
        <p:txBody>
          <a:bodyPr wrap="square">
            <a:spAutoFit/>
          </a:bodyPr>
          <a:lstStyle/>
          <a:p>
            <a:pPr marL="285750" indent="-285750">
              <a:buFont typeface="Arial" panose="020B0604020202020204" pitchFamily="34" charset="0"/>
              <a:buChar char="•"/>
            </a:pPr>
            <a:r>
              <a:rPr lang="en-US" altLang="zh-TW" sz="1200" b="1" dirty="0">
                <a:latin typeface="Cambria" panose="02040503050406030204" pitchFamily="18" charset="0"/>
                <a:ea typeface="Cambria" panose="02040503050406030204" pitchFamily="18" charset="0"/>
              </a:rPr>
              <a:t>Normalized Uncertainty Calculation and UCE</a:t>
            </a:r>
            <a:r>
              <a:rPr lang="en-US" altLang="zh-TW" sz="1200" dirty="0">
                <a:latin typeface="Cambria" panose="02040503050406030204" pitchFamily="18" charset="0"/>
                <a:ea typeface="Cambria" panose="02040503050406030204" pitchFamily="18" charset="0"/>
              </a:rPr>
              <a:t>:</a:t>
            </a:r>
          </a:p>
          <a:p>
            <a:r>
              <a:rPr lang="en-US" altLang="zh-TW" sz="1200" dirty="0">
                <a:latin typeface="Cambria" panose="02040503050406030204" pitchFamily="18" charset="0"/>
                <a:ea typeface="Cambria" panose="02040503050406030204" pitchFamily="18" charset="0"/>
              </a:rPr>
              <a:t>During the training phase, our method calculates the Uncertainty Calibration Error (UCE) by assessing the normalized uncertainty of each model's probability output and establishes the Uncertainty to Error Rates Mapping. Please refer to the next page for further details.</a:t>
            </a:r>
          </a:p>
          <a:p>
            <a:endParaRPr lang="en-US" altLang="zh-TW" sz="12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sz="1200" b="1" dirty="0">
                <a:latin typeface="Cambria" panose="02040503050406030204" pitchFamily="18" charset="0"/>
                <a:ea typeface="Cambria" panose="02040503050406030204" pitchFamily="18" charset="0"/>
              </a:rPr>
              <a:t>Mapping Table Establishment and Utilization</a:t>
            </a:r>
            <a:r>
              <a:rPr lang="en-US" altLang="zh-TW" sz="1200" dirty="0">
                <a:latin typeface="Cambria" panose="02040503050406030204" pitchFamily="18" charset="0"/>
                <a:ea typeface="Cambria" panose="02040503050406030204" pitchFamily="18" charset="0"/>
              </a:rPr>
              <a:t>:</a:t>
            </a:r>
          </a:p>
          <a:p>
            <a:r>
              <a:rPr lang="en-US" altLang="zh-TW" sz="1200" dirty="0">
                <a:latin typeface="Cambria" panose="02040503050406030204" pitchFamily="18" charset="0"/>
                <a:ea typeface="Cambria" panose="02040503050406030204" pitchFamily="18" charset="0"/>
              </a:rPr>
              <a:t>We subsequently construct a Mapping table grounded on Uncertainty and Error Rates. This table is applied in the testing phase for respective assessments.</a:t>
            </a:r>
            <a:endParaRPr lang="zh-TW" altLang="en-US" sz="1200"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08C8A583-F655-BDA4-1961-B57D9DBF6436}"/>
                  </a:ext>
                </a:extLst>
              </p:cNvPr>
              <p:cNvSpPr txBox="1"/>
              <p:nvPr/>
            </p:nvSpPr>
            <p:spPr>
              <a:xfrm>
                <a:off x="87204" y="1456796"/>
                <a:ext cx="454954" cy="261610"/>
              </a:xfrm>
              <a:prstGeom prst="rect">
                <a:avLst/>
              </a:prstGeom>
              <a:noFill/>
              <a:ln>
                <a:noFill/>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𝑿</m:t>
                      </m:r>
                    </m:oMath>
                  </m:oMathPara>
                </a14:m>
                <a:endParaRPr lang="zh-TW" altLang="en-US" sz="1050" b="1" dirty="0">
                  <a:solidFill>
                    <a:schemeClr val="bg1">
                      <a:lumMod val="65000"/>
                    </a:schemeClr>
                  </a:solidFill>
                </a:endParaRPr>
              </a:p>
            </p:txBody>
          </p:sp>
        </mc:Choice>
        <mc:Fallback xmlns="">
          <p:sp>
            <p:nvSpPr>
              <p:cNvPr id="2" name="文字方塊 1">
                <a:extLst>
                  <a:ext uri="{FF2B5EF4-FFF2-40B4-BE49-F238E27FC236}">
                    <a16:creationId xmlns:a16="http://schemas.microsoft.com/office/drawing/2014/main" id="{08C8A583-F655-BDA4-1961-B57D9DBF6436}"/>
                  </a:ext>
                </a:extLst>
              </p:cNvPr>
              <p:cNvSpPr txBox="1">
                <a:spLocks noRot="1" noChangeAspect="1" noMove="1" noResize="1" noEditPoints="1" noAdjustHandles="1" noChangeArrowheads="1" noChangeShapeType="1" noTextEdit="1"/>
              </p:cNvSpPr>
              <p:nvPr/>
            </p:nvSpPr>
            <p:spPr>
              <a:xfrm>
                <a:off x="87204" y="1456796"/>
                <a:ext cx="454954" cy="261610"/>
              </a:xfrm>
              <a:prstGeom prst="rect">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9A5BA6B-BF2F-2AA8-173F-09A3EBFDC55F}"/>
                  </a:ext>
                </a:extLst>
              </p:cNvPr>
              <p:cNvSpPr/>
              <p:nvPr/>
            </p:nvSpPr>
            <p:spPr>
              <a:xfrm>
                <a:off x="2252380" y="711110"/>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a:solidFill>
                                <a:schemeClr val="bg1">
                                  <a:lumMod val="65000"/>
                                </a:schemeClr>
                              </a:solidFill>
                              <a:latin typeface="Cambria Math" panose="02040503050406030204" pitchFamily="18" charset="0"/>
                            </a:rPr>
                            <m:t>𝟏</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3" name="矩形 2">
                <a:extLst>
                  <a:ext uri="{FF2B5EF4-FFF2-40B4-BE49-F238E27FC236}">
                    <a16:creationId xmlns:a16="http://schemas.microsoft.com/office/drawing/2014/main" id="{59A5BA6B-BF2F-2AA8-173F-09A3EBFDC55F}"/>
                  </a:ext>
                </a:extLst>
              </p:cNvPr>
              <p:cNvSpPr>
                <a:spLocks noRot="1" noChangeAspect="1" noMove="1" noResize="1" noEditPoints="1" noAdjustHandles="1" noChangeArrowheads="1" noChangeShapeType="1" noTextEdit="1"/>
              </p:cNvSpPr>
              <p:nvPr/>
            </p:nvSpPr>
            <p:spPr>
              <a:xfrm>
                <a:off x="2252380" y="711110"/>
                <a:ext cx="1836000" cy="5400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76BF61F-577F-6C58-1210-FF5ACADF8DF8}"/>
                  </a:ext>
                </a:extLst>
              </p:cNvPr>
              <p:cNvSpPr/>
              <p:nvPr/>
            </p:nvSpPr>
            <p:spPr>
              <a:xfrm>
                <a:off x="2252380" y="1302933"/>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𝟐</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4" name="矩形 3">
                <a:extLst>
                  <a:ext uri="{FF2B5EF4-FFF2-40B4-BE49-F238E27FC236}">
                    <a16:creationId xmlns:a16="http://schemas.microsoft.com/office/drawing/2014/main" id="{D76BF61F-577F-6C58-1210-FF5ACADF8DF8}"/>
                  </a:ext>
                </a:extLst>
              </p:cNvPr>
              <p:cNvSpPr>
                <a:spLocks noRot="1" noChangeAspect="1" noMove="1" noResize="1" noEditPoints="1" noAdjustHandles="1" noChangeArrowheads="1" noChangeShapeType="1" noTextEdit="1"/>
              </p:cNvSpPr>
              <p:nvPr/>
            </p:nvSpPr>
            <p:spPr>
              <a:xfrm>
                <a:off x="2252380" y="1302933"/>
                <a:ext cx="1836000" cy="5400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EF92EF0-359B-0BF2-23A5-CD61AA9D169D}"/>
                  </a:ext>
                </a:extLst>
              </p:cNvPr>
              <p:cNvSpPr/>
              <p:nvPr/>
            </p:nvSpPr>
            <p:spPr>
              <a:xfrm>
                <a:off x="2252380" y="1892211"/>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𝟑</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 object information)</a:t>
                </a:r>
              </a:p>
            </p:txBody>
          </p:sp>
        </mc:Choice>
        <mc:Fallback xmlns="">
          <p:sp>
            <p:nvSpPr>
              <p:cNvPr id="5" name="矩形 4">
                <a:extLst>
                  <a:ext uri="{FF2B5EF4-FFF2-40B4-BE49-F238E27FC236}">
                    <a16:creationId xmlns:a16="http://schemas.microsoft.com/office/drawing/2014/main" id="{AEF92EF0-359B-0BF2-23A5-CD61AA9D169D}"/>
                  </a:ext>
                </a:extLst>
              </p:cNvPr>
              <p:cNvSpPr>
                <a:spLocks noRot="1" noChangeAspect="1" noMove="1" noResize="1" noEditPoints="1" noAdjustHandles="1" noChangeArrowheads="1" noChangeShapeType="1" noTextEdit="1"/>
              </p:cNvSpPr>
              <p:nvPr/>
            </p:nvSpPr>
            <p:spPr>
              <a:xfrm>
                <a:off x="2252380" y="1892211"/>
                <a:ext cx="1836000" cy="5400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0473C492-A4A4-0F78-8EE1-79E35F998414}"/>
                  </a:ext>
                </a:extLst>
              </p:cNvPr>
              <p:cNvSpPr txBox="1"/>
              <p:nvPr/>
            </p:nvSpPr>
            <p:spPr>
              <a:xfrm>
                <a:off x="1539078" y="1296055"/>
                <a:ext cx="447675" cy="2539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𝜻</m:t>
                      </m:r>
                    </m:oMath>
                  </m:oMathPara>
                </a14:m>
                <a:endParaRPr lang="zh-TW" altLang="en-US" sz="800" b="1" dirty="0">
                  <a:solidFill>
                    <a:schemeClr val="bg1">
                      <a:lumMod val="65000"/>
                    </a:schemeClr>
                  </a:solidFill>
                </a:endParaRPr>
              </a:p>
            </p:txBody>
          </p:sp>
        </mc:Choice>
        <mc:Fallback xmlns="">
          <p:sp>
            <p:nvSpPr>
              <p:cNvPr id="6" name="文字方塊 5">
                <a:extLst>
                  <a:ext uri="{FF2B5EF4-FFF2-40B4-BE49-F238E27FC236}">
                    <a16:creationId xmlns:a16="http://schemas.microsoft.com/office/drawing/2014/main" id="{0473C492-A4A4-0F78-8EE1-79E35F998414}"/>
                  </a:ext>
                </a:extLst>
              </p:cNvPr>
              <p:cNvSpPr txBox="1">
                <a:spLocks noRot="1" noChangeAspect="1" noMove="1" noResize="1" noEditPoints="1" noAdjustHandles="1" noChangeArrowheads="1" noChangeShapeType="1" noTextEdit="1"/>
              </p:cNvSpPr>
              <p:nvPr/>
            </p:nvSpPr>
            <p:spPr>
              <a:xfrm>
                <a:off x="1539078" y="1296055"/>
                <a:ext cx="447675" cy="253916"/>
              </a:xfrm>
              <a:prstGeom prst="rect">
                <a:avLst/>
              </a:prstGeom>
              <a:blipFill>
                <a:blip r:embed="rId7"/>
                <a:stretch>
                  <a:fillRect/>
                </a:stretch>
              </a:blipFill>
              <a:ln>
                <a:noFill/>
              </a:ln>
            </p:spPr>
            <p:txBody>
              <a:bodyPr/>
              <a:lstStyle/>
              <a:p>
                <a:r>
                  <a:rPr lang="zh-TW" altLang="en-US">
                    <a:noFill/>
                  </a:rPr>
                  <a:t> </a:t>
                </a:r>
              </a:p>
            </p:txBody>
          </p:sp>
        </mc:Fallback>
      </mc:AlternateContent>
      <p:cxnSp>
        <p:nvCxnSpPr>
          <p:cNvPr id="7" name="接點: 肘形 6">
            <a:extLst>
              <a:ext uri="{FF2B5EF4-FFF2-40B4-BE49-F238E27FC236}">
                <a16:creationId xmlns:a16="http://schemas.microsoft.com/office/drawing/2014/main" id="{8521E3CC-A558-860C-17F4-4DA85DCB8532}"/>
              </a:ext>
            </a:extLst>
          </p:cNvPr>
          <p:cNvCxnSpPr>
            <a:cxnSpLocks/>
            <a:stCxn id="12" idx="3"/>
            <a:endCxn id="3" idx="1"/>
          </p:cNvCxnSpPr>
          <p:nvPr/>
        </p:nvCxnSpPr>
        <p:spPr>
          <a:xfrm flipV="1">
            <a:off x="1626686" y="981110"/>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8" name="接點: 肘形 7">
            <a:extLst>
              <a:ext uri="{FF2B5EF4-FFF2-40B4-BE49-F238E27FC236}">
                <a16:creationId xmlns:a16="http://schemas.microsoft.com/office/drawing/2014/main" id="{CB6D42E5-32F9-9A74-82AA-36282F3626D2}"/>
              </a:ext>
            </a:extLst>
          </p:cNvPr>
          <p:cNvCxnSpPr>
            <a:cxnSpLocks/>
            <a:stCxn id="12" idx="3"/>
            <a:endCxn id="5" idx="1"/>
          </p:cNvCxnSpPr>
          <p:nvPr/>
        </p:nvCxnSpPr>
        <p:spPr>
          <a:xfrm>
            <a:off x="1626686" y="1580352"/>
            <a:ext cx="625694" cy="581859"/>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9" name="接點: 肘形 8">
            <a:extLst>
              <a:ext uri="{FF2B5EF4-FFF2-40B4-BE49-F238E27FC236}">
                <a16:creationId xmlns:a16="http://schemas.microsoft.com/office/drawing/2014/main" id="{22956524-5CE4-3D14-07A2-35C4EC9225BA}"/>
              </a:ext>
            </a:extLst>
          </p:cNvPr>
          <p:cNvCxnSpPr>
            <a:cxnSpLocks/>
            <a:stCxn id="4" idx="3"/>
            <a:endCxn id="15" idx="1"/>
          </p:cNvCxnSpPr>
          <p:nvPr/>
        </p:nvCxnSpPr>
        <p:spPr>
          <a:xfrm>
            <a:off x="4088380" y="1572933"/>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9FD068E8-DD27-5DD6-92AF-7AE6643E93EF}"/>
                  </a:ext>
                </a:extLst>
              </p:cNvPr>
              <p:cNvSpPr/>
              <p:nvPr/>
            </p:nvSpPr>
            <p:spPr>
              <a:xfrm>
                <a:off x="735145" y="1206533"/>
                <a:ext cx="891541" cy="74763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bg1">
                              <a:lumMod val="65000"/>
                            </a:schemeClr>
                          </a:solidFill>
                          <a:latin typeface="Cambria Math" panose="02040503050406030204" pitchFamily="18" charset="0"/>
                        </a:rPr>
                        <m:t>𝑩</m:t>
                      </m:r>
                      <m:r>
                        <a:rPr lang="en-US" altLang="zh-TW" sz="900" b="1" i="1" dirty="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𝑿</m:t>
                      </m:r>
                      <m:r>
                        <a:rPr lang="en-US" altLang="zh-TW" sz="900" b="1" i="1" dirty="0">
                          <a:solidFill>
                            <a:schemeClr val="bg1">
                              <a:lumMod val="65000"/>
                            </a:schemeClr>
                          </a:solidFill>
                          <a:latin typeface="Cambria Math" panose="02040503050406030204" pitchFamily="18" charset="0"/>
                        </a:rPr>
                        <m:t>; </m:t>
                      </m:r>
                      <m:r>
                        <a:rPr lang="el-GR" altLang="zh-TW" sz="900" b="1" i="1" dirty="0">
                          <a:solidFill>
                            <a:schemeClr val="bg1">
                              <a:lumMod val="65000"/>
                            </a:schemeClr>
                          </a:solidFill>
                          <a:latin typeface="Cambria Math" panose="02040503050406030204" pitchFamily="18" charset="0"/>
                        </a:rPr>
                        <m:t>𝜽</m:t>
                      </m:r>
                      <m:r>
                        <a:rPr lang="en-US" altLang="zh-TW" sz="900" b="1" i="1" dirty="0">
                          <a:solidFill>
                            <a:schemeClr val="bg1">
                              <a:lumMod val="65000"/>
                            </a:schemeClr>
                          </a:solidFill>
                          <a:latin typeface="Cambria Math" panose="02040503050406030204" pitchFamily="18" charset="0"/>
                        </a:rPr>
                        <m:t>)</m:t>
                      </m:r>
                    </m:oMath>
                  </m:oMathPara>
                </a14:m>
                <a:endParaRPr lang="zh-TW" altLang="en-US" sz="900" b="1" dirty="0">
                  <a:solidFill>
                    <a:schemeClr val="bg1">
                      <a:lumMod val="65000"/>
                    </a:schemeClr>
                  </a:solidFill>
                </a:endParaRPr>
              </a:p>
            </p:txBody>
          </p:sp>
        </mc:Choice>
        <mc:Fallback xmlns="">
          <p:sp>
            <p:nvSpPr>
              <p:cNvPr id="12" name="矩形 11">
                <a:extLst>
                  <a:ext uri="{FF2B5EF4-FFF2-40B4-BE49-F238E27FC236}">
                    <a16:creationId xmlns:a16="http://schemas.microsoft.com/office/drawing/2014/main" id="{9FD068E8-DD27-5DD6-92AF-7AE6643E93EF}"/>
                  </a:ext>
                </a:extLst>
              </p:cNvPr>
              <p:cNvSpPr>
                <a:spLocks noRot="1" noChangeAspect="1" noMove="1" noResize="1" noEditPoints="1" noAdjustHandles="1" noChangeArrowheads="1" noChangeShapeType="1" noTextEdit="1"/>
              </p:cNvSpPr>
              <p:nvPr/>
            </p:nvSpPr>
            <p:spPr>
              <a:xfrm>
                <a:off x="735145" y="1206533"/>
                <a:ext cx="891541" cy="747637"/>
              </a:xfrm>
              <a:prstGeom prst="rect">
                <a:avLst/>
              </a:prstGeom>
              <a:blipFill>
                <a:blip r:embed="rId8"/>
                <a:stretch>
                  <a:fillRect/>
                </a:stretch>
              </a:blipFill>
              <a:ln/>
            </p:spPr>
            <p:txBody>
              <a:bodyPr/>
              <a:lstStyle/>
              <a:p>
                <a:r>
                  <a:rPr lang="zh-TW" altLang="en-US">
                    <a:noFill/>
                  </a:rPr>
                  <a:t> </a:t>
                </a:r>
              </a:p>
            </p:txBody>
          </p:sp>
        </mc:Fallback>
      </mc:AlternateContent>
      <p:cxnSp>
        <p:nvCxnSpPr>
          <p:cNvPr id="13" name="直線單箭頭接點 12">
            <a:extLst>
              <a:ext uri="{FF2B5EF4-FFF2-40B4-BE49-F238E27FC236}">
                <a16:creationId xmlns:a16="http://schemas.microsoft.com/office/drawing/2014/main" id="{C650C0C4-972A-D860-043D-1F4C4E5092C3}"/>
              </a:ext>
            </a:extLst>
          </p:cNvPr>
          <p:cNvCxnSpPr>
            <a:cxnSpLocks/>
          </p:cNvCxnSpPr>
          <p:nvPr/>
        </p:nvCxnSpPr>
        <p:spPr>
          <a:xfrm>
            <a:off x="419680" y="1594347"/>
            <a:ext cx="241300" cy="0"/>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14" name="矩形 13">
            <a:extLst>
              <a:ext uri="{FF2B5EF4-FFF2-40B4-BE49-F238E27FC236}">
                <a16:creationId xmlns:a16="http://schemas.microsoft.com/office/drawing/2014/main" id="{2E4B3BA2-E581-DCB4-31B5-4ED6B5AC7CF7}"/>
              </a:ext>
            </a:extLst>
          </p:cNvPr>
          <p:cNvSpPr/>
          <p:nvPr/>
        </p:nvSpPr>
        <p:spPr>
          <a:xfrm>
            <a:off x="4656495" y="731638"/>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15" name="矩形 14">
            <a:extLst>
              <a:ext uri="{FF2B5EF4-FFF2-40B4-BE49-F238E27FC236}">
                <a16:creationId xmlns:a16="http://schemas.microsoft.com/office/drawing/2014/main" id="{BE4B349D-6BEC-FBA3-9953-0CF5B287365D}"/>
              </a:ext>
            </a:extLst>
          </p:cNvPr>
          <p:cNvSpPr/>
          <p:nvPr/>
        </p:nvSpPr>
        <p:spPr>
          <a:xfrm>
            <a:off x="4654209" y="1321407"/>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16" name="矩形 15">
            <a:extLst>
              <a:ext uri="{FF2B5EF4-FFF2-40B4-BE49-F238E27FC236}">
                <a16:creationId xmlns:a16="http://schemas.microsoft.com/office/drawing/2014/main" id="{F22629B5-B21B-94AD-E53A-5222CD9A4188}"/>
              </a:ext>
            </a:extLst>
          </p:cNvPr>
          <p:cNvSpPr/>
          <p:nvPr/>
        </p:nvSpPr>
        <p:spPr>
          <a:xfrm>
            <a:off x="4656495" y="1922782"/>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cxnSp>
        <p:nvCxnSpPr>
          <p:cNvPr id="17" name="直線單箭頭接點 16">
            <a:extLst>
              <a:ext uri="{FF2B5EF4-FFF2-40B4-BE49-F238E27FC236}">
                <a16:creationId xmlns:a16="http://schemas.microsoft.com/office/drawing/2014/main" id="{3097F7AA-3E88-B025-9EB6-B766BADBF62F}"/>
              </a:ext>
            </a:extLst>
          </p:cNvPr>
          <p:cNvCxnSpPr>
            <a:cxnSpLocks/>
            <a:stCxn id="14" idx="3"/>
            <a:endCxn id="20" idx="1"/>
          </p:cNvCxnSpPr>
          <p:nvPr/>
        </p:nvCxnSpPr>
        <p:spPr>
          <a:xfrm>
            <a:off x="6136841" y="983638"/>
            <a:ext cx="251200" cy="17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C75A254A-B26D-D719-B515-19E2E57C94F0}"/>
              </a:ext>
            </a:extLst>
          </p:cNvPr>
          <p:cNvCxnSpPr>
            <a:cxnSpLocks/>
            <a:stCxn id="15" idx="3"/>
            <a:endCxn id="27" idx="1"/>
          </p:cNvCxnSpPr>
          <p:nvPr/>
        </p:nvCxnSpPr>
        <p:spPr>
          <a:xfrm flipV="1">
            <a:off x="6134555" y="1571011"/>
            <a:ext cx="253486" cy="2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049420D9-FAF5-0A62-3C0F-566F053BAD44}"/>
              </a:ext>
            </a:extLst>
          </p:cNvPr>
          <p:cNvSpPr/>
          <p:nvPr/>
        </p:nvSpPr>
        <p:spPr>
          <a:xfrm>
            <a:off x="6388041" y="733365"/>
            <a:ext cx="1188000" cy="504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Uncertainty to Error Rate Mapping</a:t>
            </a:r>
          </a:p>
        </p:txBody>
      </p:sp>
      <p:cxnSp>
        <p:nvCxnSpPr>
          <p:cNvPr id="23" name="接點: 肘形 22">
            <a:extLst>
              <a:ext uri="{FF2B5EF4-FFF2-40B4-BE49-F238E27FC236}">
                <a16:creationId xmlns:a16="http://schemas.microsoft.com/office/drawing/2014/main" id="{8E03A52C-AEDD-0EF8-DE7E-FCBE8FC653D6}"/>
              </a:ext>
            </a:extLst>
          </p:cNvPr>
          <p:cNvCxnSpPr>
            <a:cxnSpLocks/>
            <a:stCxn id="20" idx="3"/>
          </p:cNvCxnSpPr>
          <p:nvPr/>
        </p:nvCxnSpPr>
        <p:spPr>
          <a:xfrm>
            <a:off x="7576041" y="985365"/>
            <a:ext cx="356086" cy="3675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8D8D6CC1-218E-7204-7F95-71087DEA8EC1}"/>
              </a:ext>
            </a:extLst>
          </p:cNvPr>
          <p:cNvCxnSpPr>
            <a:cxnSpLocks/>
            <a:stCxn id="27" idx="3"/>
          </p:cNvCxnSpPr>
          <p:nvPr/>
        </p:nvCxnSpPr>
        <p:spPr>
          <a:xfrm>
            <a:off x="7576041" y="1571011"/>
            <a:ext cx="357053" cy="9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1F305D52-8B95-CE0F-7B75-87D366D54374}"/>
              </a:ext>
            </a:extLst>
          </p:cNvPr>
          <p:cNvCxnSpPr>
            <a:cxnSpLocks/>
            <a:stCxn id="28" idx="3"/>
          </p:cNvCxnSpPr>
          <p:nvPr/>
        </p:nvCxnSpPr>
        <p:spPr>
          <a:xfrm flipV="1">
            <a:off x="7576041" y="1791977"/>
            <a:ext cx="356086" cy="385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49B7C95F-0959-A7A3-EFBD-B44EFE8AC768}"/>
              </a:ext>
            </a:extLst>
          </p:cNvPr>
          <p:cNvSpPr/>
          <p:nvPr/>
        </p:nvSpPr>
        <p:spPr>
          <a:xfrm>
            <a:off x="6388041" y="1319011"/>
            <a:ext cx="1188000" cy="504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Uncertainty to Error Rate Mapping</a:t>
            </a:r>
          </a:p>
        </p:txBody>
      </p:sp>
      <p:sp>
        <p:nvSpPr>
          <p:cNvPr id="28" name="矩形 27">
            <a:extLst>
              <a:ext uri="{FF2B5EF4-FFF2-40B4-BE49-F238E27FC236}">
                <a16:creationId xmlns:a16="http://schemas.microsoft.com/office/drawing/2014/main" id="{3F42AE48-B317-B630-515D-D6C3F2595565}"/>
              </a:ext>
            </a:extLst>
          </p:cNvPr>
          <p:cNvSpPr/>
          <p:nvPr/>
        </p:nvSpPr>
        <p:spPr>
          <a:xfrm>
            <a:off x="6388041" y="1925501"/>
            <a:ext cx="1188000" cy="50400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Uncertainty to Error Rate Mapping</a:t>
            </a:r>
          </a:p>
        </p:txBody>
      </p:sp>
      <p:cxnSp>
        <p:nvCxnSpPr>
          <p:cNvPr id="29" name="直線單箭頭接點 28">
            <a:extLst>
              <a:ext uri="{FF2B5EF4-FFF2-40B4-BE49-F238E27FC236}">
                <a16:creationId xmlns:a16="http://schemas.microsoft.com/office/drawing/2014/main" id="{3537FCC6-4A4F-A3CF-5B69-889BDC5BAC04}"/>
              </a:ext>
            </a:extLst>
          </p:cNvPr>
          <p:cNvCxnSpPr>
            <a:cxnSpLocks/>
            <a:stCxn id="16" idx="3"/>
            <a:endCxn id="28" idx="1"/>
          </p:cNvCxnSpPr>
          <p:nvPr/>
        </p:nvCxnSpPr>
        <p:spPr>
          <a:xfrm>
            <a:off x="6136841" y="2174782"/>
            <a:ext cx="251200" cy="2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D9C33DF5-E4DF-2EDF-E5C0-14269E64E675}"/>
                  </a:ext>
                </a:extLst>
              </p:cNvPr>
              <p:cNvSpPr txBox="1"/>
              <p:nvPr/>
            </p:nvSpPr>
            <p:spPr>
              <a:xfrm>
                <a:off x="6085556" y="706037"/>
                <a:ext cx="342060"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1</m:t>
                          </m:r>
                        </m:sub>
                      </m:sSub>
                    </m:oMath>
                  </m:oMathPara>
                </a14:m>
                <a:endParaRPr lang="zh-TW" altLang="en-US" sz="1100" dirty="0"/>
              </a:p>
            </p:txBody>
          </p:sp>
        </mc:Choice>
        <mc:Fallback xmlns="">
          <p:sp>
            <p:nvSpPr>
              <p:cNvPr id="30" name="文字方塊 29">
                <a:extLst>
                  <a:ext uri="{FF2B5EF4-FFF2-40B4-BE49-F238E27FC236}">
                    <a16:creationId xmlns:a16="http://schemas.microsoft.com/office/drawing/2014/main" id="{D9C33DF5-E4DF-2EDF-E5C0-14269E64E675}"/>
                  </a:ext>
                </a:extLst>
              </p:cNvPr>
              <p:cNvSpPr txBox="1">
                <a:spLocks noRot="1" noChangeAspect="1" noMove="1" noResize="1" noEditPoints="1" noAdjustHandles="1" noChangeArrowheads="1" noChangeShapeType="1" noTextEdit="1"/>
              </p:cNvSpPr>
              <p:nvPr/>
            </p:nvSpPr>
            <p:spPr>
              <a:xfrm>
                <a:off x="6085556" y="706037"/>
                <a:ext cx="342060" cy="261610"/>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F601CEA0-3A2A-ECAC-94FA-59000A3E7900}"/>
                  </a:ext>
                </a:extLst>
              </p:cNvPr>
              <p:cNvSpPr txBox="1"/>
              <p:nvPr/>
            </p:nvSpPr>
            <p:spPr>
              <a:xfrm>
                <a:off x="5808912" y="1321382"/>
                <a:ext cx="89534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2</m:t>
                          </m:r>
                        </m:sub>
                      </m:sSub>
                    </m:oMath>
                  </m:oMathPara>
                </a14:m>
                <a:endParaRPr lang="zh-TW" altLang="en-US" sz="1100" dirty="0"/>
              </a:p>
            </p:txBody>
          </p:sp>
        </mc:Choice>
        <mc:Fallback xmlns="">
          <p:sp>
            <p:nvSpPr>
              <p:cNvPr id="31" name="文字方塊 30">
                <a:extLst>
                  <a:ext uri="{FF2B5EF4-FFF2-40B4-BE49-F238E27FC236}">
                    <a16:creationId xmlns:a16="http://schemas.microsoft.com/office/drawing/2014/main" id="{F601CEA0-3A2A-ECAC-94FA-59000A3E7900}"/>
                  </a:ext>
                </a:extLst>
              </p:cNvPr>
              <p:cNvSpPr txBox="1">
                <a:spLocks noRot="1" noChangeAspect="1" noMove="1" noResize="1" noEditPoints="1" noAdjustHandles="1" noChangeArrowheads="1" noChangeShapeType="1" noTextEdit="1"/>
              </p:cNvSpPr>
              <p:nvPr/>
            </p:nvSpPr>
            <p:spPr>
              <a:xfrm>
                <a:off x="5808912" y="1321382"/>
                <a:ext cx="895349" cy="261610"/>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D0EFFEEE-DD8E-7BC9-8C83-2075BCD2EEEB}"/>
                  </a:ext>
                </a:extLst>
              </p:cNvPr>
              <p:cNvSpPr txBox="1"/>
              <p:nvPr/>
            </p:nvSpPr>
            <p:spPr>
              <a:xfrm>
                <a:off x="5811419" y="1900601"/>
                <a:ext cx="895349"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tx1"/>
                              </a:solidFill>
                              <a:latin typeface="Cambria Math" panose="02040503050406030204" pitchFamily="18" charset="0"/>
                            </a:rPr>
                          </m:ctrlPr>
                        </m:sSubPr>
                        <m:e>
                          <m:r>
                            <a:rPr lang="en-US" altLang="zh-TW" sz="1100" b="1" i="1" smtClean="0">
                              <a:solidFill>
                                <a:schemeClr val="tx1"/>
                              </a:solidFill>
                              <a:latin typeface="Cambria Math" panose="02040503050406030204" pitchFamily="18" charset="0"/>
                            </a:rPr>
                            <m:t>𝑼</m:t>
                          </m:r>
                        </m:e>
                        <m:sub>
                          <m:r>
                            <a:rPr lang="en-US" altLang="zh-TW" sz="1100" b="0" i="1" smtClean="0">
                              <a:solidFill>
                                <a:schemeClr val="tx1"/>
                              </a:solidFill>
                              <a:latin typeface="Cambria Math" panose="02040503050406030204" pitchFamily="18" charset="0"/>
                            </a:rPr>
                            <m:t>3</m:t>
                          </m:r>
                        </m:sub>
                      </m:sSub>
                    </m:oMath>
                  </m:oMathPara>
                </a14:m>
                <a:endParaRPr lang="zh-TW" altLang="en-US" sz="1100" dirty="0"/>
              </a:p>
            </p:txBody>
          </p:sp>
        </mc:Choice>
        <mc:Fallback xmlns="">
          <p:sp>
            <p:nvSpPr>
              <p:cNvPr id="32" name="文字方塊 31">
                <a:extLst>
                  <a:ext uri="{FF2B5EF4-FFF2-40B4-BE49-F238E27FC236}">
                    <a16:creationId xmlns:a16="http://schemas.microsoft.com/office/drawing/2014/main" id="{D0EFFEEE-DD8E-7BC9-8C83-2075BCD2EEEB}"/>
                  </a:ext>
                </a:extLst>
              </p:cNvPr>
              <p:cNvSpPr txBox="1">
                <a:spLocks noRot="1" noChangeAspect="1" noMove="1" noResize="1" noEditPoints="1" noAdjustHandles="1" noChangeArrowheads="1" noChangeShapeType="1" noTextEdit="1"/>
              </p:cNvSpPr>
              <p:nvPr/>
            </p:nvSpPr>
            <p:spPr>
              <a:xfrm>
                <a:off x="5811419" y="1900601"/>
                <a:ext cx="895349" cy="26161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DFF59524-AB56-6425-1D70-C7568B60FB84}"/>
                  </a:ext>
                </a:extLst>
              </p:cNvPr>
              <p:cNvSpPr txBox="1"/>
              <p:nvPr/>
            </p:nvSpPr>
            <p:spPr>
              <a:xfrm>
                <a:off x="7469494" y="716905"/>
                <a:ext cx="421393"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i="1">
                              <a:solidFill>
                                <a:schemeClr val="tx1"/>
                              </a:solidFill>
                              <a:latin typeface="Cambria Math" panose="02040503050406030204" pitchFamily="18" charset="0"/>
                            </a:rPr>
                            <m:t>1</m:t>
                          </m:r>
                        </m:sub>
                      </m:sSub>
                    </m:oMath>
                  </m:oMathPara>
                </a14:m>
                <a:endParaRPr lang="zh-TW" altLang="en-US" sz="1200" dirty="0"/>
              </a:p>
            </p:txBody>
          </p:sp>
        </mc:Choice>
        <mc:Fallback xmlns="">
          <p:sp>
            <p:nvSpPr>
              <p:cNvPr id="33" name="文字方塊 32">
                <a:extLst>
                  <a:ext uri="{FF2B5EF4-FFF2-40B4-BE49-F238E27FC236}">
                    <a16:creationId xmlns:a16="http://schemas.microsoft.com/office/drawing/2014/main" id="{DFF59524-AB56-6425-1D70-C7568B60FB84}"/>
                  </a:ext>
                </a:extLst>
              </p:cNvPr>
              <p:cNvSpPr txBox="1">
                <a:spLocks noRot="1" noChangeAspect="1" noMove="1" noResize="1" noEditPoints="1" noAdjustHandles="1" noChangeArrowheads="1" noChangeShapeType="1" noTextEdit="1"/>
              </p:cNvSpPr>
              <p:nvPr/>
            </p:nvSpPr>
            <p:spPr>
              <a:xfrm>
                <a:off x="7469494" y="716905"/>
                <a:ext cx="421393" cy="27699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CA209E8D-0605-62C3-C5C0-2EC6C8D5248A}"/>
                  </a:ext>
                </a:extLst>
              </p:cNvPr>
              <p:cNvSpPr txBox="1"/>
              <p:nvPr/>
            </p:nvSpPr>
            <p:spPr>
              <a:xfrm>
                <a:off x="7498532" y="1313062"/>
                <a:ext cx="35769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2</m:t>
                          </m:r>
                        </m:sub>
                      </m:sSub>
                    </m:oMath>
                  </m:oMathPara>
                </a14:m>
                <a:endParaRPr lang="zh-TW" altLang="en-US" sz="1200" dirty="0"/>
              </a:p>
            </p:txBody>
          </p:sp>
        </mc:Choice>
        <mc:Fallback xmlns="">
          <p:sp>
            <p:nvSpPr>
              <p:cNvPr id="34" name="文字方塊 33">
                <a:extLst>
                  <a:ext uri="{FF2B5EF4-FFF2-40B4-BE49-F238E27FC236}">
                    <a16:creationId xmlns:a16="http://schemas.microsoft.com/office/drawing/2014/main" id="{CA209E8D-0605-62C3-C5C0-2EC6C8D5248A}"/>
                  </a:ext>
                </a:extLst>
              </p:cNvPr>
              <p:cNvSpPr txBox="1">
                <a:spLocks noRot="1" noChangeAspect="1" noMove="1" noResize="1" noEditPoints="1" noAdjustHandles="1" noChangeArrowheads="1" noChangeShapeType="1" noTextEdit="1"/>
              </p:cNvSpPr>
              <p:nvPr/>
            </p:nvSpPr>
            <p:spPr>
              <a:xfrm>
                <a:off x="7498532" y="1313062"/>
                <a:ext cx="357690" cy="276999"/>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FCC4801A-BDF8-AA2D-CD5A-BADEDDD1A8CA}"/>
                  </a:ext>
                </a:extLst>
              </p:cNvPr>
              <p:cNvSpPr txBox="1"/>
              <p:nvPr/>
            </p:nvSpPr>
            <p:spPr>
              <a:xfrm>
                <a:off x="7508853" y="1917409"/>
                <a:ext cx="336294" cy="279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3</m:t>
                          </m:r>
                        </m:sub>
                      </m:sSub>
                    </m:oMath>
                  </m:oMathPara>
                </a14:m>
                <a:endParaRPr lang="zh-TW" altLang="en-US" sz="1200" dirty="0"/>
              </a:p>
            </p:txBody>
          </p:sp>
        </mc:Choice>
        <mc:Fallback xmlns="">
          <p:sp>
            <p:nvSpPr>
              <p:cNvPr id="35" name="文字方塊 34">
                <a:extLst>
                  <a:ext uri="{FF2B5EF4-FFF2-40B4-BE49-F238E27FC236}">
                    <a16:creationId xmlns:a16="http://schemas.microsoft.com/office/drawing/2014/main" id="{FCC4801A-BDF8-AA2D-CD5A-BADEDDD1A8CA}"/>
                  </a:ext>
                </a:extLst>
              </p:cNvPr>
              <p:cNvSpPr txBox="1">
                <a:spLocks noRot="1" noChangeAspect="1" noMove="1" noResize="1" noEditPoints="1" noAdjustHandles="1" noChangeArrowheads="1" noChangeShapeType="1" noTextEdit="1"/>
              </p:cNvSpPr>
              <p:nvPr/>
            </p:nvSpPr>
            <p:spPr>
              <a:xfrm>
                <a:off x="7508853" y="1917409"/>
                <a:ext cx="336294" cy="279569"/>
              </a:xfrm>
              <a:prstGeom prst="rect">
                <a:avLst/>
              </a:prstGeom>
              <a:blipFill>
                <a:blip r:embed="rId14"/>
                <a:stretch>
                  <a:fillRect/>
                </a:stretch>
              </a:blipFill>
            </p:spPr>
            <p:txBody>
              <a:bodyPr/>
              <a:lstStyle/>
              <a:p>
                <a:r>
                  <a:rPr lang="zh-TW" altLang="en-US">
                    <a:noFill/>
                  </a:rPr>
                  <a:t> </a:t>
                </a:r>
              </a:p>
            </p:txBody>
          </p:sp>
        </mc:Fallback>
      </mc:AlternateContent>
      <p:cxnSp>
        <p:nvCxnSpPr>
          <p:cNvPr id="36" name="直線單箭頭接點 35">
            <a:extLst>
              <a:ext uri="{FF2B5EF4-FFF2-40B4-BE49-F238E27FC236}">
                <a16:creationId xmlns:a16="http://schemas.microsoft.com/office/drawing/2014/main" id="{2124C755-DE8D-B76D-F097-0B95CEEE2601}"/>
              </a:ext>
            </a:extLst>
          </p:cNvPr>
          <p:cNvCxnSpPr>
            <a:cxnSpLocks/>
            <a:stCxn id="12" idx="3"/>
            <a:endCxn id="4" idx="1"/>
          </p:cNvCxnSpPr>
          <p:nvPr/>
        </p:nvCxnSpPr>
        <p:spPr>
          <a:xfrm flipV="1">
            <a:off x="1626686" y="1572933"/>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062EC6B1-2B06-49C4-6257-F9B879EC253A}"/>
                  </a:ext>
                </a:extLst>
              </p:cNvPr>
              <p:cNvSpPr txBox="1"/>
              <p:nvPr/>
            </p:nvSpPr>
            <p:spPr>
              <a:xfrm>
                <a:off x="4066792" y="687626"/>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𝑎𝑣𝑔</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37" name="文字方塊 36">
                <a:extLst>
                  <a:ext uri="{FF2B5EF4-FFF2-40B4-BE49-F238E27FC236}">
                    <a16:creationId xmlns:a16="http://schemas.microsoft.com/office/drawing/2014/main" id="{062EC6B1-2B06-49C4-6257-F9B879EC253A}"/>
                  </a:ext>
                </a:extLst>
              </p:cNvPr>
              <p:cNvSpPr txBox="1">
                <a:spLocks noRot="1" noChangeAspect="1" noMove="1" noResize="1" noEditPoints="1" noAdjustHandles="1" noChangeArrowheads="1" noChangeShapeType="1" noTextEdit="1"/>
              </p:cNvSpPr>
              <p:nvPr/>
            </p:nvSpPr>
            <p:spPr>
              <a:xfrm>
                <a:off x="4066792" y="687626"/>
                <a:ext cx="538284" cy="278666"/>
              </a:xfrm>
              <a:prstGeom prst="rect">
                <a:avLst/>
              </a:prstGeom>
              <a:blipFill>
                <a:blip r:embed="rId1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80D8B987-394A-A0B4-00B2-A163AE271A0D}"/>
                  </a:ext>
                </a:extLst>
              </p:cNvPr>
              <p:cNvSpPr txBox="1"/>
              <p:nvPr/>
            </p:nvSpPr>
            <p:spPr>
              <a:xfrm>
                <a:off x="4022806" y="1922782"/>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65000"/>
                            </a:schemeClr>
                          </a:solidFill>
                          <a:latin typeface="Cambria Math" panose="02040503050406030204" pitchFamily="18" charset="0"/>
                        </a:rPr>
                        <m:t>{</m:t>
                      </m:r>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𝑚𝑎𝑡𝑐h</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38" name="文字方塊 37">
                <a:extLst>
                  <a:ext uri="{FF2B5EF4-FFF2-40B4-BE49-F238E27FC236}">
                    <a16:creationId xmlns:a16="http://schemas.microsoft.com/office/drawing/2014/main" id="{80D8B987-394A-A0B4-00B2-A163AE271A0D}"/>
                  </a:ext>
                </a:extLst>
              </p:cNvPr>
              <p:cNvSpPr txBox="1">
                <a:spLocks noRot="1" noChangeAspect="1" noMove="1" noResize="1" noEditPoints="1" noAdjustHandles="1" noChangeArrowheads="1" noChangeShapeType="1" noTextEdit="1"/>
              </p:cNvSpPr>
              <p:nvPr/>
            </p:nvSpPr>
            <p:spPr>
              <a:xfrm>
                <a:off x="4022806" y="1922782"/>
                <a:ext cx="538284" cy="270459"/>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0F7CFD0C-535A-DC7D-7712-F2899DD33309}"/>
                  </a:ext>
                </a:extLst>
              </p:cNvPr>
              <p:cNvSpPr txBox="1"/>
              <p:nvPr/>
            </p:nvSpPr>
            <p:spPr>
              <a:xfrm>
                <a:off x="4063937" y="1313062"/>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𝑚𝑎𝑥</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39" name="文字方塊 38">
                <a:extLst>
                  <a:ext uri="{FF2B5EF4-FFF2-40B4-BE49-F238E27FC236}">
                    <a16:creationId xmlns:a16="http://schemas.microsoft.com/office/drawing/2014/main" id="{0F7CFD0C-535A-DC7D-7712-F2899DD33309}"/>
                  </a:ext>
                </a:extLst>
              </p:cNvPr>
              <p:cNvSpPr txBox="1">
                <a:spLocks noRot="1" noChangeAspect="1" noMove="1" noResize="1" noEditPoints="1" noAdjustHandles="1" noChangeArrowheads="1" noChangeShapeType="1" noTextEdit="1"/>
              </p:cNvSpPr>
              <p:nvPr/>
            </p:nvSpPr>
            <p:spPr>
              <a:xfrm>
                <a:off x="4063937" y="1313062"/>
                <a:ext cx="538284" cy="261610"/>
              </a:xfrm>
              <a:prstGeom prst="rect">
                <a:avLst/>
              </a:prstGeom>
              <a:blipFill>
                <a:blip r:embed="rId17"/>
                <a:stretch>
                  <a:fillRect/>
                </a:stretch>
              </a:blipFill>
              <a:ln>
                <a:noFill/>
              </a:ln>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43CB505B-6820-173A-1B68-0716E6C62D4B}"/>
              </a:ext>
            </a:extLst>
          </p:cNvPr>
          <p:cNvCxnSpPr>
            <a:cxnSpLocks/>
            <a:stCxn id="3" idx="3"/>
            <a:endCxn id="14" idx="1"/>
          </p:cNvCxnSpPr>
          <p:nvPr/>
        </p:nvCxnSpPr>
        <p:spPr>
          <a:xfrm>
            <a:off x="4088380" y="981110"/>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41" name="直線單箭頭接點 40">
            <a:extLst>
              <a:ext uri="{FF2B5EF4-FFF2-40B4-BE49-F238E27FC236}">
                <a16:creationId xmlns:a16="http://schemas.microsoft.com/office/drawing/2014/main" id="{84659F27-1165-49AD-502C-30207C045399}"/>
              </a:ext>
            </a:extLst>
          </p:cNvPr>
          <p:cNvCxnSpPr>
            <a:cxnSpLocks/>
            <a:stCxn id="5" idx="3"/>
            <a:endCxn id="16" idx="1"/>
          </p:cNvCxnSpPr>
          <p:nvPr/>
        </p:nvCxnSpPr>
        <p:spPr>
          <a:xfrm>
            <a:off x="4088380" y="2162211"/>
            <a:ext cx="568115" cy="125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42" name="矩形 41">
            <a:extLst>
              <a:ext uri="{FF2B5EF4-FFF2-40B4-BE49-F238E27FC236}">
                <a16:creationId xmlns:a16="http://schemas.microsoft.com/office/drawing/2014/main" id="{BB61FE56-80A4-878B-D333-DEDD80570D69}"/>
              </a:ext>
            </a:extLst>
          </p:cNvPr>
          <p:cNvSpPr/>
          <p:nvPr/>
        </p:nvSpPr>
        <p:spPr>
          <a:xfrm flipH="1" flipV="1">
            <a:off x="6376274" y="687626"/>
            <a:ext cx="1172153" cy="1733718"/>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01300C2A-99D9-4BBD-2F59-ECDFBE701417}"/>
                  </a:ext>
                </a:extLst>
              </p:cNvPr>
              <p:cNvSpPr txBox="1"/>
              <p:nvPr/>
            </p:nvSpPr>
            <p:spPr>
              <a:xfrm>
                <a:off x="977531" y="4054507"/>
                <a:ext cx="1643708" cy="8617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𝑼</m:t>
                          </m:r>
                        </m:e>
                        <m:sub>
                          <m:r>
                            <a:rPr lang="en-US" altLang="zh-TW" b="0" i="1">
                              <a:solidFill>
                                <a:schemeClr val="tx1"/>
                              </a:solidFill>
                              <a:latin typeface="Cambria Math" panose="02040503050406030204" pitchFamily="18" charset="0"/>
                            </a:rPr>
                            <m:t>1</m:t>
                          </m:r>
                        </m:sub>
                      </m:sSub>
                      <m:r>
                        <m:rPr>
                          <m:nor/>
                        </m:rPr>
                        <a:rPr lang="zh-TW" altLang="en-US"/>
                        <m:t>→</m:t>
                      </m:r>
                      <m:sSub>
                        <m:sSubPr>
                          <m:ctrlPr>
                            <a:rPr lang="en-US" altLang="zh-TW" b="1" i="1" smtClean="0">
                              <a:solidFill>
                                <a:srgbClr val="FF0000"/>
                              </a:solidFill>
                              <a:latin typeface="Cambria Math" panose="02040503050406030204" pitchFamily="18" charset="0"/>
                            </a:rPr>
                          </m:ctrlPr>
                        </m:sSubPr>
                        <m:e>
                          <m:r>
                            <m:rPr>
                              <m:nor/>
                            </m:rPr>
                            <a:rPr lang="zh-TW" altLang="en-US" b="1">
                              <a:solidFill>
                                <a:srgbClr val="FF0000"/>
                              </a:solidFill>
                            </a:rPr>
                            <m:t>𝜀</m:t>
                          </m:r>
                        </m:e>
                        <m:sub>
                          <m:r>
                            <a:rPr lang="en-US" altLang="zh-TW" b="0" i="1">
                              <a:solidFill>
                                <a:srgbClr val="FF0000"/>
                              </a:solidFill>
                              <a:latin typeface="Cambria Math" panose="02040503050406030204" pitchFamily="18" charset="0"/>
                            </a:rPr>
                            <m:t>1</m:t>
                          </m:r>
                        </m:sub>
                      </m:sSub>
                      <m:r>
                        <a:rPr lang="en-US" altLang="zh-TW" b="0" i="0" dirty="0" smtClean="0">
                          <a:latin typeface="Cambria Math" panose="02040503050406030204" pitchFamily="18" charset="0"/>
                        </a:rPr>
                        <m:t>,</m:t>
                      </m:r>
                      <m:r>
                        <a:rPr lang="zh-TW" altLang="en-US" i="1" dirty="0" smtClean="0">
                          <a:latin typeface="Cambria Math" panose="02040503050406030204" pitchFamily="18" charset="0"/>
                        </a:rPr>
                        <m:t> </m:t>
                      </m:r>
                      <m:sSub>
                        <m:sSubPr>
                          <m:ctrlPr>
                            <a:rPr lang="en-US" altLang="zh-TW" i="1">
                              <a:solidFill>
                                <a:schemeClr val="tx1"/>
                              </a:solidFill>
                              <a:latin typeface="Cambria Math" panose="02040503050406030204" pitchFamily="18" charset="0"/>
                            </a:rPr>
                          </m:ctrlPr>
                        </m:sSubPr>
                        <m:e>
                          <m:r>
                            <a:rPr lang="zh-TW" altLang="en-US" i="1" smtClean="0">
                              <a:solidFill>
                                <a:schemeClr val="tx1"/>
                              </a:solidFill>
                              <a:latin typeface="Cambria Math" panose="02040503050406030204" pitchFamily="18" charset="0"/>
                            </a:rPr>
                            <m:t> </m:t>
                          </m:r>
                          <m:r>
                            <a:rPr lang="zh-TW" altLang="en-US" i="1">
                              <a:solidFill>
                                <a:schemeClr val="tx1"/>
                              </a:solidFill>
                              <a:latin typeface="Cambria Math" panose="02040503050406030204" pitchFamily="18" charset="0"/>
                            </a:rPr>
                            <m:t> </m:t>
                          </m:r>
                          <m:r>
                            <a:rPr lang="zh-TW" altLang="en-US" i="1" smtClean="0">
                              <a:solidFill>
                                <a:schemeClr val="tx1"/>
                              </a:solidFill>
                              <a:latin typeface="Cambria Math" panose="02040503050406030204" pitchFamily="18" charset="0"/>
                            </a:rPr>
                            <m:t> </m:t>
                          </m:r>
                          <m:r>
                            <m:rPr>
                              <m:nor/>
                            </m:rPr>
                            <a:rPr lang="zh-TW" altLang="en-US" b="1"/>
                            <m:t>𝜀</m:t>
                          </m:r>
                        </m:e>
                        <m:sub>
                          <m:r>
                            <a:rPr lang="en-US" altLang="zh-TW" i="1">
                              <a:solidFill>
                                <a:schemeClr val="tx1"/>
                              </a:solidFill>
                              <a:latin typeface="Cambria Math" panose="02040503050406030204" pitchFamily="18" charset="0"/>
                            </a:rPr>
                            <m:t>1</m:t>
                          </m:r>
                        </m:sub>
                      </m:sSub>
                      <m:r>
                        <m:rPr>
                          <m:nor/>
                        </m:rPr>
                        <a:rPr lang="zh-TW" altLang="en-US"/>
                        <m:t>∈</m:t>
                      </m:r>
                      <m:r>
                        <m:rPr>
                          <m:nor/>
                        </m:rPr>
                        <a:rPr lang="en-US" altLang="zh-TW" b="0" i="0" smtClean="0"/>
                        <m:t> [0,1]</m:t>
                      </m:r>
                    </m:oMath>
                  </m:oMathPara>
                </a14:m>
                <a:endParaRPr lang="en-US" altLang="zh-TW" b="0" dirty="0"/>
              </a:p>
              <a:p>
                <a:pPr/>
                <a14:m>
                  <m:oMathPara xmlns:m="http://schemas.openxmlformats.org/officeDocument/2006/math">
                    <m:oMathParaPr>
                      <m:jc m:val="centerGroup"/>
                    </m:oMathParaPr>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𝑼</m:t>
                          </m:r>
                        </m:e>
                        <m:sub>
                          <m:r>
                            <a:rPr lang="en-US" altLang="zh-TW" b="0" i="1">
                              <a:solidFill>
                                <a:schemeClr val="tx1"/>
                              </a:solidFill>
                              <a:latin typeface="Cambria Math" panose="02040503050406030204" pitchFamily="18" charset="0"/>
                            </a:rPr>
                            <m:t>2</m:t>
                          </m:r>
                        </m:sub>
                      </m:sSub>
                      <m:r>
                        <m:rPr>
                          <m:nor/>
                        </m:rPr>
                        <a:rPr lang="zh-TW" altLang="en-US"/>
                        <m:t>→</m:t>
                      </m:r>
                      <m:sSub>
                        <m:sSubPr>
                          <m:ctrlPr>
                            <a:rPr lang="en-US" altLang="zh-TW" b="1" i="1" smtClean="0">
                              <a:solidFill>
                                <a:srgbClr val="FF0000"/>
                              </a:solidFill>
                              <a:latin typeface="Cambria Math" panose="02040503050406030204" pitchFamily="18" charset="0"/>
                            </a:rPr>
                          </m:ctrlPr>
                        </m:sSubPr>
                        <m:e>
                          <m:r>
                            <m:rPr>
                              <m:nor/>
                            </m:rPr>
                            <a:rPr lang="zh-TW" altLang="en-US" b="1">
                              <a:solidFill>
                                <a:srgbClr val="FF0000"/>
                              </a:solidFill>
                            </a:rPr>
                            <m:t>𝜀</m:t>
                          </m:r>
                        </m:e>
                        <m:sub>
                          <m:r>
                            <a:rPr lang="en-US" altLang="zh-TW" b="0" i="1">
                              <a:solidFill>
                                <a:srgbClr val="FF0000"/>
                              </a:solidFill>
                              <a:latin typeface="Cambria Math" panose="02040503050406030204" pitchFamily="18" charset="0"/>
                            </a:rPr>
                            <m:t>2</m:t>
                          </m:r>
                        </m:sub>
                      </m:sSub>
                      <m:r>
                        <a:rPr lang="en-US" altLang="zh-TW" b="0" i="0" dirty="0" smtClean="0">
                          <a:latin typeface="Cambria Math" panose="02040503050406030204" pitchFamily="18" charset="0"/>
                        </a:rPr>
                        <m:t>,</m:t>
                      </m:r>
                      <m:r>
                        <a:rPr lang="zh-TW" altLang="en-US" i="1" dirty="0" smtClean="0">
                          <a:latin typeface="Cambria Math" panose="02040503050406030204" pitchFamily="18" charset="0"/>
                        </a:rPr>
                        <m:t> </m:t>
                      </m:r>
                      <m:sSub>
                        <m:sSubPr>
                          <m:ctrlPr>
                            <a:rPr lang="en-US" altLang="zh-TW" i="1">
                              <a:solidFill>
                                <a:schemeClr val="tx1"/>
                              </a:solidFill>
                              <a:latin typeface="Cambria Math" panose="02040503050406030204" pitchFamily="18" charset="0"/>
                            </a:rPr>
                          </m:ctrlPr>
                        </m:sSubPr>
                        <m:e>
                          <m:r>
                            <a:rPr lang="zh-TW" altLang="en-US" i="1" smtClean="0">
                              <a:solidFill>
                                <a:schemeClr val="tx1"/>
                              </a:solidFill>
                              <a:latin typeface="Cambria Math" panose="02040503050406030204" pitchFamily="18" charset="0"/>
                            </a:rPr>
                            <m:t> </m:t>
                          </m:r>
                          <m:r>
                            <a:rPr lang="zh-TW" altLang="en-US" i="1">
                              <a:solidFill>
                                <a:schemeClr val="tx1"/>
                              </a:solidFill>
                              <a:latin typeface="Cambria Math" panose="02040503050406030204" pitchFamily="18" charset="0"/>
                            </a:rPr>
                            <m:t> </m:t>
                          </m:r>
                          <m:r>
                            <a:rPr lang="zh-TW" altLang="en-US" i="1" smtClean="0">
                              <a:solidFill>
                                <a:schemeClr val="tx1"/>
                              </a:solidFill>
                              <a:latin typeface="Cambria Math" panose="02040503050406030204" pitchFamily="18" charset="0"/>
                            </a:rPr>
                            <m:t> </m:t>
                          </m:r>
                          <m:r>
                            <m:rPr>
                              <m:nor/>
                            </m:rPr>
                            <a:rPr lang="zh-TW" altLang="en-US" b="1"/>
                            <m:t>𝜀</m:t>
                          </m:r>
                        </m:e>
                        <m:sub>
                          <m:r>
                            <a:rPr lang="en-US" altLang="zh-TW" i="1">
                              <a:latin typeface="Cambria Math" panose="02040503050406030204" pitchFamily="18" charset="0"/>
                            </a:rPr>
                            <m:t>2</m:t>
                          </m:r>
                        </m:sub>
                      </m:sSub>
                      <m:r>
                        <m:rPr>
                          <m:nor/>
                        </m:rPr>
                        <a:rPr lang="zh-TW" altLang="en-US"/>
                        <m:t>∈</m:t>
                      </m:r>
                      <m:r>
                        <m:rPr>
                          <m:nor/>
                        </m:rPr>
                        <a:rPr lang="en-US" altLang="zh-TW" b="0" i="0" smtClean="0"/>
                        <m:t> [0,1]</m:t>
                      </m:r>
                    </m:oMath>
                  </m:oMathPara>
                </a14:m>
                <a:endParaRPr lang="zh-TW" altLang="en-US" dirty="0"/>
              </a:p>
              <a:p>
                <a:pPr/>
                <a14:m>
                  <m:oMathPara xmlns:m="http://schemas.openxmlformats.org/officeDocument/2006/math">
                    <m:oMathParaPr>
                      <m:jc m:val="centerGroup"/>
                    </m:oMathParaPr>
                    <m:oMath xmlns:m="http://schemas.openxmlformats.org/officeDocument/2006/math">
                      <m:sSub>
                        <m:sSubPr>
                          <m:ctrlPr>
                            <a:rPr lang="en-US" altLang="zh-TW" b="1" i="1" smtClean="0">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𝑼</m:t>
                          </m:r>
                        </m:e>
                        <m:sub>
                          <m:r>
                            <a:rPr lang="en-US" altLang="zh-TW" b="0" i="1">
                              <a:solidFill>
                                <a:schemeClr val="tx1"/>
                              </a:solidFill>
                              <a:latin typeface="Cambria Math" panose="02040503050406030204" pitchFamily="18" charset="0"/>
                            </a:rPr>
                            <m:t>3</m:t>
                          </m:r>
                        </m:sub>
                      </m:sSub>
                      <m:r>
                        <m:rPr>
                          <m:nor/>
                        </m:rPr>
                        <a:rPr lang="zh-TW" altLang="en-US"/>
                        <m:t>→</m:t>
                      </m:r>
                      <m:sSub>
                        <m:sSubPr>
                          <m:ctrlPr>
                            <a:rPr lang="en-US" altLang="zh-TW" b="1" i="1" smtClean="0">
                              <a:solidFill>
                                <a:srgbClr val="FF0000"/>
                              </a:solidFill>
                              <a:latin typeface="Cambria Math" panose="02040503050406030204" pitchFamily="18" charset="0"/>
                            </a:rPr>
                          </m:ctrlPr>
                        </m:sSubPr>
                        <m:e>
                          <m:r>
                            <m:rPr>
                              <m:nor/>
                            </m:rPr>
                            <a:rPr lang="zh-TW" altLang="en-US" b="1">
                              <a:solidFill>
                                <a:srgbClr val="FF0000"/>
                              </a:solidFill>
                            </a:rPr>
                            <m:t>𝜀</m:t>
                          </m:r>
                        </m:e>
                        <m:sub>
                          <m:r>
                            <a:rPr lang="en-US" altLang="zh-TW" b="0" i="1">
                              <a:solidFill>
                                <a:srgbClr val="FF0000"/>
                              </a:solidFill>
                              <a:latin typeface="Cambria Math" panose="02040503050406030204" pitchFamily="18" charset="0"/>
                            </a:rPr>
                            <m:t>3</m:t>
                          </m:r>
                        </m:sub>
                      </m:sSub>
                      <m:r>
                        <a:rPr lang="en-US" altLang="zh-TW" b="0" i="0" dirty="0" smtClean="0">
                          <a:latin typeface="Cambria Math" panose="02040503050406030204" pitchFamily="18" charset="0"/>
                        </a:rPr>
                        <m:t>,</m:t>
                      </m:r>
                      <m:r>
                        <a:rPr lang="zh-TW" altLang="en-US" i="1" dirty="0" smtClean="0">
                          <a:latin typeface="Cambria Math" panose="02040503050406030204" pitchFamily="18" charset="0"/>
                        </a:rPr>
                        <m:t> </m:t>
                      </m:r>
                      <m:sSub>
                        <m:sSubPr>
                          <m:ctrlPr>
                            <a:rPr lang="en-US" altLang="zh-TW" i="1">
                              <a:solidFill>
                                <a:schemeClr val="tx1"/>
                              </a:solidFill>
                              <a:latin typeface="Cambria Math" panose="02040503050406030204" pitchFamily="18" charset="0"/>
                            </a:rPr>
                          </m:ctrlPr>
                        </m:sSubPr>
                        <m:e>
                          <m:r>
                            <a:rPr lang="zh-TW" altLang="en-US" i="1" smtClean="0">
                              <a:solidFill>
                                <a:schemeClr val="tx1"/>
                              </a:solidFill>
                              <a:latin typeface="Cambria Math" panose="02040503050406030204" pitchFamily="18" charset="0"/>
                            </a:rPr>
                            <m:t> </m:t>
                          </m:r>
                          <m:r>
                            <a:rPr lang="zh-TW" altLang="en-US" i="1">
                              <a:solidFill>
                                <a:schemeClr val="tx1"/>
                              </a:solidFill>
                              <a:latin typeface="Cambria Math" panose="02040503050406030204" pitchFamily="18" charset="0"/>
                            </a:rPr>
                            <m:t> </m:t>
                          </m:r>
                          <m:r>
                            <a:rPr lang="zh-TW" altLang="en-US" i="1" smtClean="0">
                              <a:solidFill>
                                <a:schemeClr val="tx1"/>
                              </a:solidFill>
                              <a:latin typeface="Cambria Math" panose="02040503050406030204" pitchFamily="18" charset="0"/>
                            </a:rPr>
                            <m:t> </m:t>
                          </m:r>
                          <m:r>
                            <m:rPr>
                              <m:nor/>
                            </m:rPr>
                            <a:rPr lang="zh-TW" altLang="en-US" b="1"/>
                            <m:t>𝜀</m:t>
                          </m:r>
                        </m:e>
                        <m:sub>
                          <m:r>
                            <a:rPr lang="en-US" altLang="zh-TW" i="1">
                              <a:latin typeface="Cambria Math" panose="02040503050406030204" pitchFamily="18" charset="0"/>
                            </a:rPr>
                            <m:t>3</m:t>
                          </m:r>
                        </m:sub>
                      </m:sSub>
                      <m:r>
                        <m:rPr>
                          <m:nor/>
                        </m:rPr>
                        <a:rPr lang="zh-TW" altLang="en-US"/>
                        <m:t>∈</m:t>
                      </m:r>
                      <m:r>
                        <m:rPr>
                          <m:nor/>
                        </m:rPr>
                        <a:rPr lang="en-US" altLang="zh-TW" b="0" i="0" smtClean="0"/>
                        <m:t> [0,1]</m:t>
                      </m:r>
                    </m:oMath>
                  </m:oMathPara>
                </a14:m>
                <a:endParaRPr lang="zh-TW" altLang="en-US" dirty="0"/>
              </a:p>
              <a:p>
                <a:endParaRPr lang="zh-TW" altLang="en-US" dirty="0"/>
              </a:p>
            </p:txBody>
          </p:sp>
        </mc:Choice>
        <mc:Fallback xmlns="">
          <p:sp>
            <p:nvSpPr>
              <p:cNvPr id="44" name="文字方塊 43">
                <a:extLst>
                  <a:ext uri="{FF2B5EF4-FFF2-40B4-BE49-F238E27FC236}">
                    <a16:creationId xmlns:a16="http://schemas.microsoft.com/office/drawing/2014/main" id="{01300C2A-99D9-4BBD-2F59-ECDFBE701417}"/>
                  </a:ext>
                </a:extLst>
              </p:cNvPr>
              <p:cNvSpPr txBox="1">
                <a:spLocks noRot="1" noChangeAspect="1" noMove="1" noResize="1" noEditPoints="1" noAdjustHandles="1" noChangeArrowheads="1" noChangeShapeType="1" noTextEdit="1"/>
              </p:cNvSpPr>
              <p:nvPr/>
            </p:nvSpPr>
            <p:spPr>
              <a:xfrm>
                <a:off x="977531" y="4054507"/>
                <a:ext cx="1643708" cy="861774"/>
              </a:xfrm>
              <a:prstGeom prst="rect">
                <a:avLst/>
              </a:prstGeom>
              <a:blipFill>
                <a:blip r:embed="rId19"/>
                <a:stretch>
                  <a:fillRect/>
                </a:stretch>
              </a:blipFill>
            </p:spPr>
            <p:txBody>
              <a:bodyPr/>
              <a:lstStyle/>
              <a:p>
                <a:r>
                  <a:rPr lang="zh-TW" altLang="en-US">
                    <a:noFill/>
                  </a:rPr>
                  <a:t> </a:t>
                </a:r>
              </a:p>
            </p:txBody>
          </p:sp>
        </mc:Fallback>
      </mc:AlternateContent>
      <p:sp>
        <p:nvSpPr>
          <p:cNvPr id="49" name="頁尾版面配置區 48">
            <a:extLst>
              <a:ext uri="{FF2B5EF4-FFF2-40B4-BE49-F238E27FC236}">
                <a16:creationId xmlns:a16="http://schemas.microsoft.com/office/drawing/2014/main" id="{64A41611-2851-3E8B-B10E-A826FCBC45D2}"/>
              </a:ext>
            </a:extLst>
          </p:cNvPr>
          <p:cNvSpPr>
            <a:spLocks noGrp="1"/>
          </p:cNvSpPr>
          <p:nvPr>
            <p:ph type="ftr" idx="3"/>
          </p:nvPr>
        </p:nvSpPr>
        <p:spPr/>
        <p:txBody>
          <a:bodyPr/>
          <a:lstStyle/>
          <a:p>
            <a:r>
              <a:rPr lang="en-US" altLang="zh-TW"/>
              <a:t>/67</a:t>
            </a:r>
            <a:endParaRPr lang="zh-TW" altLang="en-US" dirty="0"/>
          </a:p>
        </p:txBody>
      </p:sp>
      <p:cxnSp>
        <p:nvCxnSpPr>
          <p:cNvPr id="47" name="直線單箭頭接點 46">
            <a:extLst>
              <a:ext uri="{FF2B5EF4-FFF2-40B4-BE49-F238E27FC236}">
                <a16:creationId xmlns:a16="http://schemas.microsoft.com/office/drawing/2014/main" id="{94BFACB8-6408-36D0-C50D-AFD1E4B3AA2F}"/>
              </a:ext>
            </a:extLst>
          </p:cNvPr>
          <p:cNvCxnSpPr>
            <a:cxnSpLocks/>
            <a:stCxn id="48" idx="2"/>
          </p:cNvCxnSpPr>
          <p:nvPr/>
        </p:nvCxnSpPr>
        <p:spPr>
          <a:xfrm>
            <a:off x="8536773" y="2204330"/>
            <a:ext cx="1404" cy="1371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48" name="矩形 47">
            <a:extLst>
              <a:ext uri="{FF2B5EF4-FFF2-40B4-BE49-F238E27FC236}">
                <a16:creationId xmlns:a16="http://schemas.microsoft.com/office/drawing/2014/main" id="{B5E44A60-FAAC-2311-B8F0-A43A500B741B}"/>
              </a:ext>
            </a:extLst>
          </p:cNvPr>
          <p:cNvSpPr/>
          <p:nvPr/>
        </p:nvSpPr>
        <p:spPr>
          <a:xfrm>
            <a:off x="7946628" y="995840"/>
            <a:ext cx="1180289" cy="12084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Error Rate Optimized Prediction Selector with Integrated Outlier Estimation</a:t>
            </a:r>
            <a:endParaRPr lang="en-US" altLang="zh-TW" sz="800" dirty="0">
              <a:solidFill>
                <a:schemeClr val="bg1">
                  <a:lumMod val="75000"/>
                </a:schemeClr>
              </a:solidFill>
              <a:latin typeface="Söhne"/>
            </a:endParaRPr>
          </a:p>
        </p:txBody>
      </p:sp>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FBF5D122-6670-889D-9828-C506F25C98A9}"/>
                  </a:ext>
                </a:extLst>
              </p:cNvPr>
              <p:cNvSpPr txBox="1"/>
              <p:nvPr/>
            </p:nvSpPr>
            <p:spPr>
              <a:xfrm>
                <a:off x="8253282" y="2341501"/>
                <a:ext cx="570157"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75000"/>
                            </a:schemeClr>
                          </a:solidFill>
                          <a:latin typeface="Cambria Math" panose="02040503050406030204" pitchFamily="18" charset="0"/>
                        </a:rPr>
                        <m:t>{</m:t>
                      </m:r>
                      <m:sSubSup>
                        <m:sSubSupPr>
                          <m:ctrlPr>
                            <a:rPr lang="en-US" altLang="zh-TW" sz="1100" b="1" i="1" smtClean="0">
                              <a:solidFill>
                                <a:schemeClr val="bg1">
                                  <a:lumMod val="75000"/>
                                </a:schemeClr>
                              </a:solidFill>
                              <a:latin typeface="Cambria Math" panose="02040503050406030204" pitchFamily="18" charset="0"/>
                            </a:rPr>
                          </m:ctrlPr>
                        </m:sSubSupPr>
                        <m:e>
                          <m:acc>
                            <m:accPr>
                              <m:chr m:val="̃"/>
                              <m:ctrlPr>
                                <a:rPr lang="en-US" altLang="zh-TW" sz="1100" b="1" i="1">
                                  <a:solidFill>
                                    <a:schemeClr val="bg1">
                                      <a:lumMod val="75000"/>
                                    </a:schemeClr>
                                  </a:solidFill>
                                  <a:latin typeface="Cambria Math" panose="02040503050406030204" pitchFamily="18" charset="0"/>
                                </a:rPr>
                              </m:ctrlPr>
                            </m:accPr>
                            <m:e>
                              <m:r>
                                <a:rPr lang="en-US" altLang="zh-TW" sz="1100" b="1" i="1">
                                  <a:solidFill>
                                    <a:schemeClr val="bg1">
                                      <a:lumMod val="75000"/>
                                    </a:schemeClr>
                                  </a:solidFill>
                                  <a:latin typeface="Cambria Math" panose="02040503050406030204" pitchFamily="18" charset="0"/>
                                </a:rPr>
                                <m:t>𝒑</m:t>
                              </m:r>
                            </m:e>
                          </m:acc>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𝑆𝑃𝐸</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10" name="文字方塊 9">
                <a:extLst>
                  <a:ext uri="{FF2B5EF4-FFF2-40B4-BE49-F238E27FC236}">
                    <a16:creationId xmlns:a16="http://schemas.microsoft.com/office/drawing/2014/main" id="{FBF5D122-6670-889D-9828-C506F25C98A9}"/>
                  </a:ext>
                </a:extLst>
              </p:cNvPr>
              <p:cNvSpPr txBox="1">
                <a:spLocks noRot="1" noChangeAspect="1" noMove="1" noResize="1" noEditPoints="1" noAdjustHandles="1" noChangeArrowheads="1" noChangeShapeType="1" noTextEdit="1"/>
              </p:cNvSpPr>
              <p:nvPr/>
            </p:nvSpPr>
            <p:spPr>
              <a:xfrm>
                <a:off x="8253282" y="2341501"/>
                <a:ext cx="570157" cy="268343"/>
              </a:xfrm>
              <a:prstGeom prst="rect">
                <a:avLst/>
              </a:prstGeom>
              <a:blipFill>
                <a:blip r:embed="rId20"/>
                <a:stretch>
                  <a:fillRect/>
                </a:stretch>
              </a:blipFill>
              <a:ln>
                <a:noFill/>
              </a:ln>
            </p:spPr>
            <p:txBody>
              <a:bodyPr/>
              <a:lstStyle/>
              <a:p>
                <a:r>
                  <a:rPr lang="zh-TW" altLang="en-US">
                    <a:noFill/>
                  </a:rPr>
                  <a:t> </a:t>
                </a:r>
              </a:p>
            </p:txBody>
          </p:sp>
        </mc:Fallback>
      </mc:AlternateContent>
      <p:sp>
        <p:nvSpPr>
          <p:cNvPr id="11" name="投影片編號版面配置區 10">
            <a:extLst>
              <a:ext uri="{FF2B5EF4-FFF2-40B4-BE49-F238E27FC236}">
                <a16:creationId xmlns:a16="http://schemas.microsoft.com/office/drawing/2014/main" id="{88249D11-ED37-D666-8C42-1F9635CB0DE8}"/>
              </a:ext>
            </a:extLst>
          </p:cNvPr>
          <p:cNvSpPr>
            <a:spLocks noGrp="1"/>
          </p:cNvSpPr>
          <p:nvPr>
            <p:ph type="sldNum" idx="4"/>
          </p:nvPr>
        </p:nvSpPr>
        <p:spPr/>
        <p:txBody>
          <a:bodyPr/>
          <a:lstStyle/>
          <a:p>
            <a:fld id="{00000000-1234-1234-1234-123412341234}" type="slidenum">
              <a:rPr lang="en-US" smtClean="0"/>
              <a:pPr/>
              <a:t>21</a:t>
            </a:fld>
            <a:endParaRPr lang="en-US" dirty="0"/>
          </a:p>
        </p:txBody>
      </p:sp>
    </p:spTree>
    <p:extLst>
      <p:ext uri="{BB962C8B-B14F-4D97-AF65-F5344CB8AC3E}">
        <p14:creationId xmlns:p14="http://schemas.microsoft.com/office/powerpoint/2010/main" val="2234286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2E6DACE9-9B19-94C3-74C8-48EE4B2E232E}"/>
              </a:ext>
            </a:extLst>
          </p:cNvPr>
          <p:cNvSpPr txBox="1"/>
          <p:nvPr/>
        </p:nvSpPr>
        <p:spPr>
          <a:xfrm>
            <a:off x="266844" y="352908"/>
            <a:ext cx="7257644" cy="307777"/>
          </a:xfrm>
          <a:prstGeom prst="rect">
            <a:avLst/>
          </a:prstGeom>
          <a:noFill/>
        </p:spPr>
        <p:txBody>
          <a:bodyPr wrap="square">
            <a:spAutoFit/>
          </a:bodyPr>
          <a:lstStyle/>
          <a:p>
            <a:r>
              <a:rPr lang="en-US" altLang="zh-TW" dirty="0"/>
              <a:t>- </a:t>
            </a: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a:t>
            </a:r>
            <a:r>
              <a:rPr lang="en-US" altLang="zh-TW" dirty="0"/>
              <a:t> Uncertainty to Error Rates Mapping reliability diagram </a:t>
            </a:r>
            <a:endParaRPr lang="zh-TW" altLang="en-US" dirty="0"/>
          </a:p>
        </p:txBody>
      </p:sp>
      <p:sp>
        <p:nvSpPr>
          <p:cNvPr id="3" name="Google Shape;429;p32">
            <a:extLst>
              <a:ext uri="{FF2B5EF4-FFF2-40B4-BE49-F238E27FC236}">
                <a16:creationId xmlns:a16="http://schemas.microsoft.com/office/drawing/2014/main" id="{4050177D-E684-FACB-A865-88AEA0FF9295}"/>
              </a:ext>
            </a:extLst>
          </p:cNvPr>
          <p:cNvSpPr/>
          <p:nvPr/>
        </p:nvSpPr>
        <p:spPr>
          <a:xfrm>
            <a:off x="254660" y="58983"/>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endParaRPr lang="en-US" altLang="zh-TW" sz="1800" b="1" dirty="0">
              <a:solidFill>
                <a:srgbClr val="2C3E4C"/>
              </a:solidFill>
              <a:latin typeface="Microsoft Yahei"/>
              <a:ea typeface="Microsoft Yahei"/>
              <a:cs typeface="Microsoft Yahei"/>
              <a:sym typeface="Microsoft Yahei"/>
            </a:endParaRPr>
          </a:p>
        </p:txBody>
      </p:sp>
      <p:pic>
        <p:nvPicPr>
          <p:cNvPr id="4" name="圖形 3">
            <a:extLst>
              <a:ext uri="{FF2B5EF4-FFF2-40B4-BE49-F238E27FC236}">
                <a16:creationId xmlns:a16="http://schemas.microsoft.com/office/drawing/2014/main" id="{3F407AD3-93F1-A2F0-508D-E7C44F47A3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04977" y="1200874"/>
            <a:ext cx="3239023" cy="3239023"/>
          </a:xfrm>
          <a:prstGeom prst="rect">
            <a:avLst/>
          </a:prstGeom>
        </p:spPr>
      </p:pic>
      <p:sp>
        <p:nvSpPr>
          <p:cNvPr id="5" name="文字方塊 4">
            <a:extLst>
              <a:ext uri="{FF2B5EF4-FFF2-40B4-BE49-F238E27FC236}">
                <a16:creationId xmlns:a16="http://schemas.microsoft.com/office/drawing/2014/main" id="{8FA2ADDA-5792-2BA3-5EC6-35FF477D8730}"/>
              </a:ext>
            </a:extLst>
          </p:cNvPr>
          <p:cNvSpPr txBox="1"/>
          <p:nvPr/>
        </p:nvSpPr>
        <p:spPr>
          <a:xfrm>
            <a:off x="0" y="1117182"/>
            <a:ext cx="5904977" cy="3323987"/>
          </a:xfrm>
          <a:prstGeom prst="rect">
            <a:avLst/>
          </a:prstGeom>
          <a:noFill/>
        </p:spPr>
        <p:txBody>
          <a:bodyPr wrap="square" rtlCol="0">
            <a:spAutoFit/>
          </a:bodyPr>
          <a:lstStyle/>
          <a:p>
            <a:pPr marL="285750" indent="-285750" algn="l">
              <a:buFont typeface="Arial" panose="020B0604020202020204" pitchFamily="34" charset="0"/>
              <a:buChar char="•"/>
            </a:pPr>
            <a:r>
              <a:rPr lang="en-US" altLang="zh-TW" b="0" i="0" dirty="0">
                <a:solidFill>
                  <a:schemeClr val="tx1"/>
                </a:solidFill>
                <a:effectLst/>
                <a:latin typeface="Cambria" panose="02040503050406030204" pitchFamily="18" charset="0"/>
                <a:ea typeface="Cambria" panose="02040503050406030204" pitchFamily="18" charset="0"/>
              </a:rPr>
              <a:t>In the Uncertainty to Error Rates Mapping reliability diagram  , we divide the uncertainty of all training samples into ten bins and calculate the corresponding error rate for each bin. This error rate reflects the model's reliability within that range of uncertainty. </a:t>
            </a:r>
          </a:p>
          <a:p>
            <a:pPr marL="285750" indent="-285750" algn="l">
              <a:buFont typeface="Arial" panose="020B0604020202020204" pitchFamily="34" charset="0"/>
              <a:buChar char="•"/>
            </a:pPr>
            <a:endParaRPr lang="en-US" altLang="zh-TW" dirty="0">
              <a:solidFill>
                <a:schemeClr val="tx1"/>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altLang="zh-TW" b="0" i="0" dirty="0">
                <a:solidFill>
                  <a:schemeClr val="tx1"/>
                </a:solidFill>
                <a:effectLst/>
                <a:latin typeface="Cambria" panose="02040503050406030204" pitchFamily="18" charset="0"/>
                <a:ea typeface="Cambria" panose="02040503050406030204" pitchFamily="18" charset="0"/>
              </a:rPr>
              <a:t>The U to E Mapping reliability diagram will be used during the inference stage.</a:t>
            </a:r>
          </a:p>
          <a:p>
            <a:pPr marL="285750" indent="-285750" algn="l">
              <a:buFont typeface="Arial" panose="020B0604020202020204" pitchFamily="34" charset="0"/>
              <a:buChar char="•"/>
            </a:pPr>
            <a:endParaRPr lang="en-US" altLang="zh-TW" dirty="0">
              <a:solidFill>
                <a:schemeClr val="tx1"/>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altLang="zh-TW" b="0" i="0" dirty="0">
                <a:solidFill>
                  <a:schemeClr val="tx1"/>
                </a:solidFill>
                <a:effectLst/>
                <a:latin typeface="Cambria" panose="02040503050406030204" pitchFamily="18" charset="0"/>
                <a:ea typeface="Cambria" panose="02040503050406030204" pitchFamily="18" charset="0"/>
              </a:rPr>
              <a:t>If the model is entirely reliable, the diagram would form a 45-degree line, denoting perfect alignment between uncertainty and error rate.</a:t>
            </a:r>
          </a:p>
          <a:p>
            <a:pPr algn="l"/>
            <a:endParaRPr lang="en-US" altLang="zh-TW" b="0" i="0" dirty="0">
              <a:solidFill>
                <a:schemeClr val="tx1"/>
              </a:solidFill>
              <a:effectLst/>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endParaRPr lang="en-US" altLang="zh-TW" dirty="0">
              <a:solidFill>
                <a:schemeClr val="tx1"/>
              </a:solidFill>
              <a:latin typeface="Cambria" panose="02040503050406030204" pitchFamily="18" charset="0"/>
              <a:ea typeface="Cambria" panose="02040503050406030204" pitchFamily="18" charset="0"/>
            </a:endParaRPr>
          </a:p>
          <a:p>
            <a:pPr marL="285750" indent="-285750" algn="l">
              <a:buFont typeface="Arial" panose="020B0604020202020204" pitchFamily="34" charset="0"/>
              <a:buChar char="•"/>
            </a:pPr>
            <a:r>
              <a:rPr lang="en-US" altLang="zh-TW" b="0" i="0" dirty="0">
                <a:solidFill>
                  <a:schemeClr val="tx1"/>
                </a:solidFill>
                <a:effectLst/>
                <a:latin typeface="Cambria" panose="02040503050406030204" pitchFamily="18" charset="0"/>
                <a:ea typeface="Cambria" panose="02040503050406030204" pitchFamily="18" charset="0"/>
              </a:rPr>
              <a:t>This diagram uses color to represent the quantity of samples. Yellow indicates a larger number of samples, while blue indicates a smaller number.</a:t>
            </a:r>
            <a:endParaRPr lang="en-US" altLang="zh-TW" dirty="0">
              <a:solidFill>
                <a:schemeClr val="tx1"/>
              </a:solidFill>
              <a:latin typeface="Cambria" panose="02040503050406030204" pitchFamily="18" charset="0"/>
              <a:ea typeface="Cambria" panose="02040503050406030204" pitchFamily="18" charset="0"/>
            </a:endParaRPr>
          </a:p>
        </p:txBody>
      </p:sp>
      <p:sp>
        <p:nvSpPr>
          <p:cNvPr id="12" name="頁尾版面配置區 11">
            <a:extLst>
              <a:ext uri="{FF2B5EF4-FFF2-40B4-BE49-F238E27FC236}">
                <a16:creationId xmlns:a16="http://schemas.microsoft.com/office/drawing/2014/main" id="{F224B2DD-01E2-3AAA-A82F-BEC67E05257E}"/>
              </a:ext>
            </a:extLst>
          </p:cNvPr>
          <p:cNvSpPr>
            <a:spLocks noGrp="1"/>
          </p:cNvSpPr>
          <p:nvPr>
            <p:ph type="ftr" idx="3"/>
          </p:nvPr>
        </p:nvSpPr>
        <p:spPr/>
        <p:txBody>
          <a:bodyPr/>
          <a:lstStyle/>
          <a:p>
            <a:r>
              <a:rPr lang="en-US" altLang="zh-TW"/>
              <a:t>/67</a:t>
            </a:r>
            <a:endParaRPr lang="zh-TW" altLang="en-US" dirty="0"/>
          </a:p>
        </p:txBody>
      </p:sp>
      <p:sp>
        <p:nvSpPr>
          <p:cNvPr id="6" name="投影片編號版面配置區 5">
            <a:extLst>
              <a:ext uri="{FF2B5EF4-FFF2-40B4-BE49-F238E27FC236}">
                <a16:creationId xmlns:a16="http://schemas.microsoft.com/office/drawing/2014/main" id="{974FA6DB-8D77-9FC9-1328-ECF9EA4545BD}"/>
              </a:ext>
            </a:extLst>
          </p:cNvPr>
          <p:cNvSpPr>
            <a:spLocks noGrp="1"/>
          </p:cNvSpPr>
          <p:nvPr>
            <p:ph type="sldNum" idx="4"/>
          </p:nvPr>
        </p:nvSpPr>
        <p:spPr/>
        <p:txBody>
          <a:bodyPr/>
          <a:lstStyle/>
          <a:p>
            <a:fld id="{00000000-1234-1234-1234-123412341234}" type="slidenum">
              <a:rPr lang="en-US" smtClean="0"/>
              <a:pPr/>
              <a:t>22</a:t>
            </a:fld>
            <a:endParaRPr lang="en-US" dirty="0"/>
          </a:p>
        </p:txBody>
      </p:sp>
    </p:spTree>
    <p:extLst>
      <p:ext uri="{BB962C8B-B14F-4D97-AF65-F5344CB8AC3E}">
        <p14:creationId xmlns:p14="http://schemas.microsoft.com/office/powerpoint/2010/main" val="16776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D8F1ACB-4A90-DC3B-6775-9858856CCF0E}"/>
              </a:ext>
            </a:extLst>
          </p:cNvPr>
          <p:cNvSpPr/>
          <p:nvPr/>
        </p:nvSpPr>
        <p:spPr bwMode="auto">
          <a:xfrm>
            <a:off x="268207" y="108961"/>
            <a:ext cx="2818400"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 Outlier estimation</a:t>
            </a:r>
            <a:endPar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D4F85997-ABDA-0419-CAEF-743067DC201A}"/>
                  </a:ext>
                </a:extLst>
              </p:cNvPr>
              <p:cNvSpPr txBox="1"/>
              <p:nvPr/>
            </p:nvSpPr>
            <p:spPr>
              <a:xfrm>
                <a:off x="-80637" y="1486348"/>
                <a:ext cx="45495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𝑿</m:t>
                      </m:r>
                    </m:oMath>
                  </m:oMathPara>
                </a14:m>
                <a:endParaRPr lang="zh-TW" altLang="en-US" sz="1050" b="1" dirty="0">
                  <a:solidFill>
                    <a:schemeClr val="bg1">
                      <a:lumMod val="65000"/>
                    </a:schemeClr>
                  </a:solidFill>
                </a:endParaRPr>
              </a:p>
            </p:txBody>
          </p:sp>
        </mc:Choice>
        <mc:Fallback xmlns="">
          <p:sp>
            <p:nvSpPr>
              <p:cNvPr id="44" name="文字方塊 43">
                <a:extLst>
                  <a:ext uri="{FF2B5EF4-FFF2-40B4-BE49-F238E27FC236}">
                    <a16:creationId xmlns:a16="http://schemas.microsoft.com/office/drawing/2014/main" id="{D4F85997-ABDA-0419-CAEF-743067DC201A}"/>
                  </a:ext>
                </a:extLst>
              </p:cNvPr>
              <p:cNvSpPr txBox="1">
                <a:spLocks noRot="1" noChangeAspect="1" noMove="1" noResize="1" noEditPoints="1" noAdjustHandles="1" noChangeArrowheads="1" noChangeShapeType="1" noTextEdit="1"/>
              </p:cNvSpPr>
              <p:nvPr/>
            </p:nvSpPr>
            <p:spPr>
              <a:xfrm>
                <a:off x="-80637" y="1486348"/>
                <a:ext cx="454954" cy="261610"/>
              </a:xfrm>
              <a:prstGeom prst="rect">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E3F9C99F-B419-599E-89F8-A5CEF190399A}"/>
                  </a:ext>
                </a:extLst>
              </p:cNvPr>
              <p:cNvSpPr/>
              <p:nvPr/>
            </p:nvSpPr>
            <p:spPr>
              <a:xfrm>
                <a:off x="2087489" y="740658"/>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a:solidFill>
                                <a:schemeClr val="bg1">
                                  <a:lumMod val="65000"/>
                                </a:schemeClr>
                              </a:solidFill>
                              <a:latin typeface="Cambria Math" panose="02040503050406030204" pitchFamily="18" charset="0"/>
                            </a:rPr>
                            <m:t>𝟏</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45" name="矩形 44">
                <a:extLst>
                  <a:ext uri="{FF2B5EF4-FFF2-40B4-BE49-F238E27FC236}">
                    <a16:creationId xmlns:a16="http://schemas.microsoft.com/office/drawing/2014/main" id="{E3F9C99F-B419-599E-89F8-A5CEF190399A}"/>
                  </a:ext>
                </a:extLst>
              </p:cNvPr>
              <p:cNvSpPr>
                <a:spLocks noRot="1" noChangeAspect="1" noMove="1" noResize="1" noEditPoints="1" noAdjustHandles="1" noChangeArrowheads="1" noChangeShapeType="1" noTextEdit="1"/>
              </p:cNvSpPr>
              <p:nvPr/>
            </p:nvSpPr>
            <p:spPr>
              <a:xfrm>
                <a:off x="2087489" y="740658"/>
                <a:ext cx="1836000" cy="5400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BFF67EE2-E32D-94C0-2A2A-D1DF5BAC5B87}"/>
                  </a:ext>
                </a:extLst>
              </p:cNvPr>
              <p:cNvSpPr/>
              <p:nvPr/>
            </p:nvSpPr>
            <p:spPr>
              <a:xfrm>
                <a:off x="2087489" y="1332481"/>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𝟐</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48" name="矩形 47">
                <a:extLst>
                  <a:ext uri="{FF2B5EF4-FFF2-40B4-BE49-F238E27FC236}">
                    <a16:creationId xmlns:a16="http://schemas.microsoft.com/office/drawing/2014/main" id="{BFF67EE2-E32D-94C0-2A2A-D1DF5BAC5B87}"/>
                  </a:ext>
                </a:extLst>
              </p:cNvPr>
              <p:cNvSpPr>
                <a:spLocks noRot="1" noChangeAspect="1" noMove="1" noResize="1" noEditPoints="1" noAdjustHandles="1" noChangeArrowheads="1" noChangeShapeType="1" noTextEdit="1"/>
              </p:cNvSpPr>
              <p:nvPr/>
            </p:nvSpPr>
            <p:spPr>
              <a:xfrm>
                <a:off x="2087489" y="1332481"/>
                <a:ext cx="1836000" cy="5400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BA57AFF8-FF14-296C-11D4-FA5261B216AD}"/>
                  </a:ext>
                </a:extLst>
              </p:cNvPr>
              <p:cNvSpPr/>
              <p:nvPr/>
            </p:nvSpPr>
            <p:spPr>
              <a:xfrm>
                <a:off x="2087489" y="1921759"/>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𝟑</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 object information)</a:t>
                </a:r>
              </a:p>
            </p:txBody>
          </p:sp>
        </mc:Choice>
        <mc:Fallback xmlns="">
          <p:sp>
            <p:nvSpPr>
              <p:cNvPr id="49" name="矩形 48">
                <a:extLst>
                  <a:ext uri="{FF2B5EF4-FFF2-40B4-BE49-F238E27FC236}">
                    <a16:creationId xmlns:a16="http://schemas.microsoft.com/office/drawing/2014/main" id="{BA57AFF8-FF14-296C-11D4-FA5261B216AD}"/>
                  </a:ext>
                </a:extLst>
              </p:cNvPr>
              <p:cNvSpPr>
                <a:spLocks noRot="1" noChangeAspect="1" noMove="1" noResize="1" noEditPoints="1" noAdjustHandles="1" noChangeArrowheads="1" noChangeShapeType="1" noTextEdit="1"/>
              </p:cNvSpPr>
              <p:nvPr/>
            </p:nvSpPr>
            <p:spPr>
              <a:xfrm>
                <a:off x="2087489" y="1921759"/>
                <a:ext cx="1836000" cy="5400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1D92A523-E604-6207-CD75-E0B6F96493D6}"/>
                  </a:ext>
                </a:extLst>
              </p:cNvPr>
              <p:cNvSpPr txBox="1"/>
              <p:nvPr/>
            </p:nvSpPr>
            <p:spPr>
              <a:xfrm>
                <a:off x="1401537" y="1325467"/>
                <a:ext cx="447675" cy="2539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𝜻</m:t>
                      </m:r>
                    </m:oMath>
                  </m:oMathPara>
                </a14:m>
                <a:endParaRPr lang="zh-TW" altLang="en-US" sz="800" b="1" dirty="0">
                  <a:solidFill>
                    <a:schemeClr val="bg1">
                      <a:lumMod val="65000"/>
                    </a:schemeClr>
                  </a:solidFill>
                </a:endParaRPr>
              </a:p>
            </p:txBody>
          </p:sp>
        </mc:Choice>
        <mc:Fallback xmlns="">
          <p:sp>
            <p:nvSpPr>
              <p:cNvPr id="50" name="文字方塊 49">
                <a:extLst>
                  <a:ext uri="{FF2B5EF4-FFF2-40B4-BE49-F238E27FC236}">
                    <a16:creationId xmlns:a16="http://schemas.microsoft.com/office/drawing/2014/main" id="{1D92A523-E604-6207-CD75-E0B6F96493D6}"/>
                  </a:ext>
                </a:extLst>
              </p:cNvPr>
              <p:cNvSpPr txBox="1">
                <a:spLocks noRot="1" noChangeAspect="1" noMove="1" noResize="1" noEditPoints="1" noAdjustHandles="1" noChangeArrowheads="1" noChangeShapeType="1" noTextEdit="1"/>
              </p:cNvSpPr>
              <p:nvPr/>
            </p:nvSpPr>
            <p:spPr>
              <a:xfrm>
                <a:off x="1401537" y="1325467"/>
                <a:ext cx="447675" cy="253916"/>
              </a:xfrm>
              <a:prstGeom prst="rect">
                <a:avLst/>
              </a:prstGeom>
              <a:blipFill>
                <a:blip r:embed="rId7"/>
                <a:stretch>
                  <a:fillRect/>
                </a:stretch>
              </a:blipFill>
              <a:ln>
                <a:noFill/>
              </a:ln>
            </p:spPr>
            <p:txBody>
              <a:bodyPr/>
              <a:lstStyle/>
              <a:p>
                <a:r>
                  <a:rPr lang="zh-TW" altLang="en-US">
                    <a:noFill/>
                  </a:rPr>
                  <a:t> </a:t>
                </a:r>
              </a:p>
            </p:txBody>
          </p:sp>
        </mc:Fallback>
      </mc:AlternateContent>
      <p:cxnSp>
        <p:nvCxnSpPr>
          <p:cNvPr id="51" name="接點: 肘形 50">
            <a:extLst>
              <a:ext uri="{FF2B5EF4-FFF2-40B4-BE49-F238E27FC236}">
                <a16:creationId xmlns:a16="http://schemas.microsoft.com/office/drawing/2014/main" id="{DD2F4F94-A1F0-5ABC-5670-FC495297A52E}"/>
              </a:ext>
            </a:extLst>
          </p:cNvPr>
          <p:cNvCxnSpPr>
            <a:cxnSpLocks/>
            <a:stCxn id="55" idx="3"/>
            <a:endCxn id="45" idx="1"/>
          </p:cNvCxnSpPr>
          <p:nvPr/>
        </p:nvCxnSpPr>
        <p:spPr>
          <a:xfrm flipV="1">
            <a:off x="1461795" y="1010658"/>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2" name="接點: 肘形 51">
            <a:extLst>
              <a:ext uri="{FF2B5EF4-FFF2-40B4-BE49-F238E27FC236}">
                <a16:creationId xmlns:a16="http://schemas.microsoft.com/office/drawing/2014/main" id="{9BD91FEA-DC8B-F135-F996-CFE402039DEF}"/>
              </a:ext>
            </a:extLst>
          </p:cNvPr>
          <p:cNvCxnSpPr>
            <a:cxnSpLocks/>
            <a:stCxn id="55" idx="3"/>
            <a:endCxn id="49" idx="1"/>
          </p:cNvCxnSpPr>
          <p:nvPr/>
        </p:nvCxnSpPr>
        <p:spPr>
          <a:xfrm>
            <a:off x="1461795" y="1609900"/>
            <a:ext cx="625694" cy="581859"/>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3" name="接點: 肘形 52">
            <a:extLst>
              <a:ext uri="{FF2B5EF4-FFF2-40B4-BE49-F238E27FC236}">
                <a16:creationId xmlns:a16="http://schemas.microsoft.com/office/drawing/2014/main" id="{C776CB72-9522-9B97-19E3-E7CB2FFFAB82}"/>
              </a:ext>
            </a:extLst>
          </p:cNvPr>
          <p:cNvCxnSpPr>
            <a:cxnSpLocks/>
            <a:stCxn id="48" idx="3"/>
            <a:endCxn id="58" idx="1"/>
          </p:cNvCxnSpPr>
          <p:nvPr/>
        </p:nvCxnSpPr>
        <p:spPr>
          <a:xfrm>
            <a:off x="3923489" y="1602481"/>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4" name="直線單箭頭接點 53">
            <a:extLst>
              <a:ext uri="{FF2B5EF4-FFF2-40B4-BE49-F238E27FC236}">
                <a16:creationId xmlns:a16="http://schemas.microsoft.com/office/drawing/2014/main" id="{C6685C85-2C69-1482-88DC-3D9235389562}"/>
              </a:ext>
            </a:extLst>
          </p:cNvPr>
          <p:cNvCxnSpPr>
            <a:cxnSpLocks/>
            <a:stCxn id="66" idx="2"/>
            <a:endCxn id="2" idx="0"/>
          </p:cNvCxnSpPr>
          <p:nvPr/>
        </p:nvCxnSpPr>
        <p:spPr>
          <a:xfrm>
            <a:off x="8422142" y="2204330"/>
            <a:ext cx="904" cy="145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9B224854-9123-EBC6-FF52-8B3696FD5626}"/>
                  </a:ext>
                </a:extLst>
              </p:cNvPr>
              <p:cNvSpPr/>
              <p:nvPr/>
            </p:nvSpPr>
            <p:spPr>
              <a:xfrm>
                <a:off x="570254" y="1236081"/>
                <a:ext cx="891541" cy="74763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bg1">
                              <a:lumMod val="65000"/>
                            </a:schemeClr>
                          </a:solidFill>
                          <a:latin typeface="Cambria Math" panose="02040503050406030204" pitchFamily="18" charset="0"/>
                        </a:rPr>
                        <m:t>𝑩</m:t>
                      </m:r>
                      <m:r>
                        <a:rPr lang="en-US" altLang="zh-TW" sz="900" b="1" i="1" dirty="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𝑿</m:t>
                      </m:r>
                      <m:r>
                        <a:rPr lang="en-US" altLang="zh-TW" sz="900" b="1" i="1" dirty="0">
                          <a:solidFill>
                            <a:schemeClr val="bg1">
                              <a:lumMod val="65000"/>
                            </a:schemeClr>
                          </a:solidFill>
                          <a:latin typeface="Cambria Math" panose="02040503050406030204" pitchFamily="18" charset="0"/>
                        </a:rPr>
                        <m:t>; </m:t>
                      </m:r>
                      <m:r>
                        <a:rPr lang="el-GR" altLang="zh-TW" sz="900" b="1" i="1" dirty="0">
                          <a:solidFill>
                            <a:schemeClr val="bg1">
                              <a:lumMod val="65000"/>
                            </a:schemeClr>
                          </a:solidFill>
                          <a:latin typeface="Cambria Math" panose="02040503050406030204" pitchFamily="18" charset="0"/>
                        </a:rPr>
                        <m:t>𝜽</m:t>
                      </m:r>
                      <m:r>
                        <a:rPr lang="en-US" altLang="zh-TW" sz="900" b="1" i="1" dirty="0">
                          <a:solidFill>
                            <a:schemeClr val="bg1">
                              <a:lumMod val="65000"/>
                            </a:schemeClr>
                          </a:solidFill>
                          <a:latin typeface="Cambria Math" panose="02040503050406030204" pitchFamily="18" charset="0"/>
                        </a:rPr>
                        <m:t>)</m:t>
                      </m:r>
                    </m:oMath>
                  </m:oMathPara>
                </a14:m>
                <a:endParaRPr lang="zh-TW" altLang="en-US" sz="900" b="1" dirty="0">
                  <a:solidFill>
                    <a:schemeClr val="bg1">
                      <a:lumMod val="65000"/>
                    </a:schemeClr>
                  </a:solidFill>
                </a:endParaRPr>
              </a:p>
            </p:txBody>
          </p:sp>
        </mc:Choice>
        <mc:Fallback xmlns="">
          <p:sp>
            <p:nvSpPr>
              <p:cNvPr id="55" name="矩形 54">
                <a:extLst>
                  <a:ext uri="{FF2B5EF4-FFF2-40B4-BE49-F238E27FC236}">
                    <a16:creationId xmlns:a16="http://schemas.microsoft.com/office/drawing/2014/main" id="{9B224854-9123-EBC6-FF52-8B3696FD5626}"/>
                  </a:ext>
                </a:extLst>
              </p:cNvPr>
              <p:cNvSpPr>
                <a:spLocks noRot="1" noChangeAspect="1" noMove="1" noResize="1" noEditPoints="1" noAdjustHandles="1" noChangeArrowheads="1" noChangeShapeType="1" noTextEdit="1"/>
              </p:cNvSpPr>
              <p:nvPr/>
            </p:nvSpPr>
            <p:spPr>
              <a:xfrm>
                <a:off x="570254" y="1236081"/>
                <a:ext cx="891541" cy="747637"/>
              </a:xfrm>
              <a:prstGeom prst="rect">
                <a:avLst/>
              </a:prstGeom>
              <a:blipFill>
                <a:blip r:embed="rId8"/>
                <a:stretch>
                  <a:fillRect/>
                </a:stretch>
              </a:blipFill>
              <a:ln/>
            </p:spPr>
            <p:txBody>
              <a:bodyPr/>
              <a:lstStyle/>
              <a:p>
                <a:r>
                  <a:rPr lang="zh-TW" altLang="en-US">
                    <a:noFill/>
                  </a:rPr>
                  <a:t> </a:t>
                </a:r>
              </a:p>
            </p:txBody>
          </p:sp>
        </mc:Fallback>
      </mc:AlternateContent>
      <p:cxnSp>
        <p:nvCxnSpPr>
          <p:cNvPr id="56" name="直線單箭頭接點 55">
            <a:extLst>
              <a:ext uri="{FF2B5EF4-FFF2-40B4-BE49-F238E27FC236}">
                <a16:creationId xmlns:a16="http://schemas.microsoft.com/office/drawing/2014/main" id="{806BF5A9-F7B7-B844-25E6-B132059214DD}"/>
              </a:ext>
            </a:extLst>
          </p:cNvPr>
          <p:cNvCxnSpPr>
            <a:cxnSpLocks/>
          </p:cNvCxnSpPr>
          <p:nvPr/>
        </p:nvCxnSpPr>
        <p:spPr>
          <a:xfrm>
            <a:off x="254789" y="1623895"/>
            <a:ext cx="241300" cy="0"/>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57" name="矩形 56">
            <a:extLst>
              <a:ext uri="{FF2B5EF4-FFF2-40B4-BE49-F238E27FC236}">
                <a16:creationId xmlns:a16="http://schemas.microsoft.com/office/drawing/2014/main" id="{D3FABA68-2109-0785-2EC9-F7C8070EAD07}"/>
              </a:ext>
            </a:extLst>
          </p:cNvPr>
          <p:cNvSpPr/>
          <p:nvPr/>
        </p:nvSpPr>
        <p:spPr>
          <a:xfrm>
            <a:off x="4491604" y="761186"/>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8" name="矩形 57">
            <a:extLst>
              <a:ext uri="{FF2B5EF4-FFF2-40B4-BE49-F238E27FC236}">
                <a16:creationId xmlns:a16="http://schemas.microsoft.com/office/drawing/2014/main" id="{9A201D30-22A5-2A48-E029-F8601448671E}"/>
              </a:ext>
            </a:extLst>
          </p:cNvPr>
          <p:cNvSpPr/>
          <p:nvPr/>
        </p:nvSpPr>
        <p:spPr>
          <a:xfrm>
            <a:off x="4489318" y="1350955"/>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9" name="矩形 58">
            <a:extLst>
              <a:ext uri="{FF2B5EF4-FFF2-40B4-BE49-F238E27FC236}">
                <a16:creationId xmlns:a16="http://schemas.microsoft.com/office/drawing/2014/main" id="{829A74D1-77A9-635B-2DD6-1AC95B2CBAC7}"/>
              </a:ext>
            </a:extLst>
          </p:cNvPr>
          <p:cNvSpPr/>
          <p:nvPr/>
        </p:nvSpPr>
        <p:spPr>
          <a:xfrm>
            <a:off x="4491604" y="1952330"/>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cxnSp>
        <p:nvCxnSpPr>
          <p:cNvPr id="60" name="直線單箭頭接點 59">
            <a:extLst>
              <a:ext uri="{FF2B5EF4-FFF2-40B4-BE49-F238E27FC236}">
                <a16:creationId xmlns:a16="http://schemas.microsoft.com/office/drawing/2014/main" id="{0CB14969-4AD4-4A4A-4857-A7F37598F5DC}"/>
              </a:ext>
            </a:extLst>
          </p:cNvPr>
          <p:cNvCxnSpPr>
            <a:cxnSpLocks/>
            <a:stCxn id="57" idx="3"/>
            <a:endCxn id="62" idx="1"/>
          </p:cNvCxnSpPr>
          <p:nvPr/>
        </p:nvCxnSpPr>
        <p:spPr>
          <a:xfrm>
            <a:off x="5971950" y="1013186"/>
            <a:ext cx="251200" cy="172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61" name="直線單箭頭接點 60">
            <a:extLst>
              <a:ext uri="{FF2B5EF4-FFF2-40B4-BE49-F238E27FC236}">
                <a16:creationId xmlns:a16="http://schemas.microsoft.com/office/drawing/2014/main" id="{47EF654F-B13C-B5DB-EDEE-4AFDA19C481D}"/>
              </a:ext>
            </a:extLst>
          </p:cNvPr>
          <p:cNvCxnSpPr>
            <a:cxnSpLocks/>
            <a:stCxn id="58" idx="3"/>
            <a:endCxn id="67" idx="1"/>
          </p:cNvCxnSpPr>
          <p:nvPr/>
        </p:nvCxnSpPr>
        <p:spPr>
          <a:xfrm flipV="1">
            <a:off x="5969664" y="1600559"/>
            <a:ext cx="253486" cy="2396"/>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62" name="矩形 61">
            <a:extLst>
              <a:ext uri="{FF2B5EF4-FFF2-40B4-BE49-F238E27FC236}">
                <a16:creationId xmlns:a16="http://schemas.microsoft.com/office/drawing/2014/main" id="{F3135321-0092-1F31-5FB6-0B969D334253}"/>
              </a:ext>
            </a:extLst>
          </p:cNvPr>
          <p:cNvSpPr/>
          <p:nvPr/>
        </p:nvSpPr>
        <p:spPr>
          <a:xfrm>
            <a:off x="6223150" y="762913"/>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63" name="接點: 肘形 62">
            <a:extLst>
              <a:ext uri="{FF2B5EF4-FFF2-40B4-BE49-F238E27FC236}">
                <a16:creationId xmlns:a16="http://schemas.microsoft.com/office/drawing/2014/main" id="{D0F2DE35-507B-A18D-42FF-E2F2110EA8DB}"/>
              </a:ext>
            </a:extLst>
          </p:cNvPr>
          <p:cNvCxnSpPr>
            <a:cxnSpLocks/>
            <a:stCxn id="62" idx="3"/>
          </p:cNvCxnSpPr>
          <p:nvPr/>
        </p:nvCxnSpPr>
        <p:spPr>
          <a:xfrm>
            <a:off x="7411150" y="1014913"/>
            <a:ext cx="356086" cy="3675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接點: 肘形 63">
            <a:extLst>
              <a:ext uri="{FF2B5EF4-FFF2-40B4-BE49-F238E27FC236}">
                <a16:creationId xmlns:a16="http://schemas.microsoft.com/office/drawing/2014/main" id="{93933F8C-7AC4-A266-D782-E5D053E15037}"/>
              </a:ext>
            </a:extLst>
          </p:cNvPr>
          <p:cNvCxnSpPr>
            <a:cxnSpLocks/>
            <a:stCxn id="67" idx="3"/>
            <a:endCxn id="66" idx="1"/>
          </p:cNvCxnSpPr>
          <p:nvPr/>
        </p:nvCxnSpPr>
        <p:spPr>
          <a:xfrm flipV="1">
            <a:off x="7411150" y="1600085"/>
            <a:ext cx="377825" cy="4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接點: 肘形 64">
            <a:extLst>
              <a:ext uri="{FF2B5EF4-FFF2-40B4-BE49-F238E27FC236}">
                <a16:creationId xmlns:a16="http://schemas.microsoft.com/office/drawing/2014/main" id="{C458DB86-EA32-6309-F86A-13CDB7493496}"/>
              </a:ext>
            </a:extLst>
          </p:cNvPr>
          <p:cNvCxnSpPr>
            <a:cxnSpLocks/>
            <a:stCxn id="68" idx="3"/>
          </p:cNvCxnSpPr>
          <p:nvPr/>
        </p:nvCxnSpPr>
        <p:spPr>
          <a:xfrm flipV="1">
            <a:off x="7411150" y="1821525"/>
            <a:ext cx="356086" cy="385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3485A4EA-CA74-5852-9DDC-CE416CCF1337}"/>
              </a:ext>
            </a:extLst>
          </p:cNvPr>
          <p:cNvSpPr/>
          <p:nvPr/>
        </p:nvSpPr>
        <p:spPr>
          <a:xfrm>
            <a:off x="7788975" y="995840"/>
            <a:ext cx="1266333" cy="120849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0F0F0F"/>
                </a:solidFill>
                <a:effectLst/>
                <a:latin typeface="Söhne"/>
              </a:rPr>
              <a:t>Error Rate Optimized Prediction Selector with Integrated Outlier Estimation</a:t>
            </a:r>
            <a:endParaRPr lang="en-US" altLang="zh-TW" sz="1000" dirty="0">
              <a:solidFill>
                <a:srgbClr val="343541"/>
              </a:solidFill>
              <a:latin typeface="Söhne"/>
            </a:endParaRPr>
          </a:p>
        </p:txBody>
      </p:sp>
      <p:sp>
        <p:nvSpPr>
          <p:cNvPr id="67" name="矩形 66">
            <a:extLst>
              <a:ext uri="{FF2B5EF4-FFF2-40B4-BE49-F238E27FC236}">
                <a16:creationId xmlns:a16="http://schemas.microsoft.com/office/drawing/2014/main" id="{34DABAF1-FF34-035A-31AE-557C16F8410B}"/>
              </a:ext>
            </a:extLst>
          </p:cNvPr>
          <p:cNvSpPr/>
          <p:nvPr/>
        </p:nvSpPr>
        <p:spPr>
          <a:xfrm>
            <a:off x="6223150" y="1348559"/>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sp>
        <p:nvSpPr>
          <p:cNvPr id="68" name="矩形 67">
            <a:extLst>
              <a:ext uri="{FF2B5EF4-FFF2-40B4-BE49-F238E27FC236}">
                <a16:creationId xmlns:a16="http://schemas.microsoft.com/office/drawing/2014/main" id="{731CB607-61C9-72ED-AA14-659FA928699B}"/>
              </a:ext>
            </a:extLst>
          </p:cNvPr>
          <p:cNvSpPr/>
          <p:nvPr/>
        </p:nvSpPr>
        <p:spPr>
          <a:xfrm>
            <a:off x="6223150" y="1955049"/>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69" name="直線單箭頭接點 68">
            <a:extLst>
              <a:ext uri="{FF2B5EF4-FFF2-40B4-BE49-F238E27FC236}">
                <a16:creationId xmlns:a16="http://schemas.microsoft.com/office/drawing/2014/main" id="{C39DA3E4-F7E7-CB28-B2E7-A1F786CF061F}"/>
              </a:ext>
            </a:extLst>
          </p:cNvPr>
          <p:cNvCxnSpPr>
            <a:cxnSpLocks/>
            <a:stCxn id="59" idx="3"/>
            <a:endCxn id="68" idx="1"/>
          </p:cNvCxnSpPr>
          <p:nvPr/>
        </p:nvCxnSpPr>
        <p:spPr>
          <a:xfrm>
            <a:off x="5971950" y="2204330"/>
            <a:ext cx="251200" cy="27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FDBCF025-893D-AE73-8E1B-A52D159BF4DB}"/>
                  </a:ext>
                </a:extLst>
              </p:cNvPr>
              <p:cNvSpPr txBox="1"/>
              <p:nvPr/>
            </p:nvSpPr>
            <p:spPr>
              <a:xfrm>
                <a:off x="5920665" y="735585"/>
                <a:ext cx="342060"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1</m:t>
                          </m:r>
                        </m:sub>
                      </m:sSub>
                    </m:oMath>
                  </m:oMathPara>
                </a14:m>
                <a:endParaRPr lang="zh-TW" altLang="en-US" sz="1100" dirty="0">
                  <a:solidFill>
                    <a:schemeClr val="bg1">
                      <a:lumMod val="65000"/>
                    </a:schemeClr>
                  </a:solidFill>
                </a:endParaRPr>
              </a:p>
            </p:txBody>
          </p:sp>
        </mc:Choice>
        <mc:Fallback xmlns="">
          <p:sp>
            <p:nvSpPr>
              <p:cNvPr id="70" name="文字方塊 69">
                <a:extLst>
                  <a:ext uri="{FF2B5EF4-FFF2-40B4-BE49-F238E27FC236}">
                    <a16:creationId xmlns:a16="http://schemas.microsoft.com/office/drawing/2014/main" id="{FDBCF025-893D-AE73-8E1B-A52D159BF4DB}"/>
                  </a:ext>
                </a:extLst>
              </p:cNvPr>
              <p:cNvSpPr txBox="1">
                <a:spLocks noRot="1" noChangeAspect="1" noMove="1" noResize="1" noEditPoints="1" noAdjustHandles="1" noChangeArrowheads="1" noChangeShapeType="1" noTextEdit="1"/>
              </p:cNvSpPr>
              <p:nvPr/>
            </p:nvSpPr>
            <p:spPr>
              <a:xfrm>
                <a:off x="5920665" y="735585"/>
                <a:ext cx="342060" cy="261610"/>
              </a:xfrm>
              <a:prstGeom prst="rect">
                <a:avLst/>
              </a:prstGeom>
              <a:blipFill>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3099D03A-D8C9-3B82-3429-C918A682FA24}"/>
                  </a:ext>
                </a:extLst>
              </p:cNvPr>
              <p:cNvSpPr txBox="1"/>
              <p:nvPr/>
            </p:nvSpPr>
            <p:spPr>
              <a:xfrm>
                <a:off x="5644021" y="1350930"/>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2</m:t>
                          </m:r>
                        </m:sub>
                      </m:sSub>
                    </m:oMath>
                  </m:oMathPara>
                </a14:m>
                <a:endParaRPr lang="zh-TW" altLang="en-US" sz="1100" dirty="0">
                  <a:solidFill>
                    <a:schemeClr val="bg1">
                      <a:lumMod val="65000"/>
                    </a:schemeClr>
                  </a:solidFill>
                </a:endParaRPr>
              </a:p>
            </p:txBody>
          </p:sp>
        </mc:Choice>
        <mc:Fallback xmlns="">
          <p:sp>
            <p:nvSpPr>
              <p:cNvPr id="71" name="文字方塊 70">
                <a:extLst>
                  <a:ext uri="{FF2B5EF4-FFF2-40B4-BE49-F238E27FC236}">
                    <a16:creationId xmlns:a16="http://schemas.microsoft.com/office/drawing/2014/main" id="{3099D03A-D8C9-3B82-3429-C918A682FA24}"/>
                  </a:ext>
                </a:extLst>
              </p:cNvPr>
              <p:cNvSpPr txBox="1">
                <a:spLocks noRot="1" noChangeAspect="1" noMove="1" noResize="1" noEditPoints="1" noAdjustHandles="1" noChangeArrowheads="1" noChangeShapeType="1" noTextEdit="1"/>
              </p:cNvSpPr>
              <p:nvPr/>
            </p:nvSpPr>
            <p:spPr>
              <a:xfrm>
                <a:off x="5644021" y="1350930"/>
                <a:ext cx="895349" cy="261610"/>
              </a:xfrm>
              <a:prstGeom prst="rect">
                <a:avLst/>
              </a:prstGeom>
              <a:blipFill>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5D24B6F5-07F0-FC66-1E2D-AAB4F79DBD82}"/>
                  </a:ext>
                </a:extLst>
              </p:cNvPr>
              <p:cNvSpPr txBox="1"/>
              <p:nvPr/>
            </p:nvSpPr>
            <p:spPr>
              <a:xfrm>
                <a:off x="5646528" y="1930149"/>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3</m:t>
                          </m:r>
                        </m:sub>
                      </m:sSub>
                    </m:oMath>
                  </m:oMathPara>
                </a14:m>
                <a:endParaRPr lang="zh-TW" altLang="en-US" sz="1100" dirty="0">
                  <a:solidFill>
                    <a:schemeClr val="bg1">
                      <a:lumMod val="65000"/>
                    </a:schemeClr>
                  </a:solidFill>
                </a:endParaRPr>
              </a:p>
            </p:txBody>
          </p:sp>
        </mc:Choice>
        <mc:Fallback xmlns="">
          <p:sp>
            <p:nvSpPr>
              <p:cNvPr id="72" name="文字方塊 71">
                <a:extLst>
                  <a:ext uri="{FF2B5EF4-FFF2-40B4-BE49-F238E27FC236}">
                    <a16:creationId xmlns:a16="http://schemas.microsoft.com/office/drawing/2014/main" id="{5D24B6F5-07F0-FC66-1E2D-AAB4F79DBD82}"/>
                  </a:ext>
                </a:extLst>
              </p:cNvPr>
              <p:cNvSpPr txBox="1">
                <a:spLocks noRot="1" noChangeAspect="1" noMove="1" noResize="1" noEditPoints="1" noAdjustHandles="1" noChangeArrowheads="1" noChangeShapeType="1" noTextEdit="1"/>
              </p:cNvSpPr>
              <p:nvPr/>
            </p:nvSpPr>
            <p:spPr>
              <a:xfrm>
                <a:off x="5646528" y="1930149"/>
                <a:ext cx="895349" cy="261610"/>
              </a:xfrm>
              <a:prstGeom prst="rect">
                <a:avLst/>
              </a:prstGeom>
              <a:blipFill>
                <a:blip r:embed="rId11"/>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0670B1F8-2E2A-81BA-F8DC-10B79A6FF8F5}"/>
                  </a:ext>
                </a:extLst>
              </p:cNvPr>
              <p:cNvSpPr txBox="1"/>
              <p:nvPr/>
            </p:nvSpPr>
            <p:spPr>
              <a:xfrm>
                <a:off x="7304603" y="746453"/>
                <a:ext cx="421393"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i="1">
                              <a:solidFill>
                                <a:schemeClr val="tx1"/>
                              </a:solidFill>
                              <a:latin typeface="Cambria Math" panose="02040503050406030204" pitchFamily="18" charset="0"/>
                            </a:rPr>
                            <m:t>1</m:t>
                          </m:r>
                        </m:sub>
                      </m:sSub>
                    </m:oMath>
                  </m:oMathPara>
                </a14:m>
                <a:endParaRPr lang="zh-TW" altLang="en-US" sz="1200" dirty="0"/>
              </a:p>
            </p:txBody>
          </p:sp>
        </mc:Choice>
        <mc:Fallback xmlns="">
          <p:sp>
            <p:nvSpPr>
              <p:cNvPr id="73" name="文字方塊 72">
                <a:extLst>
                  <a:ext uri="{FF2B5EF4-FFF2-40B4-BE49-F238E27FC236}">
                    <a16:creationId xmlns:a16="http://schemas.microsoft.com/office/drawing/2014/main" id="{0670B1F8-2E2A-81BA-F8DC-10B79A6FF8F5}"/>
                  </a:ext>
                </a:extLst>
              </p:cNvPr>
              <p:cNvSpPr txBox="1">
                <a:spLocks noRot="1" noChangeAspect="1" noMove="1" noResize="1" noEditPoints="1" noAdjustHandles="1" noChangeArrowheads="1" noChangeShapeType="1" noTextEdit="1"/>
              </p:cNvSpPr>
              <p:nvPr/>
            </p:nvSpPr>
            <p:spPr>
              <a:xfrm>
                <a:off x="7304603" y="746453"/>
                <a:ext cx="421393" cy="27699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95DC1C5C-7503-2819-6332-B7BA10935A0A}"/>
                  </a:ext>
                </a:extLst>
              </p:cNvPr>
              <p:cNvSpPr txBox="1"/>
              <p:nvPr/>
            </p:nvSpPr>
            <p:spPr>
              <a:xfrm>
                <a:off x="7333641" y="1342610"/>
                <a:ext cx="35769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2</m:t>
                          </m:r>
                        </m:sub>
                      </m:sSub>
                    </m:oMath>
                  </m:oMathPara>
                </a14:m>
                <a:endParaRPr lang="zh-TW" altLang="en-US" sz="1200" dirty="0"/>
              </a:p>
            </p:txBody>
          </p:sp>
        </mc:Choice>
        <mc:Fallback xmlns="">
          <p:sp>
            <p:nvSpPr>
              <p:cNvPr id="74" name="文字方塊 73">
                <a:extLst>
                  <a:ext uri="{FF2B5EF4-FFF2-40B4-BE49-F238E27FC236}">
                    <a16:creationId xmlns:a16="http://schemas.microsoft.com/office/drawing/2014/main" id="{95DC1C5C-7503-2819-6332-B7BA10935A0A}"/>
                  </a:ext>
                </a:extLst>
              </p:cNvPr>
              <p:cNvSpPr txBox="1">
                <a:spLocks noRot="1" noChangeAspect="1" noMove="1" noResize="1" noEditPoints="1" noAdjustHandles="1" noChangeArrowheads="1" noChangeShapeType="1" noTextEdit="1"/>
              </p:cNvSpPr>
              <p:nvPr/>
            </p:nvSpPr>
            <p:spPr>
              <a:xfrm>
                <a:off x="7333641" y="1342610"/>
                <a:ext cx="357690" cy="276999"/>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1A79E6A-C5B8-B932-7105-79B23C35A5FB}"/>
                  </a:ext>
                </a:extLst>
              </p:cNvPr>
              <p:cNvSpPr txBox="1"/>
              <p:nvPr/>
            </p:nvSpPr>
            <p:spPr>
              <a:xfrm>
                <a:off x="7343962" y="1946957"/>
                <a:ext cx="336294" cy="279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3</m:t>
                          </m:r>
                        </m:sub>
                      </m:sSub>
                    </m:oMath>
                  </m:oMathPara>
                </a14:m>
                <a:endParaRPr lang="zh-TW" altLang="en-US" sz="1200" dirty="0"/>
              </a:p>
            </p:txBody>
          </p:sp>
        </mc:Choice>
        <mc:Fallback xmlns="">
          <p:sp>
            <p:nvSpPr>
              <p:cNvPr id="75" name="文字方塊 74">
                <a:extLst>
                  <a:ext uri="{FF2B5EF4-FFF2-40B4-BE49-F238E27FC236}">
                    <a16:creationId xmlns:a16="http://schemas.microsoft.com/office/drawing/2014/main" id="{C1A79E6A-C5B8-B932-7105-79B23C35A5FB}"/>
                  </a:ext>
                </a:extLst>
              </p:cNvPr>
              <p:cNvSpPr txBox="1">
                <a:spLocks noRot="1" noChangeAspect="1" noMove="1" noResize="1" noEditPoints="1" noAdjustHandles="1" noChangeArrowheads="1" noChangeShapeType="1" noTextEdit="1"/>
              </p:cNvSpPr>
              <p:nvPr/>
            </p:nvSpPr>
            <p:spPr>
              <a:xfrm>
                <a:off x="7343962" y="1946957"/>
                <a:ext cx="336294" cy="279569"/>
              </a:xfrm>
              <a:prstGeom prst="rect">
                <a:avLst/>
              </a:prstGeom>
              <a:blipFill>
                <a:blip r:embed="rId14"/>
                <a:stretch>
                  <a:fillRect/>
                </a:stretch>
              </a:blipFill>
            </p:spPr>
            <p:txBody>
              <a:bodyPr/>
              <a:lstStyle/>
              <a:p>
                <a:r>
                  <a:rPr lang="zh-TW" altLang="en-US">
                    <a:noFill/>
                  </a:rPr>
                  <a:t> </a:t>
                </a:r>
              </a:p>
            </p:txBody>
          </p:sp>
        </mc:Fallback>
      </mc:AlternateContent>
      <p:cxnSp>
        <p:nvCxnSpPr>
          <p:cNvPr id="76" name="直線單箭頭接點 75">
            <a:extLst>
              <a:ext uri="{FF2B5EF4-FFF2-40B4-BE49-F238E27FC236}">
                <a16:creationId xmlns:a16="http://schemas.microsoft.com/office/drawing/2014/main" id="{1F9F17CB-A040-9E55-CDB4-25E9AD84858C}"/>
              </a:ext>
            </a:extLst>
          </p:cNvPr>
          <p:cNvCxnSpPr>
            <a:cxnSpLocks/>
            <a:stCxn id="55" idx="3"/>
            <a:endCxn id="48" idx="1"/>
          </p:cNvCxnSpPr>
          <p:nvPr/>
        </p:nvCxnSpPr>
        <p:spPr>
          <a:xfrm flipV="1">
            <a:off x="1461795" y="1602481"/>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E6C41E6E-8900-46ED-5BAC-ABD4D49F1F89}"/>
                  </a:ext>
                </a:extLst>
              </p:cNvPr>
              <p:cNvSpPr txBox="1"/>
              <p:nvPr/>
            </p:nvSpPr>
            <p:spPr>
              <a:xfrm>
                <a:off x="3901901" y="717174"/>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𝑎𝑣𝑔</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7" name="文字方塊 76">
                <a:extLst>
                  <a:ext uri="{FF2B5EF4-FFF2-40B4-BE49-F238E27FC236}">
                    <a16:creationId xmlns:a16="http://schemas.microsoft.com/office/drawing/2014/main" id="{E6C41E6E-8900-46ED-5BAC-ABD4D49F1F89}"/>
                  </a:ext>
                </a:extLst>
              </p:cNvPr>
              <p:cNvSpPr txBox="1">
                <a:spLocks noRot="1" noChangeAspect="1" noMove="1" noResize="1" noEditPoints="1" noAdjustHandles="1" noChangeArrowheads="1" noChangeShapeType="1" noTextEdit="1"/>
              </p:cNvSpPr>
              <p:nvPr/>
            </p:nvSpPr>
            <p:spPr>
              <a:xfrm>
                <a:off x="3901901" y="717174"/>
                <a:ext cx="538284" cy="278666"/>
              </a:xfrm>
              <a:prstGeom prst="rect">
                <a:avLst/>
              </a:prstGeom>
              <a:blipFill>
                <a:blip r:embed="rId1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8EF286BE-4C51-7E7A-7B2C-40F0126A65A4}"/>
                  </a:ext>
                </a:extLst>
              </p:cNvPr>
              <p:cNvSpPr txBox="1"/>
              <p:nvPr/>
            </p:nvSpPr>
            <p:spPr>
              <a:xfrm>
                <a:off x="3857915" y="1952330"/>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65000"/>
                            </a:schemeClr>
                          </a:solidFill>
                          <a:latin typeface="Cambria Math" panose="02040503050406030204" pitchFamily="18" charset="0"/>
                        </a:rPr>
                        <m:t>{</m:t>
                      </m:r>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𝑚𝑎𝑡𝑐h</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8" name="文字方塊 77">
                <a:extLst>
                  <a:ext uri="{FF2B5EF4-FFF2-40B4-BE49-F238E27FC236}">
                    <a16:creationId xmlns:a16="http://schemas.microsoft.com/office/drawing/2014/main" id="{8EF286BE-4C51-7E7A-7B2C-40F0126A65A4}"/>
                  </a:ext>
                </a:extLst>
              </p:cNvPr>
              <p:cNvSpPr txBox="1">
                <a:spLocks noRot="1" noChangeAspect="1" noMove="1" noResize="1" noEditPoints="1" noAdjustHandles="1" noChangeArrowheads="1" noChangeShapeType="1" noTextEdit="1"/>
              </p:cNvSpPr>
              <p:nvPr/>
            </p:nvSpPr>
            <p:spPr>
              <a:xfrm>
                <a:off x="3857915" y="1952330"/>
                <a:ext cx="538284" cy="270459"/>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C8128552-3485-F2C4-C58D-ED81A0FBE2EE}"/>
                  </a:ext>
                </a:extLst>
              </p:cNvPr>
              <p:cNvSpPr txBox="1"/>
              <p:nvPr/>
            </p:nvSpPr>
            <p:spPr>
              <a:xfrm>
                <a:off x="3899046" y="1342610"/>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𝑚𝑎𝑥</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9" name="文字方塊 78">
                <a:extLst>
                  <a:ext uri="{FF2B5EF4-FFF2-40B4-BE49-F238E27FC236}">
                    <a16:creationId xmlns:a16="http://schemas.microsoft.com/office/drawing/2014/main" id="{C8128552-3485-F2C4-C58D-ED81A0FBE2EE}"/>
                  </a:ext>
                </a:extLst>
              </p:cNvPr>
              <p:cNvSpPr txBox="1">
                <a:spLocks noRot="1" noChangeAspect="1" noMove="1" noResize="1" noEditPoints="1" noAdjustHandles="1" noChangeArrowheads="1" noChangeShapeType="1" noTextEdit="1"/>
              </p:cNvSpPr>
              <p:nvPr/>
            </p:nvSpPr>
            <p:spPr>
              <a:xfrm>
                <a:off x="3899046" y="1342610"/>
                <a:ext cx="538284" cy="261610"/>
              </a:xfrm>
              <a:prstGeom prst="rect">
                <a:avLst/>
              </a:prstGeom>
              <a:blipFill>
                <a:blip r:embed="rId17"/>
                <a:stretch>
                  <a:fillRect/>
                </a:stretch>
              </a:blipFill>
              <a:ln>
                <a:noFill/>
              </a:ln>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02DC0D48-730E-EB08-3BA0-64368FD5333A}"/>
              </a:ext>
            </a:extLst>
          </p:cNvPr>
          <p:cNvCxnSpPr>
            <a:cxnSpLocks/>
            <a:stCxn id="45" idx="3"/>
            <a:endCxn id="57" idx="1"/>
          </p:cNvCxnSpPr>
          <p:nvPr/>
        </p:nvCxnSpPr>
        <p:spPr>
          <a:xfrm>
            <a:off x="3923489" y="1010658"/>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81" name="直線單箭頭接點 80">
            <a:extLst>
              <a:ext uri="{FF2B5EF4-FFF2-40B4-BE49-F238E27FC236}">
                <a16:creationId xmlns:a16="http://schemas.microsoft.com/office/drawing/2014/main" id="{832895B9-D5C3-F5C1-A6AE-7C1F0A57FF3D}"/>
              </a:ext>
            </a:extLst>
          </p:cNvPr>
          <p:cNvCxnSpPr>
            <a:cxnSpLocks/>
            <a:stCxn id="49" idx="3"/>
            <a:endCxn id="59" idx="1"/>
          </p:cNvCxnSpPr>
          <p:nvPr/>
        </p:nvCxnSpPr>
        <p:spPr>
          <a:xfrm>
            <a:off x="3923489" y="2191759"/>
            <a:ext cx="568115" cy="125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82" name="矩形 81">
            <a:extLst>
              <a:ext uri="{FF2B5EF4-FFF2-40B4-BE49-F238E27FC236}">
                <a16:creationId xmlns:a16="http://schemas.microsoft.com/office/drawing/2014/main" id="{B82298C3-A746-D008-9080-99433ACD5842}"/>
              </a:ext>
            </a:extLst>
          </p:cNvPr>
          <p:cNvSpPr/>
          <p:nvPr/>
        </p:nvSpPr>
        <p:spPr>
          <a:xfrm flipH="1" flipV="1">
            <a:off x="7788975" y="998712"/>
            <a:ext cx="1298286" cy="120561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498B5AA6-D554-4EAA-3094-8186F9861B66}"/>
                  </a:ext>
                </a:extLst>
              </p:cNvPr>
              <p:cNvSpPr txBox="1"/>
              <p:nvPr/>
            </p:nvSpPr>
            <p:spPr>
              <a:xfrm>
                <a:off x="218605" y="2754158"/>
                <a:ext cx="8836703" cy="1269450"/>
              </a:xfrm>
              <a:prstGeom prst="rect">
                <a:avLst/>
              </a:prstGeom>
              <a:noFill/>
            </p:spPr>
            <p:txBody>
              <a:bodyPr wrap="square">
                <a:spAutoFit/>
              </a:bodyPr>
              <a:lstStyle/>
              <a:p>
                <a:r>
                  <a:rPr lang="en-US" altLang="zh-TW" b="1" i="0" dirty="0">
                    <a:solidFill>
                      <a:srgbClr val="0F0F0F"/>
                    </a:solidFill>
                    <a:effectLst/>
                    <a:latin typeface="Söhne"/>
                  </a:rPr>
                  <a:t>Error Rate Optimized Prediction Selector with Integrated Outlier Estimation</a:t>
                </a:r>
                <a:endParaRPr lang="en-US" altLang="zh-TW" b="1"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sz="1200" dirty="0">
                    <a:latin typeface="Cambria" panose="02040503050406030204" pitchFamily="18" charset="0"/>
                    <a:ea typeface="Cambria" panose="02040503050406030204" pitchFamily="18" charset="0"/>
                  </a:rPr>
                  <a:t>After inputting three error rates into the Error Rate Optimized Prediction Selector with Integrated Outlier Estimation, outliers are excluded. Based on the remaining number of error rates , the system selects either the best probability or the average probability. Finally, it outputs </a:t>
                </a:r>
                <a14:m>
                  <m:oMath xmlns:m="http://schemas.openxmlformats.org/officeDocument/2006/math">
                    <m:r>
                      <a:rPr lang="en-US" altLang="zh-TW" sz="1200" b="1" i="1" smtClean="0">
                        <a:solidFill>
                          <a:schemeClr val="tx1"/>
                        </a:solidFill>
                        <a:latin typeface="Cambria Math" panose="02040503050406030204" pitchFamily="18" charset="0"/>
                      </a:rPr>
                      <m:t>{</m:t>
                    </m:r>
                    <m:sSubSup>
                      <m:sSubSupPr>
                        <m:ctrlPr>
                          <a:rPr lang="en-US" altLang="zh-TW" sz="1200" b="1" i="1" smtClean="0">
                            <a:solidFill>
                              <a:schemeClr val="tx1"/>
                            </a:solidFill>
                            <a:latin typeface="Cambria Math" panose="02040503050406030204" pitchFamily="18" charset="0"/>
                          </a:rPr>
                        </m:ctrlPr>
                      </m:sSubSupPr>
                      <m:e>
                        <m:acc>
                          <m:accPr>
                            <m:chr m:val="̃"/>
                            <m:ctrlPr>
                              <a:rPr lang="en-US" altLang="zh-TW" sz="1200" b="1" i="1">
                                <a:solidFill>
                                  <a:schemeClr val="tx1"/>
                                </a:solidFill>
                                <a:latin typeface="Cambria Math" panose="02040503050406030204" pitchFamily="18" charset="0"/>
                              </a:rPr>
                            </m:ctrlPr>
                          </m:accPr>
                          <m:e>
                            <m:r>
                              <a:rPr lang="en-US" altLang="zh-TW" sz="1200" b="1" i="1">
                                <a:solidFill>
                                  <a:schemeClr val="tx1"/>
                                </a:solidFill>
                                <a:latin typeface="Cambria Math" panose="02040503050406030204" pitchFamily="18" charset="0"/>
                              </a:rPr>
                              <m:t>𝒑</m:t>
                            </m:r>
                          </m:e>
                        </m:acc>
                      </m:e>
                      <m:sub>
                        <m:r>
                          <a:rPr lang="en-US" altLang="zh-TW" sz="1200" b="0" i="1" smtClean="0">
                            <a:solidFill>
                              <a:schemeClr val="tx1"/>
                            </a:solidFill>
                            <a:latin typeface="Cambria Math" panose="02040503050406030204" pitchFamily="18" charset="0"/>
                          </a:rPr>
                          <m:t>𝑎𝑡𝑡𝑟</m:t>
                        </m:r>
                      </m:sub>
                      <m:sup>
                        <m:r>
                          <a:rPr lang="en-US" altLang="zh-TW" sz="1200" b="0" i="1" smtClean="0">
                            <a:solidFill>
                              <a:schemeClr val="tx1"/>
                            </a:solidFill>
                            <a:latin typeface="Cambria Math" panose="02040503050406030204" pitchFamily="18" charset="0"/>
                          </a:rPr>
                          <m:t>𝑆𝑃𝐸</m:t>
                        </m:r>
                      </m:sup>
                    </m:sSubSup>
                    <m:r>
                      <a:rPr lang="en-US" altLang="zh-TW" sz="1200" b="1" i="1" smtClean="0">
                        <a:solidFill>
                          <a:schemeClr val="tx1"/>
                        </a:solidFill>
                        <a:latin typeface="Cambria Math" panose="02040503050406030204" pitchFamily="18" charset="0"/>
                      </a:rPr>
                      <m:t>}</m:t>
                    </m:r>
                  </m:oMath>
                </a14:m>
                <a:r>
                  <a:rPr lang="en-US" altLang="zh-TW" sz="1200" dirty="0">
                    <a:latin typeface="Cambria" panose="02040503050406030204" pitchFamily="18" charset="0"/>
                    <a:ea typeface="Cambria" panose="02040503050406030204" pitchFamily="18" charset="0"/>
                  </a:rPr>
                  <a:t>.</a:t>
                </a:r>
              </a:p>
              <a:p>
                <a:pPr marL="285750" indent="-285750">
                  <a:buFont typeface="Arial" panose="020B0604020202020204" pitchFamily="34" charset="0"/>
                  <a:buChar char="•"/>
                </a:pPr>
                <a:endParaRPr lang="en-US" altLang="zh-TW" sz="1200" dirty="0">
                  <a:latin typeface="Cambria" panose="02040503050406030204" pitchFamily="18" charset="0"/>
                  <a:ea typeface="Cambria" panose="02040503050406030204" pitchFamily="18" charset="0"/>
                </a:endParaRPr>
              </a:p>
              <a:p>
                <a:pPr algn="l"/>
                <a:endParaRPr lang="en-US" altLang="zh-TW" dirty="0">
                  <a:latin typeface="Cambria" panose="02040503050406030204" pitchFamily="18" charset="0"/>
                  <a:ea typeface="Cambria" panose="02040503050406030204" pitchFamily="18" charset="0"/>
                </a:endParaRPr>
              </a:p>
            </p:txBody>
          </p:sp>
        </mc:Choice>
        <mc:Fallback xmlns="">
          <p:sp>
            <p:nvSpPr>
              <p:cNvPr id="84" name="文字方塊 83">
                <a:extLst>
                  <a:ext uri="{FF2B5EF4-FFF2-40B4-BE49-F238E27FC236}">
                    <a16:creationId xmlns:a16="http://schemas.microsoft.com/office/drawing/2014/main" id="{498B5AA6-D554-4EAA-3094-8186F9861B66}"/>
                  </a:ext>
                </a:extLst>
              </p:cNvPr>
              <p:cNvSpPr txBox="1">
                <a:spLocks noRot="1" noChangeAspect="1" noMove="1" noResize="1" noEditPoints="1" noAdjustHandles="1" noChangeArrowheads="1" noChangeShapeType="1" noTextEdit="1"/>
              </p:cNvSpPr>
              <p:nvPr/>
            </p:nvSpPr>
            <p:spPr>
              <a:xfrm>
                <a:off x="218605" y="2754158"/>
                <a:ext cx="8836703" cy="1269450"/>
              </a:xfrm>
              <a:prstGeom prst="rect">
                <a:avLst/>
              </a:prstGeom>
              <a:blipFill>
                <a:blip r:embed="rId18"/>
                <a:stretch>
                  <a:fillRect l="-207" t="-481"/>
                </a:stretch>
              </a:blipFill>
            </p:spPr>
            <p:txBody>
              <a:bodyPr/>
              <a:lstStyle/>
              <a:p>
                <a:r>
                  <a:rPr lang="zh-TW" altLang="en-US">
                    <a:noFill/>
                  </a:rPr>
                  <a:t> </a:t>
                </a:r>
              </a:p>
            </p:txBody>
          </p:sp>
        </mc:Fallback>
      </mc:AlternateContent>
      <p:sp>
        <p:nvSpPr>
          <p:cNvPr id="86" name="頁尾版面配置區 85">
            <a:extLst>
              <a:ext uri="{FF2B5EF4-FFF2-40B4-BE49-F238E27FC236}">
                <a16:creationId xmlns:a16="http://schemas.microsoft.com/office/drawing/2014/main" id="{8E7812DA-873B-73DB-0EB8-0183E0D45C0D}"/>
              </a:ext>
            </a:extLst>
          </p:cNvPr>
          <p:cNvSpPr>
            <a:spLocks noGrp="1"/>
          </p:cNvSpPr>
          <p:nvPr>
            <p:ph type="ftr" idx="3"/>
          </p:nvPr>
        </p:nvSpPr>
        <p:spPr/>
        <p:txBody>
          <a:bodyPr/>
          <a:lstStyle/>
          <a:p>
            <a:r>
              <a:rPr lang="en-US" altLang="zh-TW"/>
              <a:t>/67</a:t>
            </a:r>
            <a:endParaRPr lang="zh-TW" altLang="en-US" dirty="0"/>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37710C52-2BC3-8639-F18E-567F152F70CE}"/>
                  </a:ext>
                </a:extLst>
              </p:cNvPr>
              <p:cNvSpPr txBox="1"/>
              <p:nvPr/>
            </p:nvSpPr>
            <p:spPr>
              <a:xfrm>
                <a:off x="8153230" y="2349839"/>
                <a:ext cx="539632"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𝑆𝑃𝐸</m:t>
                          </m:r>
                        </m:sup>
                      </m:sSubSup>
                      <m:r>
                        <a:rPr lang="en-US" altLang="zh-TW" sz="1100" b="1" i="1" smtClean="0">
                          <a:solidFill>
                            <a:schemeClr val="tx1"/>
                          </a:solidFill>
                          <a:latin typeface="Cambria Math" panose="02040503050406030204" pitchFamily="18" charset="0"/>
                        </a:rPr>
                        <m:t>}</m:t>
                      </m:r>
                    </m:oMath>
                  </m:oMathPara>
                </a14:m>
                <a:endParaRPr lang="zh-TW" altLang="en-US" sz="1100" dirty="0">
                  <a:solidFill>
                    <a:schemeClr val="tx1"/>
                  </a:solidFill>
                </a:endParaRPr>
              </a:p>
            </p:txBody>
          </p:sp>
        </mc:Choice>
        <mc:Fallback xmlns="">
          <p:sp>
            <p:nvSpPr>
              <p:cNvPr id="2" name="文字方塊 1">
                <a:extLst>
                  <a:ext uri="{FF2B5EF4-FFF2-40B4-BE49-F238E27FC236}">
                    <a16:creationId xmlns:a16="http://schemas.microsoft.com/office/drawing/2014/main" id="{37710C52-2BC3-8639-F18E-567F152F70CE}"/>
                  </a:ext>
                </a:extLst>
              </p:cNvPr>
              <p:cNvSpPr txBox="1">
                <a:spLocks noRot="1" noChangeAspect="1" noMove="1" noResize="1" noEditPoints="1" noAdjustHandles="1" noChangeArrowheads="1" noChangeShapeType="1" noTextEdit="1"/>
              </p:cNvSpPr>
              <p:nvPr/>
            </p:nvSpPr>
            <p:spPr>
              <a:xfrm>
                <a:off x="8153230" y="2349839"/>
                <a:ext cx="539632" cy="268343"/>
              </a:xfrm>
              <a:prstGeom prst="rect">
                <a:avLst/>
              </a:prstGeom>
              <a:blipFill>
                <a:blip r:embed="rId20"/>
                <a:stretch>
                  <a:fillRect/>
                </a:stretch>
              </a:blipFill>
              <a:ln>
                <a:noFill/>
              </a:ln>
            </p:spPr>
            <p:txBody>
              <a:bodyPr/>
              <a:lstStyle/>
              <a:p>
                <a:r>
                  <a:rPr lang="zh-TW" altLang="en-US">
                    <a:noFill/>
                  </a:rPr>
                  <a:t> </a:t>
                </a:r>
              </a:p>
            </p:txBody>
          </p:sp>
        </mc:Fallback>
      </mc:AlternateContent>
      <p:sp>
        <p:nvSpPr>
          <p:cNvPr id="3" name="投影片編號版面配置區 2">
            <a:extLst>
              <a:ext uri="{FF2B5EF4-FFF2-40B4-BE49-F238E27FC236}">
                <a16:creationId xmlns:a16="http://schemas.microsoft.com/office/drawing/2014/main" id="{61A8B433-4FA1-4B66-0586-843A88C66582}"/>
              </a:ext>
            </a:extLst>
          </p:cNvPr>
          <p:cNvSpPr>
            <a:spLocks noGrp="1"/>
          </p:cNvSpPr>
          <p:nvPr>
            <p:ph type="sldNum" idx="4"/>
          </p:nvPr>
        </p:nvSpPr>
        <p:spPr/>
        <p:txBody>
          <a:bodyPr/>
          <a:lstStyle/>
          <a:p>
            <a:fld id="{00000000-1234-1234-1234-123412341234}" type="slidenum">
              <a:rPr lang="en-US" smtClean="0"/>
              <a:pPr/>
              <a:t>23</a:t>
            </a:fld>
            <a:endParaRPr lang="en-US" dirty="0"/>
          </a:p>
        </p:txBody>
      </p:sp>
    </p:spTree>
    <p:extLst>
      <p:ext uri="{BB962C8B-B14F-4D97-AF65-F5344CB8AC3E}">
        <p14:creationId xmlns:p14="http://schemas.microsoft.com/office/powerpoint/2010/main" val="326684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D8F1ACB-4A90-DC3B-6775-9858856CCF0E}"/>
              </a:ext>
            </a:extLst>
          </p:cNvPr>
          <p:cNvSpPr/>
          <p:nvPr/>
        </p:nvSpPr>
        <p:spPr bwMode="auto">
          <a:xfrm>
            <a:off x="268207" y="108961"/>
            <a:ext cx="825110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 :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Error Rate Optimized Prediction Selector with Integrated Outlier Estimation</a:t>
            </a:r>
            <a:endPar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D4F85997-ABDA-0419-CAEF-743067DC201A}"/>
                  </a:ext>
                </a:extLst>
              </p:cNvPr>
              <p:cNvSpPr txBox="1"/>
              <p:nvPr/>
            </p:nvSpPr>
            <p:spPr>
              <a:xfrm>
                <a:off x="-80637" y="1486348"/>
                <a:ext cx="45495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𝑿</m:t>
                      </m:r>
                    </m:oMath>
                  </m:oMathPara>
                </a14:m>
                <a:endParaRPr lang="zh-TW" altLang="en-US" sz="1050" b="1" dirty="0">
                  <a:solidFill>
                    <a:schemeClr val="bg1">
                      <a:lumMod val="65000"/>
                    </a:schemeClr>
                  </a:solidFill>
                </a:endParaRPr>
              </a:p>
            </p:txBody>
          </p:sp>
        </mc:Choice>
        <mc:Fallback xmlns="">
          <p:sp>
            <p:nvSpPr>
              <p:cNvPr id="44" name="文字方塊 43">
                <a:extLst>
                  <a:ext uri="{FF2B5EF4-FFF2-40B4-BE49-F238E27FC236}">
                    <a16:creationId xmlns:a16="http://schemas.microsoft.com/office/drawing/2014/main" id="{D4F85997-ABDA-0419-CAEF-743067DC201A}"/>
                  </a:ext>
                </a:extLst>
              </p:cNvPr>
              <p:cNvSpPr txBox="1">
                <a:spLocks noRot="1" noChangeAspect="1" noMove="1" noResize="1" noEditPoints="1" noAdjustHandles="1" noChangeArrowheads="1" noChangeShapeType="1" noTextEdit="1"/>
              </p:cNvSpPr>
              <p:nvPr/>
            </p:nvSpPr>
            <p:spPr>
              <a:xfrm>
                <a:off x="-80637" y="1486348"/>
                <a:ext cx="454954" cy="261610"/>
              </a:xfrm>
              <a:prstGeom prst="rect">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E3F9C99F-B419-599E-89F8-A5CEF190399A}"/>
                  </a:ext>
                </a:extLst>
              </p:cNvPr>
              <p:cNvSpPr/>
              <p:nvPr/>
            </p:nvSpPr>
            <p:spPr>
              <a:xfrm>
                <a:off x="2087489" y="740658"/>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a:solidFill>
                                <a:schemeClr val="bg1">
                                  <a:lumMod val="65000"/>
                                </a:schemeClr>
                              </a:solidFill>
                              <a:latin typeface="Cambria Math" panose="02040503050406030204" pitchFamily="18" charset="0"/>
                            </a:rPr>
                            <m:t>𝟏</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45" name="矩形 44">
                <a:extLst>
                  <a:ext uri="{FF2B5EF4-FFF2-40B4-BE49-F238E27FC236}">
                    <a16:creationId xmlns:a16="http://schemas.microsoft.com/office/drawing/2014/main" id="{E3F9C99F-B419-599E-89F8-A5CEF190399A}"/>
                  </a:ext>
                </a:extLst>
              </p:cNvPr>
              <p:cNvSpPr>
                <a:spLocks noRot="1" noChangeAspect="1" noMove="1" noResize="1" noEditPoints="1" noAdjustHandles="1" noChangeArrowheads="1" noChangeShapeType="1" noTextEdit="1"/>
              </p:cNvSpPr>
              <p:nvPr/>
            </p:nvSpPr>
            <p:spPr>
              <a:xfrm>
                <a:off x="2087489" y="740658"/>
                <a:ext cx="1836000" cy="5400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BFF67EE2-E32D-94C0-2A2A-D1DF5BAC5B87}"/>
                  </a:ext>
                </a:extLst>
              </p:cNvPr>
              <p:cNvSpPr/>
              <p:nvPr/>
            </p:nvSpPr>
            <p:spPr>
              <a:xfrm>
                <a:off x="2087489" y="1332481"/>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𝟐</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48" name="矩形 47">
                <a:extLst>
                  <a:ext uri="{FF2B5EF4-FFF2-40B4-BE49-F238E27FC236}">
                    <a16:creationId xmlns:a16="http://schemas.microsoft.com/office/drawing/2014/main" id="{BFF67EE2-E32D-94C0-2A2A-D1DF5BAC5B87}"/>
                  </a:ext>
                </a:extLst>
              </p:cNvPr>
              <p:cNvSpPr>
                <a:spLocks noRot="1" noChangeAspect="1" noMove="1" noResize="1" noEditPoints="1" noAdjustHandles="1" noChangeArrowheads="1" noChangeShapeType="1" noTextEdit="1"/>
              </p:cNvSpPr>
              <p:nvPr/>
            </p:nvSpPr>
            <p:spPr>
              <a:xfrm>
                <a:off x="2087489" y="1332481"/>
                <a:ext cx="1836000" cy="5400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BA57AFF8-FF14-296C-11D4-FA5261B216AD}"/>
                  </a:ext>
                </a:extLst>
              </p:cNvPr>
              <p:cNvSpPr/>
              <p:nvPr/>
            </p:nvSpPr>
            <p:spPr>
              <a:xfrm>
                <a:off x="2087489" y="1921759"/>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𝟑</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 object information)</a:t>
                </a:r>
              </a:p>
            </p:txBody>
          </p:sp>
        </mc:Choice>
        <mc:Fallback xmlns="">
          <p:sp>
            <p:nvSpPr>
              <p:cNvPr id="49" name="矩形 48">
                <a:extLst>
                  <a:ext uri="{FF2B5EF4-FFF2-40B4-BE49-F238E27FC236}">
                    <a16:creationId xmlns:a16="http://schemas.microsoft.com/office/drawing/2014/main" id="{BA57AFF8-FF14-296C-11D4-FA5261B216AD}"/>
                  </a:ext>
                </a:extLst>
              </p:cNvPr>
              <p:cNvSpPr>
                <a:spLocks noRot="1" noChangeAspect="1" noMove="1" noResize="1" noEditPoints="1" noAdjustHandles="1" noChangeArrowheads="1" noChangeShapeType="1" noTextEdit="1"/>
              </p:cNvSpPr>
              <p:nvPr/>
            </p:nvSpPr>
            <p:spPr>
              <a:xfrm>
                <a:off x="2087489" y="1921759"/>
                <a:ext cx="1836000" cy="5400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1D92A523-E604-6207-CD75-E0B6F96493D6}"/>
                  </a:ext>
                </a:extLst>
              </p:cNvPr>
              <p:cNvSpPr txBox="1"/>
              <p:nvPr/>
            </p:nvSpPr>
            <p:spPr>
              <a:xfrm>
                <a:off x="1401537" y="1325467"/>
                <a:ext cx="447675" cy="2539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𝜻</m:t>
                      </m:r>
                    </m:oMath>
                  </m:oMathPara>
                </a14:m>
                <a:endParaRPr lang="zh-TW" altLang="en-US" sz="800" b="1" dirty="0">
                  <a:solidFill>
                    <a:schemeClr val="bg1">
                      <a:lumMod val="65000"/>
                    </a:schemeClr>
                  </a:solidFill>
                </a:endParaRPr>
              </a:p>
            </p:txBody>
          </p:sp>
        </mc:Choice>
        <mc:Fallback xmlns="">
          <p:sp>
            <p:nvSpPr>
              <p:cNvPr id="50" name="文字方塊 49">
                <a:extLst>
                  <a:ext uri="{FF2B5EF4-FFF2-40B4-BE49-F238E27FC236}">
                    <a16:creationId xmlns:a16="http://schemas.microsoft.com/office/drawing/2014/main" id="{1D92A523-E604-6207-CD75-E0B6F96493D6}"/>
                  </a:ext>
                </a:extLst>
              </p:cNvPr>
              <p:cNvSpPr txBox="1">
                <a:spLocks noRot="1" noChangeAspect="1" noMove="1" noResize="1" noEditPoints="1" noAdjustHandles="1" noChangeArrowheads="1" noChangeShapeType="1" noTextEdit="1"/>
              </p:cNvSpPr>
              <p:nvPr/>
            </p:nvSpPr>
            <p:spPr>
              <a:xfrm>
                <a:off x="1401537" y="1325467"/>
                <a:ext cx="447675" cy="253916"/>
              </a:xfrm>
              <a:prstGeom prst="rect">
                <a:avLst/>
              </a:prstGeom>
              <a:blipFill>
                <a:blip r:embed="rId7"/>
                <a:stretch>
                  <a:fillRect/>
                </a:stretch>
              </a:blipFill>
              <a:ln>
                <a:noFill/>
              </a:ln>
            </p:spPr>
            <p:txBody>
              <a:bodyPr/>
              <a:lstStyle/>
              <a:p>
                <a:r>
                  <a:rPr lang="zh-TW" altLang="en-US">
                    <a:noFill/>
                  </a:rPr>
                  <a:t> </a:t>
                </a:r>
              </a:p>
            </p:txBody>
          </p:sp>
        </mc:Fallback>
      </mc:AlternateContent>
      <p:cxnSp>
        <p:nvCxnSpPr>
          <p:cNvPr id="51" name="接點: 肘形 50">
            <a:extLst>
              <a:ext uri="{FF2B5EF4-FFF2-40B4-BE49-F238E27FC236}">
                <a16:creationId xmlns:a16="http://schemas.microsoft.com/office/drawing/2014/main" id="{DD2F4F94-A1F0-5ABC-5670-FC495297A52E}"/>
              </a:ext>
            </a:extLst>
          </p:cNvPr>
          <p:cNvCxnSpPr>
            <a:cxnSpLocks/>
            <a:stCxn id="55" idx="3"/>
            <a:endCxn id="45" idx="1"/>
          </p:cNvCxnSpPr>
          <p:nvPr/>
        </p:nvCxnSpPr>
        <p:spPr>
          <a:xfrm flipV="1">
            <a:off x="1461795" y="1010658"/>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2" name="接點: 肘形 51">
            <a:extLst>
              <a:ext uri="{FF2B5EF4-FFF2-40B4-BE49-F238E27FC236}">
                <a16:creationId xmlns:a16="http://schemas.microsoft.com/office/drawing/2014/main" id="{9BD91FEA-DC8B-F135-F996-CFE402039DEF}"/>
              </a:ext>
            </a:extLst>
          </p:cNvPr>
          <p:cNvCxnSpPr>
            <a:cxnSpLocks/>
            <a:stCxn id="55" idx="3"/>
            <a:endCxn id="49" idx="1"/>
          </p:cNvCxnSpPr>
          <p:nvPr/>
        </p:nvCxnSpPr>
        <p:spPr>
          <a:xfrm>
            <a:off x="1461795" y="1609900"/>
            <a:ext cx="625694" cy="581859"/>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3" name="接點: 肘形 52">
            <a:extLst>
              <a:ext uri="{FF2B5EF4-FFF2-40B4-BE49-F238E27FC236}">
                <a16:creationId xmlns:a16="http://schemas.microsoft.com/office/drawing/2014/main" id="{C776CB72-9522-9B97-19E3-E7CB2FFFAB82}"/>
              </a:ext>
            </a:extLst>
          </p:cNvPr>
          <p:cNvCxnSpPr>
            <a:cxnSpLocks/>
            <a:stCxn id="48" idx="3"/>
            <a:endCxn id="58" idx="1"/>
          </p:cNvCxnSpPr>
          <p:nvPr/>
        </p:nvCxnSpPr>
        <p:spPr>
          <a:xfrm>
            <a:off x="3923489" y="1602481"/>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4" name="直線單箭頭接點 53">
            <a:extLst>
              <a:ext uri="{FF2B5EF4-FFF2-40B4-BE49-F238E27FC236}">
                <a16:creationId xmlns:a16="http://schemas.microsoft.com/office/drawing/2014/main" id="{C6685C85-2C69-1482-88DC-3D9235389562}"/>
              </a:ext>
            </a:extLst>
          </p:cNvPr>
          <p:cNvCxnSpPr>
            <a:cxnSpLocks/>
            <a:stCxn id="66" idx="2"/>
          </p:cNvCxnSpPr>
          <p:nvPr/>
        </p:nvCxnSpPr>
        <p:spPr>
          <a:xfrm flipH="1">
            <a:off x="8420786" y="2204330"/>
            <a:ext cx="1356" cy="13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9B224854-9123-EBC6-FF52-8B3696FD5626}"/>
                  </a:ext>
                </a:extLst>
              </p:cNvPr>
              <p:cNvSpPr/>
              <p:nvPr/>
            </p:nvSpPr>
            <p:spPr>
              <a:xfrm>
                <a:off x="570254" y="1236081"/>
                <a:ext cx="891541" cy="74763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bg1">
                              <a:lumMod val="65000"/>
                            </a:schemeClr>
                          </a:solidFill>
                          <a:latin typeface="Cambria Math" panose="02040503050406030204" pitchFamily="18" charset="0"/>
                        </a:rPr>
                        <m:t>𝑩</m:t>
                      </m:r>
                      <m:r>
                        <a:rPr lang="en-US" altLang="zh-TW" sz="900" b="1" i="1" dirty="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𝑿</m:t>
                      </m:r>
                      <m:r>
                        <a:rPr lang="en-US" altLang="zh-TW" sz="900" b="1" i="1" dirty="0">
                          <a:solidFill>
                            <a:schemeClr val="bg1">
                              <a:lumMod val="65000"/>
                            </a:schemeClr>
                          </a:solidFill>
                          <a:latin typeface="Cambria Math" panose="02040503050406030204" pitchFamily="18" charset="0"/>
                        </a:rPr>
                        <m:t>; </m:t>
                      </m:r>
                      <m:r>
                        <a:rPr lang="el-GR" altLang="zh-TW" sz="900" b="1" i="1" dirty="0">
                          <a:solidFill>
                            <a:schemeClr val="bg1">
                              <a:lumMod val="65000"/>
                            </a:schemeClr>
                          </a:solidFill>
                          <a:latin typeface="Cambria Math" panose="02040503050406030204" pitchFamily="18" charset="0"/>
                        </a:rPr>
                        <m:t>𝜽</m:t>
                      </m:r>
                      <m:r>
                        <a:rPr lang="en-US" altLang="zh-TW" sz="900" b="1" i="1" dirty="0">
                          <a:solidFill>
                            <a:schemeClr val="bg1">
                              <a:lumMod val="65000"/>
                            </a:schemeClr>
                          </a:solidFill>
                          <a:latin typeface="Cambria Math" panose="02040503050406030204" pitchFamily="18" charset="0"/>
                        </a:rPr>
                        <m:t>)</m:t>
                      </m:r>
                    </m:oMath>
                  </m:oMathPara>
                </a14:m>
                <a:endParaRPr lang="zh-TW" altLang="en-US" sz="900" b="1" dirty="0">
                  <a:solidFill>
                    <a:schemeClr val="bg1">
                      <a:lumMod val="65000"/>
                    </a:schemeClr>
                  </a:solidFill>
                </a:endParaRPr>
              </a:p>
            </p:txBody>
          </p:sp>
        </mc:Choice>
        <mc:Fallback xmlns="">
          <p:sp>
            <p:nvSpPr>
              <p:cNvPr id="55" name="矩形 54">
                <a:extLst>
                  <a:ext uri="{FF2B5EF4-FFF2-40B4-BE49-F238E27FC236}">
                    <a16:creationId xmlns:a16="http://schemas.microsoft.com/office/drawing/2014/main" id="{9B224854-9123-EBC6-FF52-8B3696FD5626}"/>
                  </a:ext>
                </a:extLst>
              </p:cNvPr>
              <p:cNvSpPr>
                <a:spLocks noRot="1" noChangeAspect="1" noMove="1" noResize="1" noEditPoints="1" noAdjustHandles="1" noChangeArrowheads="1" noChangeShapeType="1" noTextEdit="1"/>
              </p:cNvSpPr>
              <p:nvPr/>
            </p:nvSpPr>
            <p:spPr>
              <a:xfrm>
                <a:off x="570254" y="1236081"/>
                <a:ext cx="891541" cy="747637"/>
              </a:xfrm>
              <a:prstGeom prst="rect">
                <a:avLst/>
              </a:prstGeom>
              <a:blipFill>
                <a:blip r:embed="rId8"/>
                <a:stretch>
                  <a:fillRect/>
                </a:stretch>
              </a:blipFill>
              <a:ln/>
            </p:spPr>
            <p:txBody>
              <a:bodyPr/>
              <a:lstStyle/>
              <a:p>
                <a:r>
                  <a:rPr lang="zh-TW" altLang="en-US">
                    <a:noFill/>
                  </a:rPr>
                  <a:t> </a:t>
                </a:r>
              </a:p>
            </p:txBody>
          </p:sp>
        </mc:Fallback>
      </mc:AlternateContent>
      <p:cxnSp>
        <p:nvCxnSpPr>
          <p:cNvPr id="56" name="直線單箭頭接點 55">
            <a:extLst>
              <a:ext uri="{FF2B5EF4-FFF2-40B4-BE49-F238E27FC236}">
                <a16:creationId xmlns:a16="http://schemas.microsoft.com/office/drawing/2014/main" id="{806BF5A9-F7B7-B844-25E6-B132059214DD}"/>
              </a:ext>
            </a:extLst>
          </p:cNvPr>
          <p:cNvCxnSpPr>
            <a:cxnSpLocks/>
          </p:cNvCxnSpPr>
          <p:nvPr/>
        </p:nvCxnSpPr>
        <p:spPr>
          <a:xfrm>
            <a:off x="254789" y="1623895"/>
            <a:ext cx="241300" cy="0"/>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57" name="矩形 56">
            <a:extLst>
              <a:ext uri="{FF2B5EF4-FFF2-40B4-BE49-F238E27FC236}">
                <a16:creationId xmlns:a16="http://schemas.microsoft.com/office/drawing/2014/main" id="{D3FABA68-2109-0785-2EC9-F7C8070EAD07}"/>
              </a:ext>
            </a:extLst>
          </p:cNvPr>
          <p:cNvSpPr/>
          <p:nvPr/>
        </p:nvSpPr>
        <p:spPr>
          <a:xfrm>
            <a:off x="4491604" y="761186"/>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8" name="矩形 57">
            <a:extLst>
              <a:ext uri="{FF2B5EF4-FFF2-40B4-BE49-F238E27FC236}">
                <a16:creationId xmlns:a16="http://schemas.microsoft.com/office/drawing/2014/main" id="{9A201D30-22A5-2A48-E029-F8601448671E}"/>
              </a:ext>
            </a:extLst>
          </p:cNvPr>
          <p:cNvSpPr/>
          <p:nvPr/>
        </p:nvSpPr>
        <p:spPr>
          <a:xfrm>
            <a:off x="4489318" y="1350955"/>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9" name="矩形 58">
            <a:extLst>
              <a:ext uri="{FF2B5EF4-FFF2-40B4-BE49-F238E27FC236}">
                <a16:creationId xmlns:a16="http://schemas.microsoft.com/office/drawing/2014/main" id="{829A74D1-77A9-635B-2DD6-1AC95B2CBAC7}"/>
              </a:ext>
            </a:extLst>
          </p:cNvPr>
          <p:cNvSpPr/>
          <p:nvPr/>
        </p:nvSpPr>
        <p:spPr>
          <a:xfrm>
            <a:off x="4491604" y="1952330"/>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cxnSp>
        <p:nvCxnSpPr>
          <p:cNvPr id="60" name="直線單箭頭接點 59">
            <a:extLst>
              <a:ext uri="{FF2B5EF4-FFF2-40B4-BE49-F238E27FC236}">
                <a16:creationId xmlns:a16="http://schemas.microsoft.com/office/drawing/2014/main" id="{0CB14969-4AD4-4A4A-4857-A7F37598F5DC}"/>
              </a:ext>
            </a:extLst>
          </p:cNvPr>
          <p:cNvCxnSpPr>
            <a:cxnSpLocks/>
            <a:stCxn id="57" idx="3"/>
            <a:endCxn id="62" idx="1"/>
          </p:cNvCxnSpPr>
          <p:nvPr/>
        </p:nvCxnSpPr>
        <p:spPr>
          <a:xfrm>
            <a:off x="5971950" y="1013186"/>
            <a:ext cx="251200" cy="172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61" name="直線單箭頭接點 60">
            <a:extLst>
              <a:ext uri="{FF2B5EF4-FFF2-40B4-BE49-F238E27FC236}">
                <a16:creationId xmlns:a16="http://schemas.microsoft.com/office/drawing/2014/main" id="{47EF654F-B13C-B5DB-EDEE-4AFDA19C481D}"/>
              </a:ext>
            </a:extLst>
          </p:cNvPr>
          <p:cNvCxnSpPr>
            <a:cxnSpLocks/>
            <a:stCxn id="58" idx="3"/>
            <a:endCxn id="67" idx="1"/>
          </p:cNvCxnSpPr>
          <p:nvPr/>
        </p:nvCxnSpPr>
        <p:spPr>
          <a:xfrm flipV="1">
            <a:off x="5969664" y="1600559"/>
            <a:ext cx="253486" cy="2396"/>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62" name="矩形 61">
            <a:extLst>
              <a:ext uri="{FF2B5EF4-FFF2-40B4-BE49-F238E27FC236}">
                <a16:creationId xmlns:a16="http://schemas.microsoft.com/office/drawing/2014/main" id="{F3135321-0092-1F31-5FB6-0B969D334253}"/>
              </a:ext>
            </a:extLst>
          </p:cNvPr>
          <p:cNvSpPr/>
          <p:nvPr/>
        </p:nvSpPr>
        <p:spPr>
          <a:xfrm>
            <a:off x="6223150" y="762913"/>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63" name="接點: 肘形 62">
            <a:extLst>
              <a:ext uri="{FF2B5EF4-FFF2-40B4-BE49-F238E27FC236}">
                <a16:creationId xmlns:a16="http://schemas.microsoft.com/office/drawing/2014/main" id="{D0F2DE35-507B-A18D-42FF-E2F2110EA8DB}"/>
              </a:ext>
            </a:extLst>
          </p:cNvPr>
          <p:cNvCxnSpPr>
            <a:cxnSpLocks/>
            <a:stCxn id="62" idx="3"/>
          </p:cNvCxnSpPr>
          <p:nvPr/>
        </p:nvCxnSpPr>
        <p:spPr>
          <a:xfrm>
            <a:off x="7411150" y="1014913"/>
            <a:ext cx="356086" cy="3675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接點: 肘形 63">
            <a:extLst>
              <a:ext uri="{FF2B5EF4-FFF2-40B4-BE49-F238E27FC236}">
                <a16:creationId xmlns:a16="http://schemas.microsoft.com/office/drawing/2014/main" id="{93933F8C-7AC4-A266-D782-E5D053E15037}"/>
              </a:ext>
            </a:extLst>
          </p:cNvPr>
          <p:cNvCxnSpPr>
            <a:cxnSpLocks/>
            <a:stCxn id="67" idx="3"/>
            <a:endCxn id="66" idx="1"/>
          </p:cNvCxnSpPr>
          <p:nvPr/>
        </p:nvCxnSpPr>
        <p:spPr>
          <a:xfrm flipV="1">
            <a:off x="7411150" y="1600085"/>
            <a:ext cx="377825" cy="4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接點: 肘形 64">
            <a:extLst>
              <a:ext uri="{FF2B5EF4-FFF2-40B4-BE49-F238E27FC236}">
                <a16:creationId xmlns:a16="http://schemas.microsoft.com/office/drawing/2014/main" id="{C458DB86-EA32-6309-F86A-13CDB7493496}"/>
              </a:ext>
            </a:extLst>
          </p:cNvPr>
          <p:cNvCxnSpPr>
            <a:cxnSpLocks/>
            <a:stCxn id="68" idx="3"/>
          </p:cNvCxnSpPr>
          <p:nvPr/>
        </p:nvCxnSpPr>
        <p:spPr>
          <a:xfrm flipV="1">
            <a:off x="7411150" y="1821525"/>
            <a:ext cx="356086" cy="385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3485A4EA-CA74-5852-9DDC-CE416CCF1337}"/>
              </a:ext>
            </a:extLst>
          </p:cNvPr>
          <p:cNvSpPr/>
          <p:nvPr/>
        </p:nvSpPr>
        <p:spPr>
          <a:xfrm>
            <a:off x="7788975" y="995840"/>
            <a:ext cx="1266333" cy="120849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0F0F0F"/>
                </a:solidFill>
                <a:effectLst/>
                <a:latin typeface="Söhne"/>
              </a:rPr>
              <a:t>Error Rate Optimized Prediction Selector with Integrated Outlier Estimation</a:t>
            </a:r>
            <a:endParaRPr lang="en-US" altLang="zh-TW" sz="1000" dirty="0">
              <a:solidFill>
                <a:srgbClr val="343541"/>
              </a:solidFill>
              <a:latin typeface="Söhne"/>
            </a:endParaRPr>
          </a:p>
        </p:txBody>
      </p:sp>
      <p:sp>
        <p:nvSpPr>
          <p:cNvPr id="67" name="矩形 66">
            <a:extLst>
              <a:ext uri="{FF2B5EF4-FFF2-40B4-BE49-F238E27FC236}">
                <a16:creationId xmlns:a16="http://schemas.microsoft.com/office/drawing/2014/main" id="{34DABAF1-FF34-035A-31AE-557C16F8410B}"/>
              </a:ext>
            </a:extLst>
          </p:cNvPr>
          <p:cNvSpPr/>
          <p:nvPr/>
        </p:nvSpPr>
        <p:spPr>
          <a:xfrm>
            <a:off x="6223150" y="1348559"/>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sp>
        <p:nvSpPr>
          <p:cNvPr id="68" name="矩形 67">
            <a:extLst>
              <a:ext uri="{FF2B5EF4-FFF2-40B4-BE49-F238E27FC236}">
                <a16:creationId xmlns:a16="http://schemas.microsoft.com/office/drawing/2014/main" id="{731CB607-61C9-72ED-AA14-659FA928699B}"/>
              </a:ext>
            </a:extLst>
          </p:cNvPr>
          <p:cNvSpPr/>
          <p:nvPr/>
        </p:nvSpPr>
        <p:spPr>
          <a:xfrm>
            <a:off x="6223150" y="1955049"/>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69" name="直線單箭頭接點 68">
            <a:extLst>
              <a:ext uri="{FF2B5EF4-FFF2-40B4-BE49-F238E27FC236}">
                <a16:creationId xmlns:a16="http://schemas.microsoft.com/office/drawing/2014/main" id="{C39DA3E4-F7E7-CB28-B2E7-A1F786CF061F}"/>
              </a:ext>
            </a:extLst>
          </p:cNvPr>
          <p:cNvCxnSpPr>
            <a:cxnSpLocks/>
            <a:stCxn id="59" idx="3"/>
            <a:endCxn id="68" idx="1"/>
          </p:cNvCxnSpPr>
          <p:nvPr/>
        </p:nvCxnSpPr>
        <p:spPr>
          <a:xfrm>
            <a:off x="5971950" y="2204330"/>
            <a:ext cx="251200" cy="27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FDBCF025-893D-AE73-8E1B-A52D159BF4DB}"/>
                  </a:ext>
                </a:extLst>
              </p:cNvPr>
              <p:cNvSpPr txBox="1"/>
              <p:nvPr/>
            </p:nvSpPr>
            <p:spPr>
              <a:xfrm>
                <a:off x="5920665" y="735585"/>
                <a:ext cx="342060"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1</m:t>
                          </m:r>
                        </m:sub>
                      </m:sSub>
                    </m:oMath>
                  </m:oMathPara>
                </a14:m>
                <a:endParaRPr lang="zh-TW" altLang="en-US" sz="1100" dirty="0">
                  <a:solidFill>
                    <a:schemeClr val="bg1">
                      <a:lumMod val="65000"/>
                    </a:schemeClr>
                  </a:solidFill>
                </a:endParaRPr>
              </a:p>
            </p:txBody>
          </p:sp>
        </mc:Choice>
        <mc:Fallback xmlns="">
          <p:sp>
            <p:nvSpPr>
              <p:cNvPr id="70" name="文字方塊 69">
                <a:extLst>
                  <a:ext uri="{FF2B5EF4-FFF2-40B4-BE49-F238E27FC236}">
                    <a16:creationId xmlns:a16="http://schemas.microsoft.com/office/drawing/2014/main" id="{FDBCF025-893D-AE73-8E1B-A52D159BF4DB}"/>
                  </a:ext>
                </a:extLst>
              </p:cNvPr>
              <p:cNvSpPr txBox="1">
                <a:spLocks noRot="1" noChangeAspect="1" noMove="1" noResize="1" noEditPoints="1" noAdjustHandles="1" noChangeArrowheads="1" noChangeShapeType="1" noTextEdit="1"/>
              </p:cNvSpPr>
              <p:nvPr/>
            </p:nvSpPr>
            <p:spPr>
              <a:xfrm>
                <a:off x="5920665" y="735585"/>
                <a:ext cx="342060" cy="261610"/>
              </a:xfrm>
              <a:prstGeom prst="rect">
                <a:avLst/>
              </a:prstGeom>
              <a:blipFill>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3099D03A-D8C9-3B82-3429-C918A682FA24}"/>
                  </a:ext>
                </a:extLst>
              </p:cNvPr>
              <p:cNvSpPr txBox="1"/>
              <p:nvPr/>
            </p:nvSpPr>
            <p:spPr>
              <a:xfrm>
                <a:off x="5644021" y="1350930"/>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2</m:t>
                          </m:r>
                        </m:sub>
                      </m:sSub>
                    </m:oMath>
                  </m:oMathPara>
                </a14:m>
                <a:endParaRPr lang="zh-TW" altLang="en-US" sz="1100" dirty="0">
                  <a:solidFill>
                    <a:schemeClr val="bg1">
                      <a:lumMod val="65000"/>
                    </a:schemeClr>
                  </a:solidFill>
                </a:endParaRPr>
              </a:p>
            </p:txBody>
          </p:sp>
        </mc:Choice>
        <mc:Fallback xmlns="">
          <p:sp>
            <p:nvSpPr>
              <p:cNvPr id="71" name="文字方塊 70">
                <a:extLst>
                  <a:ext uri="{FF2B5EF4-FFF2-40B4-BE49-F238E27FC236}">
                    <a16:creationId xmlns:a16="http://schemas.microsoft.com/office/drawing/2014/main" id="{3099D03A-D8C9-3B82-3429-C918A682FA24}"/>
                  </a:ext>
                </a:extLst>
              </p:cNvPr>
              <p:cNvSpPr txBox="1">
                <a:spLocks noRot="1" noChangeAspect="1" noMove="1" noResize="1" noEditPoints="1" noAdjustHandles="1" noChangeArrowheads="1" noChangeShapeType="1" noTextEdit="1"/>
              </p:cNvSpPr>
              <p:nvPr/>
            </p:nvSpPr>
            <p:spPr>
              <a:xfrm>
                <a:off x="5644021" y="1350930"/>
                <a:ext cx="895349" cy="261610"/>
              </a:xfrm>
              <a:prstGeom prst="rect">
                <a:avLst/>
              </a:prstGeom>
              <a:blipFill>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5D24B6F5-07F0-FC66-1E2D-AAB4F79DBD82}"/>
                  </a:ext>
                </a:extLst>
              </p:cNvPr>
              <p:cNvSpPr txBox="1"/>
              <p:nvPr/>
            </p:nvSpPr>
            <p:spPr>
              <a:xfrm>
                <a:off x="5646528" y="1930149"/>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3</m:t>
                          </m:r>
                        </m:sub>
                      </m:sSub>
                    </m:oMath>
                  </m:oMathPara>
                </a14:m>
                <a:endParaRPr lang="zh-TW" altLang="en-US" sz="1100" dirty="0">
                  <a:solidFill>
                    <a:schemeClr val="bg1">
                      <a:lumMod val="65000"/>
                    </a:schemeClr>
                  </a:solidFill>
                </a:endParaRPr>
              </a:p>
            </p:txBody>
          </p:sp>
        </mc:Choice>
        <mc:Fallback xmlns="">
          <p:sp>
            <p:nvSpPr>
              <p:cNvPr id="72" name="文字方塊 71">
                <a:extLst>
                  <a:ext uri="{FF2B5EF4-FFF2-40B4-BE49-F238E27FC236}">
                    <a16:creationId xmlns:a16="http://schemas.microsoft.com/office/drawing/2014/main" id="{5D24B6F5-07F0-FC66-1E2D-AAB4F79DBD82}"/>
                  </a:ext>
                </a:extLst>
              </p:cNvPr>
              <p:cNvSpPr txBox="1">
                <a:spLocks noRot="1" noChangeAspect="1" noMove="1" noResize="1" noEditPoints="1" noAdjustHandles="1" noChangeArrowheads="1" noChangeShapeType="1" noTextEdit="1"/>
              </p:cNvSpPr>
              <p:nvPr/>
            </p:nvSpPr>
            <p:spPr>
              <a:xfrm>
                <a:off x="5646528" y="1930149"/>
                <a:ext cx="895349" cy="261610"/>
              </a:xfrm>
              <a:prstGeom prst="rect">
                <a:avLst/>
              </a:prstGeom>
              <a:blipFill>
                <a:blip r:embed="rId11"/>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0670B1F8-2E2A-81BA-F8DC-10B79A6FF8F5}"/>
                  </a:ext>
                </a:extLst>
              </p:cNvPr>
              <p:cNvSpPr txBox="1"/>
              <p:nvPr/>
            </p:nvSpPr>
            <p:spPr>
              <a:xfrm>
                <a:off x="7304603" y="746453"/>
                <a:ext cx="421393"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i="1">
                              <a:solidFill>
                                <a:schemeClr val="tx1"/>
                              </a:solidFill>
                              <a:latin typeface="Cambria Math" panose="02040503050406030204" pitchFamily="18" charset="0"/>
                            </a:rPr>
                            <m:t>1</m:t>
                          </m:r>
                        </m:sub>
                      </m:sSub>
                    </m:oMath>
                  </m:oMathPara>
                </a14:m>
                <a:endParaRPr lang="zh-TW" altLang="en-US" sz="1200" dirty="0"/>
              </a:p>
            </p:txBody>
          </p:sp>
        </mc:Choice>
        <mc:Fallback xmlns="">
          <p:sp>
            <p:nvSpPr>
              <p:cNvPr id="73" name="文字方塊 72">
                <a:extLst>
                  <a:ext uri="{FF2B5EF4-FFF2-40B4-BE49-F238E27FC236}">
                    <a16:creationId xmlns:a16="http://schemas.microsoft.com/office/drawing/2014/main" id="{0670B1F8-2E2A-81BA-F8DC-10B79A6FF8F5}"/>
                  </a:ext>
                </a:extLst>
              </p:cNvPr>
              <p:cNvSpPr txBox="1">
                <a:spLocks noRot="1" noChangeAspect="1" noMove="1" noResize="1" noEditPoints="1" noAdjustHandles="1" noChangeArrowheads="1" noChangeShapeType="1" noTextEdit="1"/>
              </p:cNvSpPr>
              <p:nvPr/>
            </p:nvSpPr>
            <p:spPr>
              <a:xfrm>
                <a:off x="7304603" y="746453"/>
                <a:ext cx="421393" cy="27699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95DC1C5C-7503-2819-6332-B7BA10935A0A}"/>
                  </a:ext>
                </a:extLst>
              </p:cNvPr>
              <p:cNvSpPr txBox="1"/>
              <p:nvPr/>
            </p:nvSpPr>
            <p:spPr>
              <a:xfrm>
                <a:off x="7333641" y="1342610"/>
                <a:ext cx="35769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2</m:t>
                          </m:r>
                        </m:sub>
                      </m:sSub>
                    </m:oMath>
                  </m:oMathPara>
                </a14:m>
                <a:endParaRPr lang="zh-TW" altLang="en-US" sz="1200" dirty="0"/>
              </a:p>
            </p:txBody>
          </p:sp>
        </mc:Choice>
        <mc:Fallback xmlns="">
          <p:sp>
            <p:nvSpPr>
              <p:cNvPr id="74" name="文字方塊 73">
                <a:extLst>
                  <a:ext uri="{FF2B5EF4-FFF2-40B4-BE49-F238E27FC236}">
                    <a16:creationId xmlns:a16="http://schemas.microsoft.com/office/drawing/2014/main" id="{95DC1C5C-7503-2819-6332-B7BA10935A0A}"/>
                  </a:ext>
                </a:extLst>
              </p:cNvPr>
              <p:cNvSpPr txBox="1">
                <a:spLocks noRot="1" noChangeAspect="1" noMove="1" noResize="1" noEditPoints="1" noAdjustHandles="1" noChangeArrowheads="1" noChangeShapeType="1" noTextEdit="1"/>
              </p:cNvSpPr>
              <p:nvPr/>
            </p:nvSpPr>
            <p:spPr>
              <a:xfrm>
                <a:off x="7333641" y="1342610"/>
                <a:ext cx="357690" cy="276999"/>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1A79E6A-C5B8-B932-7105-79B23C35A5FB}"/>
                  </a:ext>
                </a:extLst>
              </p:cNvPr>
              <p:cNvSpPr txBox="1"/>
              <p:nvPr/>
            </p:nvSpPr>
            <p:spPr>
              <a:xfrm>
                <a:off x="7343962" y="1946957"/>
                <a:ext cx="336294" cy="279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3</m:t>
                          </m:r>
                        </m:sub>
                      </m:sSub>
                    </m:oMath>
                  </m:oMathPara>
                </a14:m>
                <a:endParaRPr lang="zh-TW" altLang="en-US" sz="1200" dirty="0"/>
              </a:p>
            </p:txBody>
          </p:sp>
        </mc:Choice>
        <mc:Fallback xmlns="">
          <p:sp>
            <p:nvSpPr>
              <p:cNvPr id="75" name="文字方塊 74">
                <a:extLst>
                  <a:ext uri="{FF2B5EF4-FFF2-40B4-BE49-F238E27FC236}">
                    <a16:creationId xmlns:a16="http://schemas.microsoft.com/office/drawing/2014/main" id="{C1A79E6A-C5B8-B932-7105-79B23C35A5FB}"/>
                  </a:ext>
                </a:extLst>
              </p:cNvPr>
              <p:cNvSpPr txBox="1">
                <a:spLocks noRot="1" noChangeAspect="1" noMove="1" noResize="1" noEditPoints="1" noAdjustHandles="1" noChangeArrowheads="1" noChangeShapeType="1" noTextEdit="1"/>
              </p:cNvSpPr>
              <p:nvPr/>
            </p:nvSpPr>
            <p:spPr>
              <a:xfrm>
                <a:off x="7343962" y="1946957"/>
                <a:ext cx="336294" cy="279569"/>
              </a:xfrm>
              <a:prstGeom prst="rect">
                <a:avLst/>
              </a:prstGeom>
              <a:blipFill>
                <a:blip r:embed="rId14"/>
                <a:stretch>
                  <a:fillRect/>
                </a:stretch>
              </a:blipFill>
            </p:spPr>
            <p:txBody>
              <a:bodyPr/>
              <a:lstStyle/>
              <a:p>
                <a:r>
                  <a:rPr lang="zh-TW" altLang="en-US">
                    <a:noFill/>
                  </a:rPr>
                  <a:t> </a:t>
                </a:r>
              </a:p>
            </p:txBody>
          </p:sp>
        </mc:Fallback>
      </mc:AlternateContent>
      <p:cxnSp>
        <p:nvCxnSpPr>
          <p:cNvPr id="76" name="直線單箭頭接點 75">
            <a:extLst>
              <a:ext uri="{FF2B5EF4-FFF2-40B4-BE49-F238E27FC236}">
                <a16:creationId xmlns:a16="http://schemas.microsoft.com/office/drawing/2014/main" id="{1F9F17CB-A040-9E55-CDB4-25E9AD84858C}"/>
              </a:ext>
            </a:extLst>
          </p:cNvPr>
          <p:cNvCxnSpPr>
            <a:cxnSpLocks/>
            <a:stCxn id="55" idx="3"/>
            <a:endCxn id="48" idx="1"/>
          </p:cNvCxnSpPr>
          <p:nvPr/>
        </p:nvCxnSpPr>
        <p:spPr>
          <a:xfrm flipV="1">
            <a:off x="1461795" y="1602481"/>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E6C41E6E-8900-46ED-5BAC-ABD4D49F1F89}"/>
                  </a:ext>
                </a:extLst>
              </p:cNvPr>
              <p:cNvSpPr txBox="1"/>
              <p:nvPr/>
            </p:nvSpPr>
            <p:spPr>
              <a:xfrm>
                <a:off x="3901901" y="717174"/>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𝑎𝑣𝑔</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7" name="文字方塊 76">
                <a:extLst>
                  <a:ext uri="{FF2B5EF4-FFF2-40B4-BE49-F238E27FC236}">
                    <a16:creationId xmlns:a16="http://schemas.microsoft.com/office/drawing/2014/main" id="{E6C41E6E-8900-46ED-5BAC-ABD4D49F1F89}"/>
                  </a:ext>
                </a:extLst>
              </p:cNvPr>
              <p:cNvSpPr txBox="1">
                <a:spLocks noRot="1" noChangeAspect="1" noMove="1" noResize="1" noEditPoints="1" noAdjustHandles="1" noChangeArrowheads="1" noChangeShapeType="1" noTextEdit="1"/>
              </p:cNvSpPr>
              <p:nvPr/>
            </p:nvSpPr>
            <p:spPr>
              <a:xfrm>
                <a:off x="3901901" y="717174"/>
                <a:ext cx="538284" cy="278666"/>
              </a:xfrm>
              <a:prstGeom prst="rect">
                <a:avLst/>
              </a:prstGeom>
              <a:blipFill>
                <a:blip r:embed="rId1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8EF286BE-4C51-7E7A-7B2C-40F0126A65A4}"/>
                  </a:ext>
                </a:extLst>
              </p:cNvPr>
              <p:cNvSpPr txBox="1"/>
              <p:nvPr/>
            </p:nvSpPr>
            <p:spPr>
              <a:xfrm>
                <a:off x="3857915" y="1952330"/>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65000"/>
                            </a:schemeClr>
                          </a:solidFill>
                          <a:latin typeface="Cambria Math" panose="02040503050406030204" pitchFamily="18" charset="0"/>
                        </a:rPr>
                        <m:t>{</m:t>
                      </m:r>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𝑚𝑎𝑡𝑐h</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8" name="文字方塊 77">
                <a:extLst>
                  <a:ext uri="{FF2B5EF4-FFF2-40B4-BE49-F238E27FC236}">
                    <a16:creationId xmlns:a16="http://schemas.microsoft.com/office/drawing/2014/main" id="{8EF286BE-4C51-7E7A-7B2C-40F0126A65A4}"/>
                  </a:ext>
                </a:extLst>
              </p:cNvPr>
              <p:cNvSpPr txBox="1">
                <a:spLocks noRot="1" noChangeAspect="1" noMove="1" noResize="1" noEditPoints="1" noAdjustHandles="1" noChangeArrowheads="1" noChangeShapeType="1" noTextEdit="1"/>
              </p:cNvSpPr>
              <p:nvPr/>
            </p:nvSpPr>
            <p:spPr>
              <a:xfrm>
                <a:off x="3857915" y="1952330"/>
                <a:ext cx="538284" cy="270459"/>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C8128552-3485-F2C4-C58D-ED81A0FBE2EE}"/>
                  </a:ext>
                </a:extLst>
              </p:cNvPr>
              <p:cNvSpPr txBox="1"/>
              <p:nvPr/>
            </p:nvSpPr>
            <p:spPr>
              <a:xfrm>
                <a:off x="3899046" y="1342610"/>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𝑚𝑎𝑥</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9" name="文字方塊 78">
                <a:extLst>
                  <a:ext uri="{FF2B5EF4-FFF2-40B4-BE49-F238E27FC236}">
                    <a16:creationId xmlns:a16="http://schemas.microsoft.com/office/drawing/2014/main" id="{C8128552-3485-F2C4-C58D-ED81A0FBE2EE}"/>
                  </a:ext>
                </a:extLst>
              </p:cNvPr>
              <p:cNvSpPr txBox="1">
                <a:spLocks noRot="1" noChangeAspect="1" noMove="1" noResize="1" noEditPoints="1" noAdjustHandles="1" noChangeArrowheads="1" noChangeShapeType="1" noTextEdit="1"/>
              </p:cNvSpPr>
              <p:nvPr/>
            </p:nvSpPr>
            <p:spPr>
              <a:xfrm>
                <a:off x="3899046" y="1342610"/>
                <a:ext cx="538284" cy="261610"/>
              </a:xfrm>
              <a:prstGeom prst="rect">
                <a:avLst/>
              </a:prstGeom>
              <a:blipFill>
                <a:blip r:embed="rId17"/>
                <a:stretch>
                  <a:fillRect/>
                </a:stretch>
              </a:blipFill>
              <a:ln>
                <a:noFill/>
              </a:ln>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02DC0D48-730E-EB08-3BA0-64368FD5333A}"/>
              </a:ext>
            </a:extLst>
          </p:cNvPr>
          <p:cNvCxnSpPr>
            <a:cxnSpLocks/>
            <a:stCxn id="45" idx="3"/>
            <a:endCxn id="57" idx="1"/>
          </p:cNvCxnSpPr>
          <p:nvPr/>
        </p:nvCxnSpPr>
        <p:spPr>
          <a:xfrm>
            <a:off x="3923489" y="1010658"/>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81" name="直線單箭頭接點 80">
            <a:extLst>
              <a:ext uri="{FF2B5EF4-FFF2-40B4-BE49-F238E27FC236}">
                <a16:creationId xmlns:a16="http://schemas.microsoft.com/office/drawing/2014/main" id="{832895B9-D5C3-F5C1-A6AE-7C1F0A57FF3D}"/>
              </a:ext>
            </a:extLst>
          </p:cNvPr>
          <p:cNvCxnSpPr>
            <a:cxnSpLocks/>
            <a:stCxn id="49" idx="3"/>
            <a:endCxn id="59" idx="1"/>
          </p:cNvCxnSpPr>
          <p:nvPr/>
        </p:nvCxnSpPr>
        <p:spPr>
          <a:xfrm>
            <a:off x="3923489" y="2191759"/>
            <a:ext cx="568115" cy="125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82" name="矩形 81">
            <a:extLst>
              <a:ext uri="{FF2B5EF4-FFF2-40B4-BE49-F238E27FC236}">
                <a16:creationId xmlns:a16="http://schemas.microsoft.com/office/drawing/2014/main" id="{B82298C3-A746-D008-9080-99433ACD5842}"/>
              </a:ext>
            </a:extLst>
          </p:cNvPr>
          <p:cNvSpPr/>
          <p:nvPr/>
        </p:nvSpPr>
        <p:spPr>
          <a:xfrm flipH="1" flipV="1">
            <a:off x="7788975" y="998712"/>
            <a:ext cx="1298286" cy="120561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498B5AA6-D554-4EAA-3094-8186F9861B66}"/>
                  </a:ext>
                </a:extLst>
              </p:cNvPr>
              <p:cNvSpPr txBox="1"/>
              <p:nvPr/>
            </p:nvSpPr>
            <p:spPr>
              <a:xfrm>
                <a:off x="70966" y="2502646"/>
                <a:ext cx="8836703" cy="2094420"/>
              </a:xfrm>
              <a:prstGeom prst="rect">
                <a:avLst/>
              </a:prstGeom>
              <a:noFill/>
            </p:spPr>
            <p:txBody>
              <a:bodyPr wrap="square">
                <a:spAutoFit/>
              </a:bodyPr>
              <a:lstStyle/>
              <a:p>
                <a:pPr marL="285750" indent="-285750" algn="l">
                  <a:buFont typeface="Arial" panose="020B0604020202020204" pitchFamily="34" charset="0"/>
                  <a:buChar char="•"/>
                </a:pPr>
                <a:r>
                  <a:rPr lang="en-US" altLang="zh-TW" sz="1200" b="1" dirty="0">
                    <a:latin typeface="Cambria" panose="02040503050406030204" pitchFamily="18" charset="0"/>
                    <a:ea typeface="Cambria" panose="02040503050406030204" pitchFamily="18" charset="0"/>
                  </a:rPr>
                  <a:t>Identify Outliers</a:t>
                </a:r>
              </a:p>
              <a:p>
                <a:pPr algn="l"/>
                <a:r>
                  <a:rPr lang="en-US" altLang="zh-TW" sz="1200" dirty="0">
                    <a:latin typeface="Cambria" panose="02040503050406030204" pitchFamily="18" charset="0"/>
                    <a:ea typeface="Cambria" panose="02040503050406030204" pitchFamily="18" charset="0"/>
                  </a:rPr>
                  <a:t>Calculate the absolute difference between the error rate of each sample and the minimum error rate. If this difference is less than the defined threshold θ, then the sample is identified as an outlier. Here, θ represents the threshold used for identifying outliers.</a:t>
                </a:r>
              </a:p>
              <a:p>
                <a:pPr algn="l"/>
                <a:r>
                  <a:rPr lang="en-US" altLang="zh-TW" sz="1200" dirty="0">
                    <a:latin typeface="Cambria" panose="02040503050406030204" pitchFamily="18" charset="0"/>
                    <a:ea typeface="Cambria" panose="02040503050406030204" pitchFamily="18" charset="0"/>
                  </a:rPr>
                  <a:t>For the </a:t>
                </a:r>
                <a:r>
                  <a:rPr lang="en-US" altLang="zh-TW" sz="1200" dirty="0" err="1">
                    <a:latin typeface="Cambria" panose="02040503050406030204" pitchFamily="18" charset="0"/>
                    <a:ea typeface="Cambria" panose="02040503050406030204" pitchFamily="18" charset="0"/>
                  </a:rPr>
                  <a:t>i-th</a:t>
                </a:r>
                <a:r>
                  <a:rPr lang="en-US" altLang="zh-TW" sz="1200" dirty="0">
                    <a:latin typeface="Cambria" panose="02040503050406030204" pitchFamily="18" charset="0"/>
                    <a:ea typeface="Cambria" panose="02040503050406030204" pitchFamily="18" charset="0"/>
                  </a:rPr>
                  <a:t> sample, calculate the </a:t>
                </a:r>
                <a:r>
                  <a:rPr lang="en-US" altLang="zh-TW" sz="1200" b="1" dirty="0">
                    <a:latin typeface="Cambria" panose="02040503050406030204" pitchFamily="18" charset="0"/>
                    <a:ea typeface="Cambria" panose="02040503050406030204" pitchFamily="18" charset="0"/>
                  </a:rPr>
                  <a:t>minimum error rate</a:t>
                </a:r>
                <a:r>
                  <a:rPr lang="en-US" altLang="zh-TW" sz="1200" dirty="0">
                    <a:latin typeface="Cambria" panose="02040503050406030204" pitchFamily="18" charset="0"/>
                    <a:ea typeface="Cambria" panose="02040503050406030204" pitchFamily="18" charset="0"/>
                  </a:rPr>
                  <a:t>:</a:t>
                </a:r>
              </a:p>
              <a:p>
                <a:pPr/>
                <a14:m>
                  <m:oMathPara xmlns:m="http://schemas.openxmlformats.org/officeDocument/2006/math">
                    <m:oMathParaPr>
                      <m:jc m:val="center"/>
                    </m:oMathParaPr>
                    <m:oMath xmlns:m="http://schemas.openxmlformats.org/officeDocument/2006/math">
                      <m:sSub>
                        <m:sSubPr>
                          <m:ctrlPr>
                            <a:rPr lang="en-US" altLang="zh-TW" i="1">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𝑚𝑖𝑛</m:t>
                              </m:r>
                            </m:e>
                            <m:sub>
                              <m:r>
                                <a:rPr lang="en-US" altLang="zh-TW" i="1">
                                  <a:solidFill>
                                    <a:schemeClr val="tx1"/>
                                  </a:solidFill>
                                  <a:latin typeface="Cambria Math" panose="02040503050406030204" pitchFamily="18" charset="0"/>
                                </a:rPr>
                                <m:t>𝑖</m:t>
                              </m:r>
                            </m:sub>
                          </m:sSub>
                        </m:sub>
                      </m:sSub>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𝑚𝑖𝑛</m:t>
                      </m:r>
                      <m:sSub>
                        <m:sSubPr>
                          <m:ctrlPr>
                            <a:rPr lang="en-US" altLang="zh-TW" i="1">
                              <a:solidFill>
                                <a:schemeClr val="tx1"/>
                              </a:solidFill>
                              <a:latin typeface="Cambria Math" panose="02040503050406030204" pitchFamily="18" charset="0"/>
                            </a:rPr>
                          </m:ctrlPr>
                        </m:sSubPr>
                        <m:e>
                          <m:r>
                            <a:rPr lang="en-US" altLang="zh-TW" b="1" i="1">
                              <a:solidFill>
                                <a:schemeClr val="tx1"/>
                              </a:solidFill>
                              <a:latin typeface="Cambria Math" panose="02040503050406030204" pitchFamily="18" charset="0"/>
                            </a:rPr>
                            <m:t>(</m:t>
                          </m:r>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1</m:t>
                              </m:r>
                            </m:e>
                            <m:sub>
                              <m:r>
                                <a:rPr lang="en-US" altLang="zh-TW" i="1">
                                  <a:solidFill>
                                    <a:schemeClr val="tx1"/>
                                  </a:solidFill>
                                  <a:latin typeface="Cambria Math" panose="02040503050406030204" pitchFamily="18" charset="0"/>
                                </a:rPr>
                                <m:t>𝑖</m:t>
                              </m:r>
                            </m:sub>
                          </m:sSub>
                          <m:r>
                            <a:rPr lang="en-US" altLang="zh-TW" i="1">
                              <a:solidFill>
                                <a:schemeClr val="tx1"/>
                              </a:solidFill>
                              <a:latin typeface="Cambria Math" panose="02040503050406030204" pitchFamily="18" charset="0"/>
                            </a:rPr>
                            <m:t>,</m:t>
                          </m:r>
                        </m:sub>
                      </m:sSub>
                      <m:sSub>
                        <m:sSubPr>
                          <m:ctrlPr>
                            <a:rPr lang="en-US" altLang="zh-TW" i="1">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2</m:t>
                              </m:r>
                            </m:e>
                            <m:sub>
                              <m:r>
                                <a:rPr lang="en-US" altLang="zh-TW" i="1">
                                  <a:solidFill>
                                    <a:schemeClr val="tx1"/>
                                  </a:solidFill>
                                  <a:latin typeface="Cambria Math" panose="02040503050406030204" pitchFamily="18" charset="0"/>
                                </a:rPr>
                                <m:t>𝑖</m:t>
                              </m:r>
                            </m:sub>
                          </m:sSub>
                        </m:sub>
                      </m:sSub>
                      <m:r>
                        <a:rPr lang="en-US" altLang="zh-TW">
                          <a:solidFill>
                            <a:schemeClr val="tx1"/>
                          </a:solidFill>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3</m:t>
                              </m:r>
                            </m:e>
                            <m:sub>
                              <m:r>
                                <a:rPr lang="en-US" altLang="zh-TW" i="1">
                                  <a:solidFill>
                                    <a:schemeClr val="tx1"/>
                                  </a:solidFill>
                                  <a:latin typeface="Cambria Math" panose="02040503050406030204" pitchFamily="18" charset="0"/>
                                </a:rPr>
                                <m:t>𝑖</m:t>
                              </m:r>
                            </m:sub>
                          </m:sSub>
                        </m:sub>
                      </m:sSub>
                      <m:r>
                        <a:rPr lang="en-US" altLang="zh-TW" i="1">
                          <a:solidFill>
                            <a:schemeClr val="tx1"/>
                          </a:solidFill>
                          <a:latin typeface="Cambria Math" panose="02040503050406030204" pitchFamily="18" charset="0"/>
                        </a:rPr>
                        <m:t>)</m:t>
                      </m:r>
                    </m:oMath>
                  </m:oMathPara>
                </a14:m>
                <a:endParaRPr lang="en-US" altLang="zh-TW" dirty="0">
                  <a:latin typeface="Cambria" panose="02040503050406030204" pitchFamily="18" charset="0"/>
                  <a:ea typeface="Cambria" panose="02040503050406030204" pitchFamily="18" charset="0"/>
                </a:endParaRPr>
              </a:p>
              <a:p>
                <a:r>
                  <a:rPr lang="en-US" altLang="zh-TW" sz="1200" b="1" dirty="0">
                    <a:latin typeface="Cambria" panose="02040503050406030204" pitchFamily="18" charset="0"/>
                    <a:ea typeface="Cambria" panose="02040503050406030204" pitchFamily="18" charset="0"/>
                  </a:rPr>
                  <a:t>Calculate the absolute difference with the minimum error rate</a:t>
                </a:r>
                <a:r>
                  <a:rPr lang="en-US" altLang="zh-TW" sz="1200" dirty="0">
                    <a:latin typeface="Cambria" panose="02040503050406030204" pitchFamily="18" charset="0"/>
                    <a:ea typeface="Cambria" panose="02040503050406030204" pitchFamily="18" charset="0"/>
                  </a:rPr>
                  <a:t>: For each sample </a:t>
                </a:r>
                <a:r>
                  <a:rPr lang="en-US" altLang="zh-TW" sz="1200" dirty="0" err="1">
                    <a:latin typeface="Cambria" panose="02040503050406030204" pitchFamily="18" charset="0"/>
                    <a:ea typeface="Cambria" panose="02040503050406030204" pitchFamily="18" charset="0"/>
                  </a:rPr>
                  <a:t>i</a:t>
                </a:r>
                <a:r>
                  <a:rPr lang="en-US" altLang="zh-TW" sz="1200" dirty="0">
                    <a:latin typeface="Cambria" panose="02040503050406030204" pitchFamily="18" charset="0"/>
                    <a:ea typeface="Cambria" panose="02040503050406030204" pitchFamily="18" charset="0"/>
                  </a:rPr>
                  <a:t> and each expert j (j = 1, 2, 3), calculate:</a:t>
                </a:r>
              </a:p>
              <a:p>
                <a:pPr algn="ctr"/>
                <a14:m>
                  <m:oMath xmlns:m="http://schemas.openxmlformats.org/officeDocument/2006/math">
                    <m:sSub>
                      <m:sSubPr>
                        <m:ctrlPr>
                          <a:rPr lang="en-US" altLang="zh-TW" i="1" smtClean="0">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ea typeface="Cambria Math" panose="02040503050406030204" pitchFamily="18" charset="0"/>
                          </a:rPr>
                          <m:t>∆</m:t>
                        </m:r>
                        <m:r>
                          <a:rPr lang="zh-TW" altLang="en-US" b="1" i="1">
                            <a:solidFill>
                              <a:schemeClr val="tx1"/>
                            </a:solidFill>
                            <a:latin typeface="Cambria Math" panose="02040503050406030204" pitchFamily="18" charset="0"/>
                          </a:rPr>
                          <m:t>𝜺</m:t>
                        </m:r>
                      </m:e>
                      <m:sub>
                        <m:sSub>
                          <m:sSubPr>
                            <m:ctrlPr>
                              <a:rPr lang="en-US" altLang="zh-TW"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𝑗</m:t>
                            </m:r>
                          </m:e>
                          <m:sub>
                            <m:r>
                              <a:rPr lang="en-US" altLang="zh-TW" i="1">
                                <a:solidFill>
                                  <a:schemeClr val="tx1"/>
                                </a:solidFill>
                                <a:latin typeface="Cambria Math" panose="02040503050406030204" pitchFamily="18" charset="0"/>
                              </a:rPr>
                              <m:t>𝑖</m:t>
                            </m:r>
                          </m:sub>
                        </m:sSub>
                      </m:sub>
                    </m:sSub>
                    <m:r>
                      <a:rPr lang="en-US" altLang="zh-TW" b="0" i="1" smtClean="0">
                        <a:solidFill>
                          <a:schemeClr val="tx1"/>
                        </a:solidFill>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𝑗</m:t>
                            </m:r>
                          </m:e>
                          <m:sub>
                            <m:r>
                              <a:rPr lang="en-US" altLang="zh-TW" i="1">
                                <a:solidFill>
                                  <a:schemeClr val="tx1"/>
                                </a:solidFill>
                                <a:latin typeface="Cambria Math" panose="02040503050406030204" pitchFamily="18" charset="0"/>
                              </a:rPr>
                              <m:t>𝑖</m:t>
                            </m:r>
                          </m:sub>
                        </m:sSub>
                      </m:sub>
                    </m:sSub>
                    <m:r>
                      <a:rPr lang="en-US" altLang="zh-TW" b="0" i="1" smtClean="0">
                        <a:solidFill>
                          <a:schemeClr val="tx1"/>
                        </a:solidFill>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a:rPr lang="zh-TW" altLang="en-US" b="1" i="1">
                            <a:solidFill>
                              <a:schemeClr val="tx1"/>
                            </a:solidFill>
                            <a:latin typeface="Cambria Math" panose="02040503050406030204" pitchFamily="18" charset="0"/>
                          </a:rPr>
                          <m:t>𝜺</m:t>
                        </m:r>
                      </m:e>
                      <m:sub>
                        <m:sSub>
                          <m:sSubPr>
                            <m:ctrlPr>
                              <a:rPr lang="en-US" altLang="zh-TW" i="1">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𝑚𝑖𝑛</m:t>
                            </m:r>
                          </m:e>
                          <m:sub>
                            <m:r>
                              <a:rPr lang="en-US" altLang="zh-TW" i="1">
                                <a:solidFill>
                                  <a:schemeClr val="tx1"/>
                                </a:solidFill>
                                <a:latin typeface="Cambria Math" panose="02040503050406030204" pitchFamily="18" charset="0"/>
                              </a:rPr>
                              <m:t>𝑖</m:t>
                            </m:r>
                          </m:sub>
                        </m:sSub>
                      </m:sub>
                    </m:sSub>
                  </m:oMath>
                </a14:m>
                <a:r>
                  <a:rPr lang="en-US" altLang="zh-TW" dirty="0">
                    <a:latin typeface="Cambria" panose="02040503050406030204" pitchFamily="18" charset="0"/>
                    <a:ea typeface="Cambria" panose="02040503050406030204" pitchFamily="18" charset="0"/>
                  </a:rPr>
                  <a:t>|</a:t>
                </a:r>
              </a:p>
              <a:p>
                <a:r>
                  <a:rPr lang="en-US" altLang="zh-TW" sz="1200" b="1" dirty="0">
                    <a:latin typeface="Cambria" panose="02040503050406030204" pitchFamily="18" charset="0"/>
                    <a:ea typeface="Cambria" panose="02040503050406030204" pitchFamily="18" charset="0"/>
                  </a:rPr>
                  <a:t>Determine the outlier condition</a:t>
                </a:r>
                <a:r>
                  <a:rPr lang="en-US" altLang="zh-TW" sz="1200" dirty="0">
                    <a:latin typeface="Cambria" panose="02040503050406030204" pitchFamily="18" charset="0"/>
                    <a:ea typeface="Cambria" panose="02040503050406030204" pitchFamily="18" charset="0"/>
                  </a:rPr>
                  <a:t>: For each sample </a:t>
                </a:r>
                <a:r>
                  <a:rPr lang="en-US" altLang="zh-TW" sz="1200" dirty="0" err="1">
                    <a:latin typeface="Cambria" panose="02040503050406030204" pitchFamily="18" charset="0"/>
                    <a:ea typeface="Cambria" panose="02040503050406030204" pitchFamily="18" charset="0"/>
                  </a:rPr>
                  <a:t>i</a:t>
                </a:r>
                <a:r>
                  <a:rPr lang="en-US" altLang="zh-TW" sz="1200" dirty="0">
                    <a:latin typeface="Cambria" panose="02040503050406030204" pitchFamily="18" charset="0"/>
                    <a:ea typeface="Cambria" panose="02040503050406030204" pitchFamily="18" charset="0"/>
                  </a:rPr>
                  <a:t> and each expert j, if</a:t>
                </a:r>
              </a:p>
              <a:p>
                <a:pPr/>
                <a14:m>
                  <m:oMathPara xmlns:m="http://schemas.openxmlformats.org/officeDocument/2006/math">
                    <m:oMathParaPr>
                      <m:jc m:val="centerGroup"/>
                    </m:oMathParaPr>
                    <m:oMath xmlns:m="http://schemas.openxmlformats.org/officeDocument/2006/math">
                      <m:sSub>
                        <m:sSubPr>
                          <m:ctrlPr>
                            <a:rPr lang="en-US" altLang="zh-TW" i="1" smtClean="0">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ea typeface="Cambria Math" panose="02040503050406030204" pitchFamily="18" charset="0"/>
                            </a:rPr>
                            <m:t>∆</m:t>
                          </m:r>
                          <m:r>
                            <a:rPr lang="zh-TW" altLang="en-US" b="1" i="1">
                              <a:solidFill>
                                <a:schemeClr val="tx1"/>
                              </a:solidFill>
                              <a:latin typeface="Cambria Math" panose="02040503050406030204" pitchFamily="18" charset="0"/>
                            </a:rPr>
                            <m:t>𝜺</m:t>
                          </m:r>
                        </m:e>
                        <m:sub>
                          <m:sSub>
                            <m:sSubPr>
                              <m:ctrlPr>
                                <a:rPr lang="en-US" altLang="zh-TW"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𝑗</m:t>
                              </m:r>
                            </m:e>
                            <m:sub>
                              <m:r>
                                <a:rPr lang="en-US" altLang="zh-TW" i="1">
                                  <a:solidFill>
                                    <a:schemeClr val="tx1"/>
                                  </a:solidFill>
                                  <a:latin typeface="Cambria Math" panose="02040503050406030204" pitchFamily="18" charset="0"/>
                                </a:rPr>
                                <m:t>𝑖</m:t>
                              </m:r>
                            </m:sub>
                          </m:sSub>
                        </m:sub>
                      </m:sSub>
                      <m:r>
                        <a:rPr lang="en-US" altLang="zh-TW" b="0" i="1" smtClean="0">
                          <a:solidFill>
                            <a:schemeClr val="tx1"/>
                          </a:solidFill>
                          <a:latin typeface="Cambria Math" panose="02040503050406030204" pitchFamily="18" charset="0"/>
                        </a:rPr>
                        <m:t>&lt;</m:t>
                      </m:r>
                      <m:r>
                        <m:rPr>
                          <m:nor/>
                        </m:rPr>
                        <a:rPr lang="en-US" altLang="zh-TW" dirty="0">
                          <a:latin typeface="Cambria" panose="02040503050406030204" pitchFamily="18" charset="0"/>
                          <a:ea typeface="Cambria" panose="02040503050406030204" pitchFamily="18" charset="0"/>
                        </a:rPr>
                        <m:t>θ</m:t>
                      </m:r>
                    </m:oMath>
                  </m:oMathPara>
                </a14:m>
                <a:endParaRPr lang="en-US" altLang="zh-TW" sz="1600" dirty="0">
                  <a:latin typeface="Cambria" panose="02040503050406030204" pitchFamily="18" charset="0"/>
                  <a:ea typeface="Cambria" panose="02040503050406030204" pitchFamily="18" charset="0"/>
                </a:endParaRPr>
              </a:p>
              <a:p>
                <a:r>
                  <a:rPr lang="en-US" altLang="zh-TW" sz="1200" dirty="0">
                    <a:latin typeface="Cambria" panose="02040503050406030204" pitchFamily="18" charset="0"/>
                    <a:ea typeface="Cambria" panose="02040503050406030204" pitchFamily="18" charset="0"/>
                  </a:rPr>
                  <a:t>then determine that the error rate for that sample for that expert is an outlier.</a:t>
                </a:r>
              </a:p>
            </p:txBody>
          </p:sp>
        </mc:Choice>
        <mc:Fallback xmlns="">
          <p:sp>
            <p:nvSpPr>
              <p:cNvPr id="84" name="文字方塊 83">
                <a:extLst>
                  <a:ext uri="{FF2B5EF4-FFF2-40B4-BE49-F238E27FC236}">
                    <a16:creationId xmlns:a16="http://schemas.microsoft.com/office/drawing/2014/main" id="{498B5AA6-D554-4EAA-3094-8186F9861B66}"/>
                  </a:ext>
                </a:extLst>
              </p:cNvPr>
              <p:cNvSpPr txBox="1">
                <a:spLocks noRot="1" noChangeAspect="1" noMove="1" noResize="1" noEditPoints="1" noAdjustHandles="1" noChangeArrowheads="1" noChangeShapeType="1" noTextEdit="1"/>
              </p:cNvSpPr>
              <p:nvPr/>
            </p:nvSpPr>
            <p:spPr>
              <a:xfrm>
                <a:off x="70966" y="2502646"/>
                <a:ext cx="8836703" cy="2094420"/>
              </a:xfrm>
              <a:prstGeom prst="rect">
                <a:avLst/>
              </a:prstGeom>
              <a:blipFill>
                <a:blip r:embed="rId18"/>
                <a:stretch>
                  <a:fillRect l="-69" t="-292" b="-17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378B16D2-8FC7-DE5E-AF59-60EB267AB40E}"/>
                  </a:ext>
                </a:extLst>
              </p:cNvPr>
              <p:cNvSpPr txBox="1"/>
              <p:nvPr/>
            </p:nvSpPr>
            <p:spPr>
              <a:xfrm>
                <a:off x="8153230" y="2349839"/>
                <a:ext cx="539632"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𝑆𝑃𝐸</m:t>
                          </m:r>
                        </m:sup>
                      </m:sSubSup>
                      <m:r>
                        <a:rPr lang="en-US" altLang="zh-TW" sz="1100" b="1" i="1" smtClean="0">
                          <a:solidFill>
                            <a:schemeClr val="tx1"/>
                          </a:solidFill>
                          <a:latin typeface="Cambria Math" panose="02040503050406030204" pitchFamily="18" charset="0"/>
                        </a:rPr>
                        <m:t>}</m:t>
                      </m:r>
                    </m:oMath>
                  </m:oMathPara>
                </a14:m>
                <a:endParaRPr lang="zh-TW" altLang="en-US" sz="1100" dirty="0">
                  <a:solidFill>
                    <a:schemeClr val="tx1"/>
                  </a:solidFill>
                </a:endParaRPr>
              </a:p>
            </p:txBody>
          </p:sp>
        </mc:Choice>
        <mc:Fallback xmlns="">
          <p:sp>
            <p:nvSpPr>
              <p:cNvPr id="3" name="文字方塊 2">
                <a:extLst>
                  <a:ext uri="{FF2B5EF4-FFF2-40B4-BE49-F238E27FC236}">
                    <a16:creationId xmlns:a16="http://schemas.microsoft.com/office/drawing/2014/main" id="{378B16D2-8FC7-DE5E-AF59-60EB267AB40E}"/>
                  </a:ext>
                </a:extLst>
              </p:cNvPr>
              <p:cNvSpPr txBox="1">
                <a:spLocks noRot="1" noChangeAspect="1" noMove="1" noResize="1" noEditPoints="1" noAdjustHandles="1" noChangeArrowheads="1" noChangeShapeType="1" noTextEdit="1"/>
              </p:cNvSpPr>
              <p:nvPr/>
            </p:nvSpPr>
            <p:spPr>
              <a:xfrm>
                <a:off x="8153230" y="2349839"/>
                <a:ext cx="539632" cy="268343"/>
              </a:xfrm>
              <a:prstGeom prst="rect">
                <a:avLst/>
              </a:prstGeom>
              <a:blipFill>
                <a:blip r:embed="rId19"/>
                <a:stretch>
                  <a:fillRect/>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831882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D8F1ACB-4A90-DC3B-6775-9858856CCF0E}"/>
              </a:ext>
            </a:extLst>
          </p:cNvPr>
          <p:cNvSpPr/>
          <p:nvPr/>
        </p:nvSpPr>
        <p:spPr bwMode="auto">
          <a:xfrm>
            <a:off x="268207" y="108961"/>
            <a:ext cx="2895344"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 Outlier estimation</a:t>
            </a:r>
            <a:endPar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D4F85997-ABDA-0419-CAEF-743067DC201A}"/>
                  </a:ext>
                </a:extLst>
              </p:cNvPr>
              <p:cNvSpPr txBox="1"/>
              <p:nvPr/>
            </p:nvSpPr>
            <p:spPr>
              <a:xfrm>
                <a:off x="-80637" y="1486348"/>
                <a:ext cx="45495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𝑿</m:t>
                      </m:r>
                    </m:oMath>
                  </m:oMathPara>
                </a14:m>
                <a:endParaRPr lang="zh-TW" altLang="en-US" sz="1050" b="1" dirty="0">
                  <a:solidFill>
                    <a:schemeClr val="bg1">
                      <a:lumMod val="65000"/>
                    </a:schemeClr>
                  </a:solidFill>
                </a:endParaRPr>
              </a:p>
            </p:txBody>
          </p:sp>
        </mc:Choice>
        <mc:Fallback xmlns="">
          <p:sp>
            <p:nvSpPr>
              <p:cNvPr id="44" name="文字方塊 43">
                <a:extLst>
                  <a:ext uri="{FF2B5EF4-FFF2-40B4-BE49-F238E27FC236}">
                    <a16:creationId xmlns:a16="http://schemas.microsoft.com/office/drawing/2014/main" id="{D4F85997-ABDA-0419-CAEF-743067DC201A}"/>
                  </a:ext>
                </a:extLst>
              </p:cNvPr>
              <p:cNvSpPr txBox="1">
                <a:spLocks noRot="1" noChangeAspect="1" noMove="1" noResize="1" noEditPoints="1" noAdjustHandles="1" noChangeArrowheads="1" noChangeShapeType="1" noTextEdit="1"/>
              </p:cNvSpPr>
              <p:nvPr/>
            </p:nvSpPr>
            <p:spPr>
              <a:xfrm>
                <a:off x="-80637" y="1486348"/>
                <a:ext cx="454954" cy="261610"/>
              </a:xfrm>
              <a:prstGeom prst="rect">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E3F9C99F-B419-599E-89F8-A5CEF190399A}"/>
                  </a:ext>
                </a:extLst>
              </p:cNvPr>
              <p:cNvSpPr/>
              <p:nvPr/>
            </p:nvSpPr>
            <p:spPr>
              <a:xfrm>
                <a:off x="2087489" y="740658"/>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a:solidFill>
                                <a:schemeClr val="bg1">
                                  <a:lumMod val="65000"/>
                                </a:schemeClr>
                              </a:solidFill>
                              <a:latin typeface="Cambria Math" panose="02040503050406030204" pitchFamily="18" charset="0"/>
                            </a:rPr>
                            <m:t>𝟏</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45" name="矩形 44">
                <a:extLst>
                  <a:ext uri="{FF2B5EF4-FFF2-40B4-BE49-F238E27FC236}">
                    <a16:creationId xmlns:a16="http://schemas.microsoft.com/office/drawing/2014/main" id="{E3F9C99F-B419-599E-89F8-A5CEF190399A}"/>
                  </a:ext>
                </a:extLst>
              </p:cNvPr>
              <p:cNvSpPr>
                <a:spLocks noRot="1" noChangeAspect="1" noMove="1" noResize="1" noEditPoints="1" noAdjustHandles="1" noChangeArrowheads="1" noChangeShapeType="1" noTextEdit="1"/>
              </p:cNvSpPr>
              <p:nvPr/>
            </p:nvSpPr>
            <p:spPr>
              <a:xfrm>
                <a:off x="2087489" y="740658"/>
                <a:ext cx="1836000" cy="5400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BFF67EE2-E32D-94C0-2A2A-D1DF5BAC5B87}"/>
                  </a:ext>
                </a:extLst>
              </p:cNvPr>
              <p:cNvSpPr/>
              <p:nvPr/>
            </p:nvSpPr>
            <p:spPr>
              <a:xfrm>
                <a:off x="2087489" y="1332481"/>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𝟐</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48" name="矩形 47">
                <a:extLst>
                  <a:ext uri="{FF2B5EF4-FFF2-40B4-BE49-F238E27FC236}">
                    <a16:creationId xmlns:a16="http://schemas.microsoft.com/office/drawing/2014/main" id="{BFF67EE2-E32D-94C0-2A2A-D1DF5BAC5B87}"/>
                  </a:ext>
                </a:extLst>
              </p:cNvPr>
              <p:cNvSpPr>
                <a:spLocks noRot="1" noChangeAspect="1" noMove="1" noResize="1" noEditPoints="1" noAdjustHandles="1" noChangeArrowheads="1" noChangeShapeType="1" noTextEdit="1"/>
              </p:cNvSpPr>
              <p:nvPr/>
            </p:nvSpPr>
            <p:spPr>
              <a:xfrm>
                <a:off x="2087489" y="1332481"/>
                <a:ext cx="1836000" cy="5400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BA57AFF8-FF14-296C-11D4-FA5261B216AD}"/>
                  </a:ext>
                </a:extLst>
              </p:cNvPr>
              <p:cNvSpPr/>
              <p:nvPr/>
            </p:nvSpPr>
            <p:spPr>
              <a:xfrm>
                <a:off x="2087489" y="1921759"/>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𝟑</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 object information)</a:t>
                </a:r>
              </a:p>
            </p:txBody>
          </p:sp>
        </mc:Choice>
        <mc:Fallback xmlns="">
          <p:sp>
            <p:nvSpPr>
              <p:cNvPr id="49" name="矩形 48">
                <a:extLst>
                  <a:ext uri="{FF2B5EF4-FFF2-40B4-BE49-F238E27FC236}">
                    <a16:creationId xmlns:a16="http://schemas.microsoft.com/office/drawing/2014/main" id="{BA57AFF8-FF14-296C-11D4-FA5261B216AD}"/>
                  </a:ext>
                </a:extLst>
              </p:cNvPr>
              <p:cNvSpPr>
                <a:spLocks noRot="1" noChangeAspect="1" noMove="1" noResize="1" noEditPoints="1" noAdjustHandles="1" noChangeArrowheads="1" noChangeShapeType="1" noTextEdit="1"/>
              </p:cNvSpPr>
              <p:nvPr/>
            </p:nvSpPr>
            <p:spPr>
              <a:xfrm>
                <a:off x="2087489" y="1921759"/>
                <a:ext cx="1836000" cy="5400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1D92A523-E604-6207-CD75-E0B6F96493D6}"/>
                  </a:ext>
                </a:extLst>
              </p:cNvPr>
              <p:cNvSpPr txBox="1"/>
              <p:nvPr/>
            </p:nvSpPr>
            <p:spPr>
              <a:xfrm>
                <a:off x="1401537" y="1325467"/>
                <a:ext cx="447675" cy="2539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𝜻</m:t>
                      </m:r>
                    </m:oMath>
                  </m:oMathPara>
                </a14:m>
                <a:endParaRPr lang="zh-TW" altLang="en-US" sz="800" b="1" dirty="0">
                  <a:solidFill>
                    <a:schemeClr val="bg1">
                      <a:lumMod val="65000"/>
                    </a:schemeClr>
                  </a:solidFill>
                </a:endParaRPr>
              </a:p>
            </p:txBody>
          </p:sp>
        </mc:Choice>
        <mc:Fallback xmlns="">
          <p:sp>
            <p:nvSpPr>
              <p:cNvPr id="50" name="文字方塊 49">
                <a:extLst>
                  <a:ext uri="{FF2B5EF4-FFF2-40B4-BE49-F238E27FC236}">
                    <a16:creationId xmlns:a16="http://schemas.microsoft.com/office/drawing/2014/main" id="{1D92A523-E604-6207-CD75-E0B6F96493D6}"/>
                  </a:ext>
                </a:extLst>
              </p:cNvPr>
              <p:cNvSpPr txBox="1">
                <a:spLocks noRot="1" noChangeAspect="1" noMove="1" noResize="1" noEditPoints="1" noAdjustHandles="1" noChangeArrowheads="1" noChangeShapeType="1" noTextEdit="1"/>
              </p:cNvSpPr>
              <p:nvPr/>
            </p:nvSpPr>
            <p:spPr>
              <a:xfrm>
                <a:off x="1401537" y="1325467"/>
                <a:ext cx="447675" cy="253916"/>
              </a:xfrm>
              <a:prstGeom prst="rect">
                <a:avLst/>
              </a:prstGeom>
              <a:blipFill>
                <a:blip r:embed="rId7"/>
                <a:stretch>
                  <a:fillRect/>
                </a:stretch>
              </a:blipFill>
              <a:ln>
                <a:noFill/>
              </a:ln>
            </p:spPr>
            <p:txBody>
              <a:bodyPr/>
              <a:lstStyle/>
              <a:p>
                <a:r>
                  <a:rPr lang="zh-TW" altLang="en-US">
                    <a:noFill/>
                  </a:rPr>
                  <a:t> </a:t>
                </a:r>
              </a:p>
            </p:txBody>
          </p:sp>
        </mc:Fallback>
      </mc:AlternateContent>
      <p:cxnSp>
        <p:nvCxnSpPr>
          <p:cNvPr id="51" name="接點: 肘形 50">
            <a:extLst>
              <a:ext uri="{FF2B5EF4-FFF2-40B4-BE49-F238E27FC236}">
                <a16:creationId xmlns:a16="http://schemas.microsoft.com/office/drawing/2014/main" id="{DD2F4F94-A1F0-5ABC-5670-FC495297A52E}"/>
              </a:ext>
            </a:extLst>
          </p:cNvPr>
          <p:cNvCxnSpPr>
            <a:cxnSpLocks/>
            <a:stCxn id="55" idx="3"/>
            <a:endCxn id="45" idx="1"/>
          </p:cNvCxnSpPr>
          <p:nvPr/>
        </p:nvCxnSpPr>
        <p:spPr>
          <a:xfrm flipV="1">
            <a:off x="1461795" y="1010658"/>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2" name="接點: 肘形 51">
            <a:extLst>
              <a:ext uri="{FF2B5EF4-FFF2-40B4-BE49-F238E27FC236}">
                <a16:creationId xmlns:a16="http://schemas.microsoft.com/office/drawing/2014/main" id="{9BD91FEA-DC8B-F135-F996-CFE402039DEF}"/>
              </a:ext>
            </a:extLst>
          </p:cNvPr>
          <p:cNvCxnSpPr>
            <a:cxnSpLocks/>
            <a:stCxn id="55" idx="3"/>
            <a:endCxn id="49" idx="1"/>
          </p:cNvCxnSpPr>
          <p:nvPr/>
        </p:nvCxnSpPr>
        <p:spPr>
          <a:xfrm>
            <a:off x="1461795" y="1609900"/>
            <a:ext cx="625694" cy="581859"/>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3" name="接點: 肘形 52">
            <a:extLst>
              <a:ext uri="{FF2B5EF4-FFF2-40B4-BE49-F238E27FC236}">
                <a16:creationId xmlns:a16="http://schemas.microsoft.com/office/drawing/2014/main" id="{C776CB72-9522-9B97-19E3-E7CB2FFFAB82}"/>
              </a:ext>
            </a:extLst>
          </p:cNvPr>
          <p:cNvCxnSpPr>
            <a:cxnSpLocks/>
            <a:stCxn id="48" idx="3"/>
            <a:endCxn id="58" idx="1"/>
          </p:cNvCxnSpPr>
          <p:nvPr/>
        </p:nvCxnSpPr>
        <p:spPr>
          <a:xfrm>
            <a:off x="3923489" y="1602481"/>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4" name="直線單箭頭接點 53">
            <a:extLst>
              <a:ext uri="{FF2B5EF4-FFF2-40B4-BE49-F238E27FC236}">
                <a16:creationId xmlns:a16="http://schemas.microsoft.com/office/drawing/2014/main" id="{C6685C85-2C69-1482-88DC-3D9235389562}"/>
              </a:ext>
            </a:extLst>
          </p:cNvPr>
          <p:cNvCxnSpPr>
            <a:cxnSpLocks/>
            <a:stCxn id="66" idx="2"/>
          </p:cNvCxnSpPr>
          <p:nvPr/>
        </p:nvCxnSpPr>
        <p:spPr>
          <a:xfrm flipH="1">
            <a:off x="8420786" y="2204330"/>
            <a:ext cx="1356" cy="13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9B224854-9123-EBC6-FF52-8B3696FD5626}"/>
                  </a:ext>
                </a:extLst>
              </p:cNvPr>
              <p:cNvSpPr/>
              <p:nvPr/>
            </p:nvSpPr>
            <p:spPr>
              <a:xfrm>
                <a:off x="570254" y="1236081"/>
                <a:ext cx="891541" cy="74763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bg1">
                              <a:lumMod val="65000"/>
                            </a:schemeClr>
                          </a:solidFill>
                          <a:latin typeface="Cambria Math" panose="02040503050406030204" pitchFamily="18" charset="0"/>
                        </a:rPr>
                        <m:t>𝑩</m:t>
                      </m:r>
                      <m:r>
                        <a:rPr lang="en-US" altLang="zh-TW" sz="900" b="1" i="1" dirty="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𝑿</m:t>
                      </m:r>
                      <m:r>
                        <a:rPr lang="en-US" altLang="zh-TW" sz="900" b="1" i="1" dirty="0">
                          <a:solidFill>
                            <a:schemeClr val="bg1">
                              <a:lumMod val="65000"/>
                            </a:schemeClr>
                          </a:solidFill>
                          <a:latin typeface="Cambria Math" panose="02040503050406030204" pitchFamily="18" charset="0"/>
                        </a:rPr>
                        <m:t>; </m:t>
                      </m:r>
                      <m:r>
                        <a:rPr lang="el-GR" altLang="zh-TW" sz="900" b="1" i="1" dirty="0">
                          <a:solidFill>
                            <a:schemeClr val="bg1">
                              <a:lumMod val="65000"/>
                            </a:schemeClr>
                          </a:solidFill>
                          <a:latin typeface="Cambria Math" panose="02040503050406030204" pitchFamily="18" charset="0"/>
                        </a:rPr>
                        <m:t>𝜽</m:t>
                      </m:r>
                      <m:r>
                        <a:rPr lang="en-US" altLang="zh-TW" sz="900" b="1" i="1" dirty="0">
                          <a:solidFill>
                            <a:schemeClr val="bg1">
                              <a:lumMod val="65000"/>
                            </a:schemeClr>
                          </a:solidFill>
                          <a:latin typeface="Cambria Math" panose="02040503050406030204" pitchFamily="18" charset="0"/>
                        </a:rPr>
                        <m:t>)</m:t>
                      </m:r>
                    </m:oMath>
                  </m:oMathPara>
                </a14:m>
                <a:endParaRPr lang="zh-TW" altLang="en-US" sz="900" b="1" dirty="0">
                  <a:solidFill>
                    <a:schemeClr val="bg1">
                      <a:lumMod val="65000"/>
                    </a:schemeClr>
                  </a:solidFill>
                </a:endParaRPr>
              </a:p>
            </p:txBody>
          </p:sp>
        </mc:Choice>
        <mc:Fallback xmlns="">
          <p:sp>
            <p:nvSpPr>
              <p:cNvPr id="55" name="矩形 54">
                <a:extLst>
                  <a:ext uri="{FF2B5EF4-FFF2-40B4-BE49-F238E27FC236}">
                    <a16:creationId xmlns:a16="http://schemas.microsoft.com/office/drawing/2014/main" id="{9B224854-9123-EBC6-FF52-8B3696FD5626}"/>
                  </a:ext>
                </a:extLst>
              </p:cNvPr>
              <p:cNvSpPr>
                <a:spLocks noRot="1" noChangeAspect="1" noMove="1" noResize="1" noEditPoints="1" noAdjustHandles="1" noChangeArrowheads="1" noChangeShapeType="1" noTextEdit="1"/>
              </p:cNvSpPr>
              <p:nvPr/>
            </p:nvSpPr>
            <p:spPr>
              <a:xfrm>
                <a:off x="570254" y="1236081"/>
                <a:ext cx="891541" cy="747637"/>
              </a:xfrm>
              <a:prstGeom prst="rect">
                <a:avLst/>
              </a:prstGeom>
              <a:blipFill>
                <a:blip r:embed="rId8"/>
                <a:stretch>
                  <a:fillRect/>
                </a:stretch>
              </a:blipFill>
              <a:ln/>
            </p:spPr>
            <p:txBody>
              <a:bodyPr/>
              <a:lstStyle/>
              <a:p>
                <a:r>
                  <a:rPr lang="zh-TW" altLang="en-US">
                    <a:noFill/>
                  </a:rPr>
                  <a:t> </a:t>
                </a:r>
              </a:p>
            </p:txBody>
          </p:sp>
        </mc:Fallback>
      </mc:AlternateContent>
      <p:cxnSp>
        <p:nvCxnSpPr>
          <p:cNvPr id="56" name="直線單箭頭接點 55">
            <a:extLst>
              <a:ext uri="{FF2B5EF4-FFF2-40B4-BE49-F238E27FC236}">
                <a16:creationId xmlns:a16="http://schemas.microsoft.com/office/drawing/2014/main" id="{806BF5A9-F7B7-B844-25E6-B132059214DD}"/>
              </a:ext>
            </a:extLst>
          </p:cNvPr>
          <p:cNvCxnSpPr>
            <a:cxnSpLocks/>
          </p:cNvCxnSpPr>
          <p:nvPr/>
        </p:nvCxnSpPr>
        <p:spPr>
          <a:xfrm>
            <a:off x="254789" y="1623895"/>
            <a:ext cx="241300" cy="0"/>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57" name="矩形 56">
            <a:extLst>
              <a:ext uri="{FF2B5EF4-FFF2-40B4-BE49-F238E27FC236}">
                <a16:creationId xmlns:a16="http://schemas.microsoft.com/office/drawing/2014/main" id="{D3FABA68-2109-0785-2EC9-F7C8070EAD07}"/>
              </a:ext>
            </a:extLst>
          </p:cNvPr>
          <p:cNvSpPr/>
          <p:nvPr/>
        </p:nvSpPr>
        <p:spPr>
          <a:xfrm>
            <a:off x="4491604" y="761186"/>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8" name="矩形 57">
            <a:extLst>
              <a:ext uri="{FF2B5EF4-FFF2-40B4-BE49-F238E27FC236}">
                <a16:creationId xmlns:a16="http://schemas.microsoft.com/office/drawing/2014/main" id="{9A201D30-22A5-2A48-E029-F8601448671E}"/>
              </a:ext>
            </a:extLst>
          </p:cNvPr>
          <p:cNvSpPr/>
          <p:nvPr/>
        </p:nvSpPr>
        <p:spPr>
          <a:xfrm>
            <a:off x="4489318" y="1350955"/>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9" name="矩形 58">
            <a:extLst>
              <a:ext uri="{FF2B5EF4-FFF2-40B4-BE49-F238E27FC236}">
                <a16:creationId xmlns:a16="http://schemas.microsoft.com/office/drawing/2014/main" id="{829A74D1-77A9-635B-2DD6-1AC95B2CBAC7}"/>
              </a:ext>
            </a:extLst>
          </p:cNvPr>
          <p:cNvSpPr/>
          <p:nvPr/>
        </p:nvSpPr>
        <p:spPr>
          <a:xfrm>
            <a:off x="4491604" y="1952330"/>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cxnSp>
        <p:nvCxnSpPr>
          <p:cNvPr id="60" name="直線單箭頭接點 59">
            <a:extLst>
              <a:ext uri="{FF2B5EF4-FFF2-40B4-BE49-F238E27FC236}">
                <a16:creationId xmlns:a16="http://schemas.microsoft.com/office/drawing/2014/main" id="{0CB14969-4AD4-4A4A-4857-A7F37598F5DC}"/>
              </a:ext>
            </a:extLst>
          </p:cNvPr>
          <p:cNvCxnSpPr>
            <a:cxnSpLocks/>
            <a:stCxn id="57" idx="3"/>
            <a:endCxn id="62" idx="1"/>
          </p:cNvCxnSpPr>
          <p:nvPr/>
        </p:nvCxnSpPr>
        <p:spPr>
          <a:xfrm>
            <a:off x="5971950" y="1013186"/>
            <a:ext cx="251200" cy="172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61" name="直線單箭頭接點 60">
            <a:extLst>
              <a:ext uri="{FF2B5EF4-FFF2-40B4-BE49-F238E27FC236}">
                <a16:creationId xmlns:a16="http://schemas.microsoft.com/office/drawing/2014/main" id="{47EF654F-B13C-B5DB-EDEE-4AFDA19C481D}"/>
              </a:ext>
            </a:extLst>
          </p:cNvPr>
          <p:cNvCxnSpPr>
            <a:cxnSpLocks/>
            <a:stCxn id="58" idx="3"/>
            <a:endCxn id="67" idx="1"/>
          </p:cNvCxnSpPr>
          <p:nvPr/>
        </p:nvCxnSpPr>
        <p:spPr>
          <a:xfrm flipV="1">
            <a:off x="5969664" y="1600559"/>
            <a:ext cx="253486" cy="2396"/>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62" name="矩形 61">
            <a:extLst>
              <a:ext uri="{FF2B5EF4-FFF2-40B4-BE49-F238E27FC236}">
                <a16:creationId xmlns:a16="http://schemas.microsoft.com/office/drawing/2014/main" id="{F3135321-0092-1F31-5FB6-0B969D334253}"/>
              </a:ext>
            </a:extLst>
          </p:cNvPr>
          <p:cNvSpPr/>
          <p:nvPr/>
        </p:nvSpPr>
        <p:spPr>
          <a:xfrm>
            <a:off x="6223150" y="762913"/>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63" name="接點: 肘形 62">
            <a:extLst>
              <a:ext uri="{FF2B5EF4-FFF2-40B4-BE49-F238E27FC236}">
                <a16:creationId xmlns:a16="http://schemas.microsoft.com/office/drawing/2014/main" id="{D0F2DE35-507B-A18D-42FF-E2F2110EA8DB}"/>
              </a:ext>
            </a:extLst>
          </p:cNvPr>
          <p:cNvCxnSpPr>
            <a:cxnSpLocks/>
            <a:stCxn id="62" idx="3"/>
          </p:cNvCxnSpPr>
          <p:nvPr/>
        </p:nvCxnSpPr>
        <p:spPr>
          <a:xfrm>
            <a:off x="7411150" y="1014913"/>
            <a:ext cx="356086" cy="3675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接點: 肘形 63">
            <a:extLst>
              <a:ext uri="{FF2B5EF4-FFF2-40B4-BE49-F238E27FC236}">
                <a16:creationId xmlns:a16="http://schemas.microsoft.com/office/drawing/2014/main" id="{93933F8C-7AC4-A266-D782-E5D053E15037}"/>
              </a:ext>
            </a:extLst>
          </p:cNvPr>
          <p:cNvCxnSpPr>
            <a:cxnSpLocks/>
            <a:stCxn id="67" idx="3"/>
            <a:endCxn id="66" idx="1"/>
          </p:cNvCxnSpPr>
          <p:nvPr/>
        </p:nvCxnSpPr>
        <p:spPr>
          <a:xfrm flipV="1">
            <a:off x="7411150" y="1600085"/>
            <a:ext cx="377825" cy="4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接點: 肘形 64">
            <a:extLst>
              <a:ext uri="{FF2B5EF4-FFF2-40B4-BE49-F238E27FC236}">
                <a16:creationId xmlns:a16="http://schemas.microsoft.com/office/drawing/2014/main" id="{C458DB86-EA32-6309-F86A-13CDB7493496}"/>
              </a:ext>
            </a:extLst>
          </p:cNvPr>
          <p:cNvCxnSpPr>
            <a:cxnSpLocks/>
            <a:stCxn id="68" idx="3"/>
          </p:cNvCxnSpPr>
          <p:nvPr/>
        </p:nvCxnSpPr>
        <p:spPr>
          <a:xfrm flipV="1">
            <a:off x="7411150" y="1821525"/>
            <a:ext cx="356086" cy="385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3485A4EA-CA74-5852-9DDC-CE416CCF1337}"/>
              </a:ext>
            </a:extLst>
          </p:cNvPr>
          <p:cNvSpPr/>
          <p:nvPr/>
        </p:nvSpPr>
        <p:spPr>
          <a:xfrm>
            <a:off x="7788975" y="995840"/>
            <a:ext cx="1266333" cy="120849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0F0F0F"/>
                </a:solidFill>
                <a:effectLst/>
                <a:latin typeface="Söhne"/>
              </a:rPr>
              <a:t>Error Rate Optimized Prediction Selector with Integrated Outlier Estimation</a:t>
            </a:r>
            <a:endParaRPr lang="en-US" altLang="zh-TW" sz="1000" dirty="0">
              <a:solidFill>
                <a:srgbClr val="343541"/>
              </a:solidFill>
              <a:latin typeface="Söhne"/>
            </a:endParaRPr>
          </a:p>
        </p:txBody>
      </p:sp>
      <p:sp>
        <p:nvSpPr>
          <p:cNvPr id="67" name="矩形 66">
            <a:extLst>
              <a:ext uri="{FF2B5EF4-FFF2-40B4-BE49-F238E27FC236}">
                <a16:creationId xmlns:a16="http://schemas.microsoft.com/office/drawing/2014/main" id="{34DABAF1-FF34-035A-31AE-557C16F8410B}"/>
              </a:ext>
            </a:extLst>
          </p:cNvPr>
          <p:cNvSpPr/>
          <p:nvPr/>
        </p:nvSpPr>
        <p:spPr>
          <a:xfrm>
            <a:off x="6223150" y="1348559"/>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sp>
        <p:nvSpPr>
          <p:cNvPr id="68" name="矩形 67">
            <a:extLst>
              <a:ext uri="{FF2B5EF4-FFF2-40B4-BE49-F238E27FC236}">
                <a16:creationId xmlns:a16="http://schemas.microsoft.com/office/drawing/2014/main" id="{731CB607-61C9-72ED-AA14-659FA928699B}"/>
              </a:ext>
            </a:extLst>
          </p:cNvPr>
          <p:cNvSpPr/>
          <p:nvPr/>
        </p:nvSpPr>
        <p:spPr>
          <a:xfrm>
            <a:off x="6223150" y="1955049"/>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69" name="直線單箭頭接點 68">
            <a:extLst>
              <a:ext uri="{FF2B5EF4-FFF2-40B4-BE49-F238E27FC236}">
                <a16:creationId xmlns:a16="http://schemas.microsoft.com/office/drawing/2014/main" id="{C39DA3E4-F7E7-CB28-B2E7-A1F786CF061F}"/>
              </a:ext>
            </a:extLst>
          </p:cNvPr>
          <p:cNvCxnSpPr>
            <a:cxnSpLocks/>
            <a:stCxn id="59" idx="3"/>
            <a:endCxn id="68" idx="1"/>
          </p:cNvCxnSpPr>
          <p:nvPr/>
        </p:nvCxnSpPr>
        <p:spPr>
          <a:xfrm>
            <a:off x="5971950" y="2204330"/>
            <a:ext cx="251200" cy="27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FDBCF025-893D-AE73-8E1B-A52D159BF4DB}"/>
                  </a:ext>
                </a:extLst>
              </p:cNvPr>
              <p:cNvSpPr txBox="1"/>
              <p:nvPr/>
            </p:nvSpPr>
            <p:spPr>
              <a:xfrm>
                <a:off x="5920665" y="735585"/>
                <a:ext cx="342060"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1</m:t>
                          </m:r>
                        </m:sub>
                      </m:sSub>
                    </m:oMath>
                  </m:oMathPara>
                </a14:m>
                <a:endParaRPr lang="zh-TW" altLang="en-US" sz="1100" dirty="0">
                  <a:solidFill>
                    <a:schemeClr val="bg1">
                      <a:lumMod val="65000"/>
                    </a:schemeClr>
                  </a:solidFill>
                </a:endParaRPr>
              </a:p>
            </p:txBody>
          </p:sp>
        </mc:Choice>
        <mc:Fallback xmlns="">
          <p:sp>
            <p:nvSpPr>
              <p:cNvPr id="70" name="文字方塊 69">
                <a:extLst>
                  <a:ext uri="{FF2B5EF4-FFF2-40B4-BE49-F238E27FC236}">
                    <a16:creationId xmlns:a16="http://schemas.microsoft.com/office/drawing/2014/main" id="{FDBCF025-893D-AE73-8E1B-A52D159BF4DB}"/>
                  </a:ext>
                </a:extLst>
              </p:cNvPr>
              <p:cNvSpPr txBox="1">
                <a:spLocks noRot="1" noChangeAspect="1" noMove="1" noResize="1" noEditPoints="1" noAdjustHandles="1" noChangeArrowheads="1" noChangeShapeType="1" noTextEdit="1"/>
              </p:cNvSpPr>
              <p:nvPr/>
            </p:nvSpPr>
            <p:spPr>
              <a:xfrm>
                <a:off x="5920665" y="735585"/>
                <a:ext cx="342060" cy="261610"/>
              </a:xfrm>
              <a:prstGeom prst="rect">
                <a:avLst/>
              </a:prstGeom>
              <a:blipFill>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3099D03A-D8C9-3B82-3429-C918A682FA24}"/>
                  </a:ext>
                </a:extLst>
              </p:cNvPr>
              <p:cNvSpPr txBox="1"/>
              <p:nvPr/>
            </p:nvSpPr>
            <p:spPr>
              <a:xfrm>
                <a:off x="5644021" y="1350930"/>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2</m:t>
                          </m:r>
                        </m:sub>
                      </m:sSub>
                    </m:oMath>
                  </m:oMathPara>
                </a14:m>
                <a:endParaRPr lang="zh-TW" altLang="en-US" sz="1100" dirty="0">
                  <a:solidFill>
                    <a:schemeClr val="bg1">
                      <a:lumMod val="65000"/>
                    </a:schemeClr>
                  </a:solidFill>
                </a:endParaRPr>
              </a:p>
            </p:txBody>
          </p:sp>
        </mc:Choice>
        <mc:Fallback xmlns="">
          <p:sp>
            <p:nvSpPr>
              <p:cNvPr id="71" name="文字方塊 70">
                <a:extLst>
                  <a:ext uri="{FF2B5EF4-FFF2-40B4-BE49-F238E27FC236}">
                    <a16:creationId xmlns:a16="http://schemas.microsoft.com/office/drawing/2014/main" id="{3099D03A-D8C9-3B82-3429-C918A682FA24}"/>
                  </a:ext>
                </a:extLst>
              </p:cNvPr>
              <p:cNvSpPr txBox="1">
                <a:spLocks noRot="1" noChangeAspect="1" noMove="1" noResize="1" noEditPoints="1" noAdjustHandles="1" noChangeArrowheads="1" noChangeShapeType="1" noTextEdit="1"/>
              </p:cNvSpPr>
              <p:nvPr/>
            </p:nvSpPr>
            <p:spPr>
              <a:xfrm>
                <a:off x="5644021" y="1350930"/>
                <a:ext cx="895349" cy="261610"/>
              </a:xfrm>
              <a:prstGeom prst="rect">
                <a:avLst/>
              </a:prstGeom>
              <a:blipFill>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5D24B6F5-07F0-FC66-1E2D-AAB4F79DBD82}"/>
                  </a:ext>
                </a:extLst>
              </p:cNvPr>
              <p:cNvSpPr txBox="1"/>
              <p:nvPr/>
            </p:nvSpPr>
            <p:spPr>
              <a:xfrm>
                <a:off x="5646528" y="1930149"/>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3</m:t>
                          </m:r>
                        </m:sub>
                      </m:sSub>
                    </m:oMath>
                  </m:oMathPara>
                </a14:m>
                <a:endParaRPr lang="zh-TW" altLang="en-US" sz="1100" dirty="0">
                  <a:solidFill>
                    <a:schemeClr val="bg1">
                      <a:lumMod val="65000"/>
                    </a:schemeClr>
                  </a:solidFill>
                </a:endParaRPr>
              </a:p>
            </p:txBody>
          </p:sp>
        </mc:Choice>
        <mc:Fallback xmlns="">
          <p:sp>
            <p:nvSpPr>
              <p:cNvPr id="72" name="文字方塊 71">
                <a:extLst>
                  <a:ext uri="{FF2B5EF4-FFF2-40B4-BE49-F238E27FC236}">
                    <a16:creationId xmlns:a16="http://schemas.microsoft.com/office/drawing/2014/main" id="{5D24B6F5-07F0-FC66-1E2D-AAB4F79DBD82}"/>
                  </a:ext>
                </a:extLst>
              </p:cNvPr>
              <p:cNvSpPr txBox="1">
                <a:spLocks noRot="1" noChangeAspect="1" noMove="1" noResize="1" noEditPoints="1" noAdjustHandles="1" noChangeArrowheads="1" noChangeShapeType="1" noTextEdit="1"/>
              </p:cNvSpPr>
              <p:nvPr/>
            </p:nvSpPr>
            <p:spPr>
              <a:xfrm>
                <a:off x="5646528" y="1930149"/>
                <a:ext cx="895349" cy="261610"/>
              </a:xfrm>
              <a:prstGeom prst="rect">
                <a:avLst/>
              </a:prstGeom>
              <a:blipFill>
                <a:blip r:embed="rId11"/>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0670B1F8-2E2A-81BA-F8DC-10B79A6FF8F5}"/>
                  </a:ext>
                </a:extLst>
              </p:cNvPr>
              <p:cNvSpPr txBox="1"/>
              <p:nvPr/>
            </p:nvSpPr>
            <p:spPr>
              <a:xfrm>
                <a:off x="7304603" y="746453"/>
                <a:ext cx="421393"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i="1">
                              <a:solidFill>
                                <a:schemeClr val="tx1"/>
                              </a:solidFill>
                              <a:latin typeface="Cambria Math" panose="02040503050406030204" pitchFamily="18" charset="0"/>
                            </a:rPr>
                            <m:t>1</m:t>
                          </m:r>
                        </m:sub>
                      </m:sSub>
                    </m:oMath>
                  </m:oMathPara>
                </a14:m>
                <a:endParaRPr lang="zh-TW" altLang="en-US" sz="1200" dirty="0"/>
              </a:p>
            </p:txBody>
          </p:sp>
        </mc:Choice>
        <mc:Fallback xmlns="">
          <p:sp>
            <p:nvSpPr>
              <p:cNvPr id="73" name="文字方塊 72">
                <a:extLst>
                  <a:ext uri="{FF2B5EF4-FFF2-40B4-BE49-F238E27FC236}">
                    <a16:creationId xmlns:a16="http://schemas.microsoft.com/office/drawing/2014/main" id="{0670B1F8-2E2A-81BA-F8DC-10B79A6FF8F5}"/>
                  </a:ext>
                </a:extLst>
              </p:cNvPr>
              <p:cNvSpPr txBox="1">
                <a:spLocks noRot="1" noChangeAspect="1" noMove="1" noResize="1" noEditPoints="1" noAdjustHandles="1" noChangeArrowheads="1" noChangeShapeType="1" noTextEdit="1"/>
              </p:cNvSpPr>
              <p:nvPr/>
            </p:nvSpPr>
            <p:spPr>
              <a:xfrm>
                <a:off x="7304603" y="746453"/>
                <a:ext cx="421393" cy="27699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95DC1C5C-7503-2819-6332-B7BA10935A0A}"/>
                  </a:ext>
                </a:extLst>
              </p:cNvPr>
              <p:cNvSpPr txBox="1"/>
              <p:nvPr/>
            </p:nvSpPr>
            <p:spPr>
              <a:xfrm>
                <a:off x="7333641" y="1342610"/>
                <a:ext cx="35769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2</m:t>
                          </m:r>
                        </m:sub>
                      </m:sSub>
                    </m:oMath>
                  </m:oMathPara>
                </a14:m>
                <a:endParaRPr lang="zh-TW" altLang="en-US" sz="1200" dirty="0"/>
              </a:p>
            </p:txBody>
          </p:sp>
        </mc:Choice>
        <mc:Fallback xmlns="">
          <p:sp>
            <p:nvSpPr>
              <p:cNvPr id="74" name="文字方塊 73">
                <a:extLst>
                  <a:ext uri="{FF2B5EF4-FFF2-40B4-BE49-F238E27FC236}">
                    <a16:creationId xmlns:a16="http://schemas.microsoft.com/office/drawing/2014/main" id="{95DC1C5C-7503-2819-6332-B7BA10935A0A}"/>
                  </a:ext>
                </a:extLst>
              </p:cNvPr>
              <p:cNvSpPr txBox="1">
                <a:spLocks noRot="1" noChangeAspect="1" noMove="1" noResize="1" noEditPoints="1" noAdjustHandles="1" noChangeArrowheads="1" noChangeShapeType="1" noTextEdit="1"/>
              </p:cNvSpPr>
              <p:nvPr/>
            </p:nvSpPr>
            <p:spPr>
              <a:xfrm>
                <a:off x="7333641" y="1342610"/>
                <a:ext cx="357690" cy="276999"/>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1A79E6A-C5B8-B932-7105-79B23C35A5FB}"/>
                  </a:ext>
                </a:extLst>
              </p:cNvPr>
              <p:cNvSpPr txBox="1"/>
              <p:nvPr/>
            </p:nvSpPr>
            <p:spPr>
              <a:xfrm>
                <a:off x="7343962" y="1946957"/>
                <a:ext cx="336294" cy="279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3</m:t>
                          </m:r>
                        </m:sub>
                      </m:sSub>
                    </m:oMath>
                  </m:oMathPara>
                </a14:m>
                <a:endParaRPr lang="zh-TW" altLang="en-US" sz="1200" dirty="0"/>
              </a:p>
            </p:txBody>
          </p:sp>
        </mc:Choice>
        <mc:Fallback xmlns="">
          <p:sp>
            <p:nvSpPr>
              <p:cNvPr id="75" name="文字方塊 74">
                <a:extLst>
                  <a:ext uri="{FF2B5EF4-FFF2-40B4-BE49-F238E27FC236}">
                    <a16:creationId xmlns:a16="http://schemas.microsoft.com/office/drawing/2014/main" id="{C1A79E6A-C5B8-B932-7105-79B23C35A5FB}"/>
                  </a:ext>
                </a:extLst>
              </p:cNvPr>
              <p:cNvSpPr txBox="1">
                <a:spLocks noRot="1" noChangeAspect="1" noMove="1" noResize="1" noEditPoints="1" noAdjustHandles="1" noChangeArrowheads="1" noChangeShapeType="1" noTextEdit="1"/>
              </p:cNvSpPr>
              <p:nvPr/>
            </p:nvSpPr>
            <p:spPr>
              <a:xfrm>
                <a:off x="7343962" y="1946957"/>
                <a:ext cx="336294" cy="279569"/>
              </a:xfrm>
              <a:prstGeom prst="rect">
                <a:avLst/>
              </a:prstGeom>
              <a:blipFill>
                <a:blip r:embed="rId14"/>
                <a:stretch>
                  <a:fillRect/>
                </a:stretch>
              </a:blipFill>
            </p:spPr>
            <p:txBody>
              <a:bodyPr/>
              <a:lstStyle/>
              <a:p>
                <a:r>
                  <a:rPr lang="zh-TW" altLang="en-US">
                    <a:noFill/>
                  </a:rPr>
                  <a:t> </a:t>
                </a:r>
              </a:p>
            </p:txBody>
          </p:sp>
        </mc:Fallback>
      </mc:AlternateContent>
      <p:cxnSp>
        <p:nvCxnSpPr>
          <p:cNvPr id="76" name="直線單箭頭接點 75">
            <a:extLst>
              <a:ext uri="{FF2B5EF4-FFF2-40B4-BE49-F238E27FC236}">
                <a16:creationId xmlns:a16="http://schemas.microsoft.com/office/drawing/2014/main" id="{1F9F17CB-A040-9E55-CDB4-25E9AD84858C}"/>
              </a:ext>
            </a:extLst>
          </p:cNvPr>
          <p:cNvCxnSpPr>
            <a:cxnSpLocks/>
            <a:stCxn id="55" idx="3"/>
            <a:endCxn id="48" idx="1"/>
          </p:cNvCxnSpPr>
          <p:nvPr/>
        </p:nvCxnSpPr>
        <p:spPr>
          <a:xfrm flipV="1">
            <a:off x="1461795" y="1602481"/>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E6C41E6E-8900-46ED-5BAC-ABD4D49F1F89}"/>
                  </a:ext>
                </a:extLst>
              </p:cNvPr>
              <p:cNvSpPr txBox="1"/>
              <p:nvPr/>
            </p:nvSpPr>
            <p:spPr>
              <a:xfrm>
                <a:off x="3901901" y="717174"/>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𝑎𝑣𝑔</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7" name="文字方塊 76">
                <a:extLst>
                  <a:ext uri="{FF2B5EF4-FFF2-40B4-BE49-F238E27FC236}">
                    <a16:creationId xmlns:a16="http://schemas.microsoft.com/office/drawing/2014/main" id="{E6C41E6E-8900-46ED-5BAC-ABD4D49F1F89}"/>
                  </a:ext>
                </a:extLst>
              </p:cNvPr>
              <p:cNvSpPr txBox="1">
                <a:spLocks noRot="1" noChangeAspect="1" noMove="1" noResize="1" noEditPoints="1" noAdjustHandles="1" noChangeArrowheads="1" noChangeShapeType="1" noTextEdit="1"/>
              </p:cNvSpPr>
              <p:nvPr/>
            </p:nvSpPr>
            <p:spPr>
              <a:xfrm>
                <a:off x="3901901" y="717174"/>
                <a:ext cx="538284" cy="278666"/>
              </a:xfrm>
              <a:prstGeom prst="rect">
                <a:avLst/>
              </a:prstGeom>
              <a:blipFill>
                <a:blip r:embed="rId1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8EF286BE-4C51-7E7A-7B2C-40F0126A65A4}"/>
                  </a:ext>
                </a:extLst>
              </p:cNvPr>
              <p:cNvSpPr txBox="1"/>
              <p:nvPr/>
            </p:nvSpPr>
            <p:spPr>
              <a:xfrm>
                <a:off x="3857915" y="1952330"/>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65000"/>
                            </a:schemeClr>
                          </a:solidFill>
                          <a:latin typeface="Cambria Math" panose="02040503050406030204" pitchFamily="18" charset="0"/>
                        </a:rPr>
                        <m:t>{</m:t>
                      </m:r>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𝑚𝑎𝑡𝑐h</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8" name="文字方塊 77">
                <a:extLst>
                  <a:ext uri="{FF2B5EF4-FFF2-40B4-BE49-F238E27FC236}">
                    <a16:creationId xmlns:a16="http://schemas.microsoft.com/office/drawing/2014/main" id="{8EF286BE-4C51-7E7A-7B2C-40F0126A65A4}"/>
                  </a:ext>
                </a:extLst>
              </p:cNvPr>
              <p:cNvSpPr txBox="1">
                <a:spLocks noRot="1" noChangeAspect="1" noMove="1" noResize="1" noEditPoints="1" noAdjustHandles="1" noChangeArrowheads="1" noChangeShapeType="1" noTextEdit="1"/>
              </p:cNvSpPr>
              <p:nvPr/>
            </p:nvSpPr>
            <p:spPr>
              <a:xfrm>
                <a:off x="3857915" y="1952330"/>
                <a:ext cx="538284" cy="270459"/>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C8128552-3485-F2C4-C58D-ED81A0FBE2EE}"/>
                  </a:ext>
                </a:extLst>
              </p:cNvPr>
              <p:cNvSpPr txBox="1"/>
              <p:nvPr/>
            </p:nvSpPr>
            <p:spPr>
              <a:xfrm>
                <a:off x="3899046" y="1342610"/>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𝑚𝑎𝑥</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9" name="文字方塊 78">
                <a:extLst>
                  <a:ext uri="{FF2B5EF4-FFF2-40B4-BE49-F238E27FC236}">
                    <a16:creationId xmlns:a16="http://schemas.microsoft.com/office/drawing/2014/main" id="{C8128552-3485-F2C4-C58D-ED81A0FBE2EE}"/>
                  </a:ext>
                </a:extLst>
              </p:cNvPr>
              <p:cNvSpPr txBox="1">
                <a:spLocks noRot="1" noChangeAspect="1" noMove="1" noResize="1" noEditPoints="1" noAdjustHandles="1" noChangeArrowheads="1" noChangeShapeType="1" noTextEdit="1"/>
              </p:cNvSpPr>
              <p:nvPr/>
            </p:nvSpPr>
            <p:spPr>
              <a:xfrm>
                <a:off x="3899046" y="1342610"/>
                <a:ext cx="538284" cy="261610"/>
              </a:xfrm>
              <a:prstGeom prst="rect">
                <a:avLst/>
              </a:prstGeom>
              <a:blipFill>
                <a:blip r:embed="rId17"/>
                <a:stretch>
                  <a:fillRect/>
                </a:stretch>
              </a:blipFill>
              <a:ln>
                <a:noFill/>
              </a:ln>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02DC0D48-730E-EB08-3BA0-64368FD5333A}"/>
              </a:ext>
            </a:extLst>
          </p:cNvPr>
          <p:cNvCxnSpPr>
            <a:cxnSpLocks/>
            <a:stCxn id="45" idx="3"/>
            <a:endCxn id="57" idx="1"/>
          </p:cNvCxnSpPr>
          <p:nvPr/>
        </p:nvCxnSpPr>
        <p:spPr>
          <a:xfrm>
            <a:off x="3923489" y="1010658"/>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81" name="直線單箭頭接點 80">
            <a:extLst>
              <a:ext uri="{FF2B5EF4-FFF2-40B4-BE49-F238E27FC236}">
                <a16:creationId xmlns:a16="http://schemas.microsoft.com/office/drawing/2014/main" id="{832895B9-D5C3-F5C1-A6AE-7C1F0A57FF3D}"/>
              </a:ext>
            </a:extLst>
          </p:cNvPr>
          <p:cNvCxnSpPr>
            <a:cxnSpLocks/>
            <a:stCxn id="49" idx="3"/>
            <a:endCxn id="59" idx="1"/>
          </p:cNvCxnSpPr>
          <p:nvPr/>
        </p:nvCxnSpPr>
        <p:spPr>
          <a:xfrm>
            <a:off x="3923489" y="2191759"/>
            <a:ext cx="568115" cy="125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82" name="矩形 81">
            <a:extLst>
              <a:ext uri="{FF2B5EF4-FFF2-40B4-BE49-F238E27FC236}">
                <a16:creationId xmlns:a16="http://schemas.microsoft.com/office/drawing/2014/main" id="{B82298C3-A746-D008-9080-99433ACD5842}"/>
              </a:ext>
            </a:extLst>
          </p:cNvPr>
          <p:cNvSpPr/>
          <p:nvPr/>
        </p:nvSpPr>
        <p:spPr>
          <a:xfrm flipH="1" flipV="1">
            <a:off x="7788975" y="998712"/>
            <a:ext cx="1298286" cy="120561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498B5AA6-D554-4EAA-3094-8186F9861B66}"/>
                  </a:ext>
                </a:extLst>
              </p:cNvPr>
              <p:cNvSpPr txBox="1"/>
              <p:nvPr/>
            </p:nvSpPr>
            <p:spPr>
              <a:xfrm>
                <a:off x="250558" y="2483940"/>
                <a:ext cx="8836703" cy="2432204"/>
              </a:xfrm>
              <a:prstGeom prst="rect">
                <a:avLst/>
              </a:prstGeom>
              <a:noFill/>
            </p:spPr>
            <p:txBody>
              <a:bodyPr wrap="square">
                <a:spAutoFit/>
              </a:bodyPr>
              <a:lstStyle/>
              <a:p>
                <a:pPr marL="285750" indent="-285750" algn="l">
                  <a:buFont typeface="Arial" panose="020B0604020202020204" pitchFamily="34" charset="0"/>
                  <a:buChar char="•"/>
                </a:pPr>
                <a:r>
                  <a:rPr lang="en-US" altLang="zh-TW" sz="1200" b="1" dirty="0">
                    <a:latin typeface="Cambria" panose="02040503050406030204" pitchFamily="18" charset="0"/>
                    <a:ea typeface="Cambria" panose="02040503050406030204" pitchFamily="18" charset="0"/>
                  </a:rPr>
                  <a:t>How to Set Thresholds? </a:t>
                </a:r>
              </a:p>
              <a:p>
                <a:pPr algn="l"/>
                <a:r>
                  <a:rPr lang="en-US" altLang="zh-TW" sz="1200" dirty="0">
                    <a:latin typeface="Cambria" panose="02040503050406030204" pitchFamily="18" charset="0"/>
                    <a:ea typeface="Cambria" panose="02040503050406030204" pitchFamily="18" charset="0"/>
                  </a:rPr>
                  <a:t>We will experiment with different threshold combinations on the validation dataset to find the optimal threshold. This optimal threshold will then be applied to the test dataset.</a:t>
                </a:r>
              </a:p>
              <a:p>
                <a:pPr algn="l"/>
                <a:endParaRPr lang="en-US" altLang="zh-TW" sz="1200" dirty="0">
                  <a:latin typeface="Cambria" panose="02040503050406030204" pitchFamily="18" charset="0"/>
                  <a:ea typeface="Cambria" panose="02040503050406030204" pitchFamily="18" charset="0"/>
                </a:endParaRPr>
              </a:p>
              <a:p>
                <a:pPr marL="171450" indent="-171450" algn="l">
                  <a:buFont typeface="Arial" panose="020B0604020202020204" pitchFamily="34" charset="0"/>
                  <a:buChar char="•"/>
                </a:pPr>
                <a:r>
                  <a:rPr lang="en-US" altLang="zh-TW" sz="1200" b="1" dirty="0">
                    <a:latin typeface="Cambria" panose="02040503050406030204" pitchFamily="18" charset="0"/>
                    <a:ea typeface="Cambria" panose="02040503050406030204" pitchFamily="18" charset="0"/>
                  </a:rPr>
                  <a:t>Expert Probability Selection Based on Error Rate Thresholding</a:t>
                </a:r>
                <a:endParaRPr lang="en-US" altLang="zh-TW" sz="1200" i="1" dirty="0">
                  <a:solidFill>
                    <a:schemeClr val="tx1"/>
                  </a:solidFill>
                  <a:latin typeface="Cambria Math" panose="02040503050406030204" pitchFamily="18" charset="0"/>
                </a:endParaRPr>
              </a:p>
              <a:p>
                <a14:m>
                  <m:oMath xmlns:m="http://schemas.openxmlformats.org/officeDocument/2006/math">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sub>
                    </m:sSub>
                    <m:r>
                      <a:rPr lang="en-US" altLang="zh-TW" sz="1200" b="0" i="1" smtClean="0">
                        <a:solidFill>
                          <a:schemeClr val="tx1"/>
                        </a:solidFill>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and </a:t>
                </a:r>
                <a14:m>
                  <m:oMath xmlns:m="http://schemas.openxmlformats.org/officeDocument/2006/math">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𝑘</m:t>
                            </m:r>
                          </m:e>
                          <m:sub>
                            <m:r>
                              <a:rPr lang="en-US" altLang="zh-TW" sz="1200" i="1">
                                <a:solidFill>
                                  <a:schemeClr val="tx1"/>
                                </a:solidFill>
                                <a:latin typeface="Cambria Math" panose="02040503050406030204" pitchFamily="18" charset="0"/>
                              </a:rPr>
                              <m:t>𝑖</m:t>
                            </m:r>
                          </m:sub>
                        </m:sSub>
                      </m:sub>
                    </m:sSub>
                    <m:r>
                      <a:rPr lang="en-US" altLang="zh-TW" sz="1200" i="1">
                        <a:solidFill>
                          <a:schemeClr val="tx1"/>
                        </a:solidFill>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and </a:t>
                </a:r>
                <a14:m>
                  <m:oMath xmlns:m="http://schemas.openxmlformats.org/officeDocument/2006/math">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𝑙</m:t>
                            </m:r>
                          </m:e>
                          <m:sub>
                            <m:r>
                              <a:rPr lang="en-US" altLang="zh-TW" sz="1200" i="1">
                                <a:solidFill>
                                  <a:schemeClr val="tx1"/>
                                </a:solidFill>
                                <a:latin typeface="Cambria Math" panose="02040503050406030204" pitchFamily="18" charset="0"/>
                              </a:rPr>
                              <m:t>𝑖</m:t>
                            </m:r>
                          </m:sub>
                        </m:sSub>
                      </m:sub>
                    </m:sSub>
                  </m:oMath>
                </a14:m>
                <a:r>
                  <a:rPr lang="en-US" altLang="zh-TW" sz="1200" dirty="0">
                    <a:latin typeface="Cambria" panose="02040503050406030204" pitchFamily="18" charset="0"/>
                    <a:ea typeface="Cambria" panose="02040503050406030204" pitchFamily="18" charset="0"/>
                  </a:rPr>
                  <a:t> are the predicted probabilities for the </a:t>
                </a:r>
                <a:r>
                  <a:rPr lang="en-US" altLang="zh-TW" sz="1200" dirty="0" err="1">
                    <a:latin typeface="Cambria" panose="02040503050406030204" pitchFamily="18" charset="0"/>
                    <a:ea typeface="Cambria" panose="02040503050406030204" pitchFamily="18" charset="0"/>
                  </a:rPr>
                  <a:t>i-th</a:t>
                </a:r>
                <a:r>
                  <a:rPr lang="en-US" altLang="zh-TW" sz="1200" dirty="0">
                    <a:latin typeface="Cambria" panose="02040503050406030204" pitchFamily="18" charset="0"/>
                    <a:ea typeface="Cambria" panose="02040503050406030204" pitchFamily="18" charset="0"/>
                  </a:rPr>
                  <a:t> sample from experts j , k and l respectively.</a:t>
                </a:r>
              </a:p>
              <a:p>
                <a:endParaRPr lang="en-US" altLang="zh-TW" sz="900" dirty="0">
                  <a:latin typeface="Cambria" panose="02040503050406030204" pitchFamily="18" charset="0"/>
                  <a:ea typeface="Cambria" panose="02040503050406030204" pitchFamily="18" charset="0"/>
                </a:endParaRPr>
              </a:p>
              <a:p>
                <a:pPr algn="ctr"/>
                <a14:m>
                  <m:oMath xmlns:m="http://schemas.openxmlformats.org/officeDocument/2006/math">
                    <m:r>
                      <a:rPr lang="en-US" altLang="zh-TW" b="1" i="1">
                        <a:solidFill>
                          <a:schemeClr val="tx1"/>
                        </a:solidFill>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𝑆𝑃𝐸</m:t>
                        </m:r>
                      </m:sup>
                    </m:sSubSup>
                    <m:r>
                      <a:rPr lang="en-US" altLang="zh-TW" b="1" i="1">
                        <a:solidFill>
                          <a:schemeClr val="tx1"/>
                        </a:solidFill>
                        <a:latin typeface="Cambria Math" panose="02040503050406030204" pitchFamily="18" charset="0"/>
                      </a:rPr>
                      <m:t>}</m:t>
                    </m:r>
                  </m:oMath>
                </a14:m>
                <a:r>
                  <a:rPr lang="en-US" altLang="zh-TW" dirty="0">
                    <a:latin typeface="Cambria" panose="02040503050406030204" pitchFamily="18" charset="0"/>
                    <a:ea typeface="Cambria" panose="02040503050406030204" pitchFamily="18" charset="0"/>
                  </a:rPr>
                  <a:t> = </a:t>
                </a:r>
                <a14:m>
                  <m:oMath xmlns:m="http://schemas.openxmlformats.org/officeDocument/2006/math">
                    <m:d>
                      <m:dPr>
                        <m:begChr m:val="{"/>
                        <m:endChr m:val=""/>
                        <m:ctrlPr>
                          <a:rPr lang="en-US" altLang="zh-TW" sz="1200" i="1">
                            <a:solidFill>
                              <a:schemeClr val="tx1"/>
                            </a:solidFill>
                            <a:latin typeface="Cambria Math" panose="02040503050406030204" pitchFamily="18" charset="0"/>
                          </a:rPr>
                        </m:ctrlPr>
                      </m:dPr>
                      <m:e>
                        <m:eqArr>
                          <m:eqArrPr>
                            <m:ctrlPr>
                              <a:rPr lang="en-US" altLang="zh-TW" sz="1200" i="1">
                                <a:solidFill>
                                  <a:schemeClr val="tx1"/>
                                </a:solidFill>
                                <a:latin typeface="Cambria Math" panose="02040503050406030204" pitchFamily="18" charset="0"/>
                              </a:rPr>
                            </m:ctrlPr>
                          </m:eqArrPr>
                          <m:e>
                            <m:f>
                              <m:fPr>
                                <m:ctrlPr>
                                  <a:rPr lang="en-US" altLang="zh-TW" sz="1200" i="1">
                                    <a:solidFill>
                                      <a:schemeClr val="tx1"/>
                                    </a:solidFill>
                                    <a:latin typeface="Cambria Math" panose="02040503050406030204" pitchFamily="18" charset="0"/>
                                  </a:rPr>
                                </m:ctrlPr>
                              </m:fPr>
                              <m:num>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r>
                                      <a:rPr lang="en-US" altLang="zh-TW" sz="1200" i="1">
                                        <a:solidFill>
                                          <a:schemeClr val="tx1"/>
                                        </a:solidFill>
                                        <a:latin typeface="Cambria Math" panose="02040503050406030204" pitchFamily="18" charset="0"/>
                                      </a:rPr>
                                      <m:t>+</m:t>
                                    </m:r>
                                  </m:sub>
                                </m:sSub>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𝑘</m:t>
                                        </m:r>
                                      </m:e>
                                      <m:sub>
                                        <m:r>
                                          <a:rPr lang="en-US" altLang="zh-TW" sz="1200" i="1">
                                            <a:solidFill>
                                              <a:schemeClr val="tx1"/>
                                            </a:solidFill>
                                            <a:latin typeface="Cambria Math" panose="02040503050406030204" pitchFamily="18" charset="0"/>
                                          </a:rPr>
                                          <m:t>𝑖</m:t>
                                        </m:r>
                                      </m:sub>
                                    </m:sSub>
                                  </m:sub>
                                </m:sSub>
                                <m:r>
                                  <a:rPr lang="en-US" altLang="zh-TW" sz="1200" b="0" i="1" smtClean="0">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𝑙</m:t>
                                        </m:r>
                                      </m:e>
                                      <m:sub>
                                        <m:r>
                                          <a:rPr lang="en-US" altLang="zh-TW" sz="1200" i="1">
                                            <a:solidFill>
                                              <a:schemeClr val="tx1"/>
                                            </a:solidFill>
                                            <a:latin typeface="Cambria Math" panose="02040503050406030204" pitchFamily="18" charset="0"/>
                                          </a:rPr>
                                          <m:t>𝑖</m:t>
                                        </m:r>
                                      </m:sub>
                                    </m:sSub>
                                  </m:sub>
                                </m:sSub>
                              </m:num>
                              <m:den>
                                <m:r>
                                  <a:rPr lang="en-US" altLang="zh-TW" sz="1200" b="0" i="1" smtClean="0">
                                    <a:solidFill>
                                      <a:schemeClr val="tx1"/>
                                    </a:solidFill>
                                    <a:latin typeface="Cambria Math" panose="02040503050406030204" pitchFamily="18" charset="0"/>
                                  </a:rPr>
                                  <m:t>3</m:t>
                                </m:r>
                              </m:den>
                            </m:f>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𝑖𝑓</m:t>
                            </m:r>
                            <m:r>
                              <a:rPr lang="en-US" altLang="zh-TW" sz="1200" i="1">
                                <a:solidFill>
                                  <a:schemeClr val="tx1"/>
                                </a:solidFill>
                                <a:latin typeface="Cambria Math" panose="02040503050406030204" pitchFamily="18" charset="0"/>
                              </a:rPr>
                              <m:t> </m:t>
                            </m:r>
                            <m:r>
                              <a:rPr lang="en-US" altLang="zh-TW" sz="1200" b="0" i="1" smtClean="0">
                                <a:solidFill>
                                  <a:schemeClr val="tx1"/>
                                </a:solidFill>
                                <a:latin typeface="Cambria Math" panose="02040503050406030204" pitchFamily="18" charset="0"/>
                              </a:rPr>
                              <m:t>𝑡h𝑟𝑒𝑒</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𝑒𝑥𝑝𝑒𝑟𝑡𝑠</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𝑗</m:t>
                            </m:r>
                            <m:r>
                              <a:rPr lang="en-US" altLang="zh-TW" sz="1200"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𝑘</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𝑙</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𝑠𝑎𝑡𝑖𝑠𝑓𝑦</m:t>
                            </m:r>
                            <m:r>
                              <a:rPr lang="zh-TW" altLang="en-US" sz="1200" i="1">
                                <a:solidFill>
                                  <a:schemeClr val="tx1"/>
                                </a:solidFill>
                                <a:latin typeface="Cambria Math" panose="02040503050406030204" pitchFamily="18" charset="0"/>
                              </a:rPr>
                              <m:t> </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m:t>
                                </m:r>
                                <m:r>
                                  <a:rPr lang="zh-TW" altLang="en-US" sz="1200" i="1">
                                    <a:solidFill>
                                      <a:schemeClr val="tx1"/>
                                    </a:solidFill>
                                    <a:latin typeface="Cambria Math" panose="02040503050406030204" pitchFamily="18" charset="0"/>
                                  </a:rPr>
                                  <m:t>𝜺</m:t>
                                </m:r>
                              </m:e>
                              <m:sub>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sub>
                            </m:sSub>
                            <m:r>
                              <a:rPr lang="en-US" altLang="zh-TW" sz="1200" i="1">
                                <a:solidFill>
                                  <a:schemeClr val="tx1"/>
                                </a:solidFill>
                                <a:latin typeface="Cambria Math" panose="02040503050406030204" pitchFamily="18" charset="0"/>
                              </a:rPr>
                              <m:t>&lt;</m:t>
                            </m:r>
                            <m:r>
                              <m:rPr>
                                <m:nor/>
                              </m:rPr>
                              <a:rPr lang="en-US" altLang="zh-TW" sz="1200" i="1" dirty="0">
                                <a:solidFill>
                                  <a:schemeClr val="tx1"/>
                                </a:solidFill>
                                <a:latin typeface="Cambria Math" panose="02040503050406030204" pitchFamily="18" charset="0"/>
                              </a:rPr>
                              <m:t>θ</m:t>
                            </m:r>
                            <m:r>
                              <m:rPr>
                                <m:nor/>
                              </m:rPr>
                              <a:rPr lang="en-US" altLang="zh-TW" sz="1200" i="1" dirty="0">
                                <a:solidFill>
                                  <a:schemeClr val="tx1"/>
                                </a:solidFill>
                                <a:latin typeface="Cambria Math" panose="02040503050406030204" pitchFamily="18" charset="0"/>
                              </a:rPr>
                              <m:t> </m:t>
                            </m:r>
                            <m:r>
                              <a:rPr lang="en-US" altLang="zh-TW" sz="1200" b="0" i="1" dirty="0" smtClean="0">
                                <a:solidFill>
                                  <a:schemeClr val="tx1"/>
                                </a:solidFill>
                                <a:latin typeface="Cambria Math" panose="02040503050406030204" pitchFamily="18" charset="0"/>
                              </a:rPr>
                              <m:t>𝑎𝑛𝑑</m:t>
                            </m:r>
                            <m:r>
                              <a:rPr lang="en-US" altLang="zh-TW" sz="1200" b="0" i="1" dirty="0" smtClean="0">
                                <a:solidFill>
                                  <a:schemeClr val="tx1"/>
                                </a:solidFill>
                                <a:latin typeface="Cambria Math" panose="02040503050406030204" pitchFamily="18" charset="0"/>
                              </a:rPr>
                              <m:t> </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m:t>
                                </m:r>
                                <m:r>
                                  <a:rPr lang="zh-TW" altLang="en-US" sz="1200" i="1">
                                    <a:solidFill>
                                      <a:schemeClr val="tx1"/>
                                    </a:solidFill>
                                    <a:latin typeface="Cambria Math" panose="02040503050406030204" pitchFamily="18" charset="0"/>
                                  </a:rPr>
                                  <m:t>𝜺</m:t>
                                </m:r>
                              </m:e>
                              <m:sub>
                                <m:sSub>
                                  <m:sSubPr>
                                    <m:ctrlPr>
                                      <a:rPr lang="en-US" altLang="zh-TW" sz="1200" i="1">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𝑘</m:t>
                                    </m:r>
                                  </m:e>
                                  <m:sub>
                                    <m:r>
                                      <a:rPr lang="en-US" altLang="zh-TW" sz="1200" i="1">
                                        <a:solidFill>
                                          <a:schemeClr val="tx1"/>
                                        </a:solidFill>
                                        <a:latin typeface="Cambria Math" panose="02040503050406030204" pitchFamily="18" charset="0"/>
                                      </a:rPr>
                                      <m:t>𝑖</m:t>
                                    </m:r>
                                  </m:sub>
                                </m:sSub>
                              </m:sub>
                            </m:sSub>
                            <m:r>
                              <a:rPr lang="en-US" altLang="zh-TW" sz="1200" i="1">
                                <a:solidFill>
                                  <a:schemeClr val="tx1"/>
                                </a:solidFill>
                                <a:latin typeface="Cambria Math" panose="02040503050406030204" pitchFamily="18" charset="0"/>
                              </a:rPr>
                              <m:t>&lt;</m:t>
                            </m:r>
                            <m:r>
                              <m:rPr>
                                <m:nor/>
                              </m:rPr>
                              <a:rPr lang="en-US" altLang="zh-TW" sz="1200" i="1" dirty="0">
                                <a:solidFill>
                                  <a:schemeClr val="tx1"/>
                                </a:solidFill>
                                <a:latin typeface="Cambria Math" panose="02040503050406030204" pitchFamily="18" charset="0"/>
                              </a:rPr>
                              <m:t>θ</m:t>
                            </m:r>
                            <m:r>
                              <a:rPr lang="en-US" altLang="zh-TW" sz="1200" i="1" dirty="0">
                                <a:solidFill>
                                  <a:schemeClr val="tx1"/>
                                </a:solidFill>
                                <a:latin typeface="Cambria Math" panose="02040503050406030204" pitchFamily="18" charset="0"/>
                              </a:rPr>
                              <m:t> </m:t>
                            </m:r>
                            <m:r>
                              <a:rPr lang="en-US" altLang="zh-TW" sz="1200" i="1" dirty="0">
                                <a:solidFill>
                                  <a:schemeClr val="tx1"/>
                                </a:solidFill>
                                <a:latin typeface="Cambria Math" panose="02040503050406030204" pitchFamily="18" charset="0"/>
                              </a:rPr>
                              <m:t>𝑎𝑛𝑑</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 ∆</m:t>
                                </m:r>
                                <m:r>
                                  <a:rPr lang="zh-TW" altLang="en-US" sz="1200" i="1">
                                    <a:solidFill>
                                      <a:schemeClr val="tx1"/>
                                    </a:solidFill>
                                    <a:latin typeface="Cambria Math" panose="02040503050406030204" pitchFamily="18" charset="0"/>
                                  </a:rPr>
                                  <m:t>𝜺</m:t>
                                </m:r>
                              </m:e>
                              <m:sub>
                                <m:sSub>
                                  <m:sSubPr>
                                    <m:ctrlPr>
                                      <a:rPr lang="en-US" altLang="zh-TW" sz="1200" i="1">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𝑙</m:t>
                                    </m:r>
                                  </m:e>
                                  <m:sub>
                                    <m:r>
                                      <a:rPr lang="en-US" altLang="zh-TW" sz="1200" i="1">
                                        <a:solidFill>
                                          <a:schemeClr val="tx1"/>
                                        </a:solidFill>
                                        <a:latin typeface="Cambria Math" panose="02040503050406030204" pitchFamily="18" charset="0"/>
                                      </a:rPr>
                                      <m:t>𝑖</m:t>
                                    </m:r>
                                  </m:sub>
                                </m:sSub>
                              </m:sub>
                            </m:sSub>
                            <m:r>
                              <a:rPr lang="en-US" altLang="zh-TW" sz="1200" i="1">
                                <a:solidFill>
                                  <a:schemeClr val="tx1"/>
                                </a:solidFill>
                                <a:latin typeface="Cambria Math" panose="02040503050406030204" pitchFamily="18" charset="0"/>
                              </a:rPr>
                              <m:t>&lt;</m:t>
                            </m:r>
                            <m:r>
                              <m:rPr>
                                <m:nor/>
                              </m:rPr>
                              <a:rPr lang="en-US" altLang="zh-TW" sz="1200" dirty="0">
                                <a:solidFill>
                                  <a:schemeClr val="tx1"/>
                                </a:solidFill>
                                <a:latin typeface="Cambria Math" panose="02040503050406030204" pitchFamily="18" charset="0"/>
                              </a:rPr>
                              <m:t>θ</m:t>
                            </m:r>
                          </m:e>
                          <m:e>
                            <m:f>
                              <m:fPr>
                                <m:ctrlPr>
                                  <a:rPr lang="en-US" altLang="zh-TW" sz="1200" i="1">
                                    <a:solidFill>
                                      <a:schemeClr val="tx1"/>
                                    </a:solidFill>
                                    <a:latin typeface="Cambria Math" panose="02040503050406030204" pitchFamily="18" charset="0"/>
                                  </a:rPr>
                                </m:ctrlPr>
                              </m:fPr>
                              <m:num>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r>
                                      <a:rPr lang="en-US" altLang="zh-TW" sz="1200" i="1">
                                        <a:solidFill>
                                          <a:schemeClr val="tx1"/>
                                        </a:solidFill>
                                        <a:latin typeface="Cambria Math" panose="02040503050406030204" pitchFamily="18" charset="0"/>
                                      </a:rPr>
                                      <m:t>+</m:t>
                                    </m:r>
                                  </m:sub>
                                </m:sSub>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𝑘</m:t>
                                        </m:r>
                                      </m:e>
                                      <m:sub>
                                        <m:r>
                                          <a:rPr lang="en-US" altLang="zh-TW" sz="1200" i="1">
                                            <a:solidFill>
                                              <a:schemeClr val="tx1"/>
                                            </a:solidFill>
                                            <a:latin typeface="Cambria Math" panose="02040503050406030204" pitchFamily="18" charset="0"/>
                                          </a:rPr>
                                          <m:t>𝑖</m:t>
                                        </m:r>
                                      </m:sub>
                                    </m:sSub>
                                  </m:sub>
                                </m:sSub>
                              </m:num>
                              <m:den>
                                <m:r>
                                  <a:rPr lang="en-US" altLang="zh-TW" sz="1200" i="1">
                                    <a:solidFill>
                                      <a:schemeClr val="tx1"/>
                                    </a:solidFill>
                                    <a:latin typeface="Cambria Math" panose="02040503050406030204" pitchFamily="18" charset="0"/>
                                  </a:rPr>
                                  <m:t>2</m:t>
                                </m:r>
                              </m:den>
                            </m:f>
                            <m:r>
                              <a:rPr lang="en-US" altLang="zh-TW" sz="1200" i="1">
                                <a:solidFill>
                                  <a:schemeClr val="tx1"/>
                                </a:solidFill>
                                <a:latin typeface="Cambria Math" panose="02040503050406030204" pitchFamily="18" charset="0"/>
                              </a:rPr>
                              <m:t> </m:t>
                            </m:r>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 </m:t>
                            </m:r>
                            <m:r>
                              <a:rPr lang="zh-TW" altLang="en-US" sz="1200" i="1">
                                <a:solidFill>
                                  <a:schemeClr val="tx1"/>
                                </a:solidFill>
                                <a:latin typeface="Cambria Math" panose="02040503050406030204" pitchFamily="18" charset="0"/>
                              </a:rPr>
                              <m:t> </m:t>
                            </m:r>
                            <m:r>
                              <a:rPr lang="en-US" altLang="zh-TW" sz="1200" b="0" i="1" smtClean="0">
                                <a:solidFill>
                                  <a:schemeClr val="tx1"/>
                                </a:solidFill>
                                <a:latin typeface="Cambria Math" panose="02040503050406030204" pitchFamily="18" charset="0"/>
                              </a:rPr>
                              <m:t>  </m:t>
                            </m:r>
                            <m:r>
                              <a:rPr lang="zh-TW" altLang="en-US" sz="1200" i="1">
                                <a:solidFill>
                                  <a:schemeClr val="tx1"/>
                                </a:solidFill>
                                <a:latin typeface="Cambria Math" panose="02040503050406030204" pitchFamily="18" charset="0"/>
                              </a:rPr>
                              <m:t> </m:t>
                            </m:r>
                            <m:r>
                              <a:rPr lang="en-US" altLang="zh-TW" sz="1200" b="0" i="1" smtClean="0">
                                <a:solidFill>
                                  <a:schemeClr val="tx1"/>
                                </a:solidFill>
                                <a:latin typeface="Cambria Math" panose="02040503050406030204" pitchFamily="18" charset="0"/>
                              </a:rPr>
                              <m:t>   </m:t>
                            </m:r>
                            <m:r>
                              <a:rPr lang="zh-TW" altLang="en-US" sz="1200" i="1">
                                <a:solidFill>
                                  <a:schemeClr val="tx1"/>
                                </a:solidFill>
                                <a:latin typeface="Cambria Math" panose="02040503050406030204" pitchFamily="18" charset="0"/>
                              </a:rPr>
                              <m:t> </m:t>
                            </m:r>
                            <m:sSub>
                              <m:sSubPr>
                                <m:ctrlPr>
                                  <a:rPr lang="en-US" altLang="zh-TW" sz="1200" i="1" smtClean="0">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𝑖𝑓</m:t>
                                </m:r>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𝑡𝑤𝑜</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𝑒𝑥𝑝𝑒𝑟𝑡𝑠</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𝑗</m:t>
                                </m:r>
                                <m:r>
                                  <a:rPr lang="en-US" altLang="zh-TW" sz="1200"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𝑘</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𝑠𝑎𝑡𝑖𝑠𝑓𝑦</m:t>
                                </m:r>
                                <m:r>
                                  <a:rPr lang="en-US" altLang="zh-TW" sz="1200" b="0" i="1" smtClean="0">
                                    <a:solidFill>
                                      <a:schemeClr val="tx1"/>
                                    </a:solidFill>
                                    <a:latin typeface="Cambria Math" panose="02040503050406030204" pitchFamily="18" charset="0"/>
                                  </a:rPr>
                                  <m:t>  </m:t>
                                </m:r>
                                <m:r>
                                  <a:rPr lang="en-US" altLang="zh-TW" sz="1200" i="0">
                                    <a:solidFill>
                                      <a:schemeClr val="tx1"/>
                                    </a:solidFill>
                                    <a:latin typeface="Cambria Math" panose="02040503050406030204" pitchFamily="18" charset="0"/>
                                  </a:rPr>
                                  <m:t>∆</m:t>
                                </m:r>
                                <m:r>
                                  <m:rPr>
                                    <m:sty m:val="p"/>
                                  </m:rPr>
                                  <a:rPr lang="zh-TW" altLang="en-US" sz="1200" i="0">
                                    <a:solidFill>
                                      <a:schemeClr val="tx1"/>
                                    </a:solidFill>
                                    <a:latin typeface="Cambria Math" panose="02040503050406030204" pitchFamily="18" charset="0"/>
                                  </a:rPr>
                                  <m:t>ε</m:t>
                                </m:r>
                              </m:e>
                              <m:sub>
                                <m:sSub>
                                  <m:sSubPr>
                                    <m:ctrlPr>
                                      <a:rPr lang="en-US" altLang="zh-TW" sz="1200" i="1">
                                        <a:solidFill>
                                          <a:schemeClr val="tx1"/>
                                        </a:solidFill>
                                        <a:latin typeface="Cambria Math" panose="02040503050406030204" pitchFamily="18" charset="0"/>
                                      </a:rPr>
                                    </m:ctrlPr>
                                  </m:sSubPr>
                                  <m:e>
                                    <m:r>
                                      <m:rPr>
                                        <m:sty m:val="p"/>
                                      </m:rPr>
                                      <a:rPr lang="en-US" altLang="zh-TW" sz="1200" i="0">
                                        <a:solidFill>
                                          <a:schemeClr val="tx1"/>
                                        </a:solidFill>
                                        <a:latin typeface="Cambria Math" panose="02040503050406030204" pitchFamily="18" charset="0"/>
                                      </a:rPr>
                                      <m:t>j</m:t>
                                    </m:r>
                                  </m:e>
                                  <m:sub>
                                    <m:r>
                                      <m:rPr>
                                        <m:sty m:val="p"/>
                                      </m:rPr>
                                      <a:rPr lang="en-US" altLang="zh-TW" sz="1200" i="0">
                                        <a:solidFill>
                                          <a:schemeClr val="tx1"/>
                                        </a:solidFill>
                                        <a:latin typeface="Cambria Math" panose="02040503050406030204" pitchFamily="18" charset="0"/>
                                      </a:rPr>
                                      <m:t>i</m:t>
                                    </m:r>
                                  </m:sub>
                                </m:sSub>
                              </m:sub>
                            </m:sSub>
                            <m:r>
                              <a:rPr lang="en-US" altLang="zh-TW" sz="1200" i="0">
                                <a:solidFill>
                                  <a:schemeClr val="tx1"/>
                                </a:solidFill>
                                <a:latin typeface="Cambria Math" panose="02040503050406030204" pitchFamily="18" charset="0"/>
                              </a:rPr>
                              <m:t>&lt;</m:t>
                            </m:r>
                            <m:r>
                              <m:rPr>
                                <m:nor/>
                              </m:rPr>
                              <a:rPr lang="en-US" altLang="zh-TW" sz="1200" dirty="0">
                                <a:solidFill>
                                  <a:schemeClr val="tx1"/>
                                </a:solidFill>
                                <a:latin typeface="Cambria Math" panose="02040503050406030204" pitchFamily="18" charset="0"/>
                              </a:rPr>
                              <m:t>θ</m:t>
                            </m:r>
                            <m:sSub>
                              <m:sSubPr>
                                <m:ctrlPr>
                                  <a:rPr lang="en-US" altLang="zh-TW" sz="1200" i="1">
                                    <a:solidFill>
                                      <a:schemeClr val="tx1"/>
                                    </a:solidFill>
                                    <a:latin typeface="Cambria Math" panose="02040503050406030204" pitchFamily="18" charset="0"/>
                                  </a:rPr>
                                </m:ctrlPr>
                              </m:sSubPr>
                              <m:e>
                                <m:r>
                                  <a:rPr lang="en-US" altLang="zh-TW" sz="1200" b="0" i="0" smtClean="0">
                                    <a:solidFill>
                                      <a:schemeClr val="tx1"/>
                                    </a:solidFill>
                                    <a:latin typeface="Cambria Math" panose="02040503050406030204" pitchFamily="18" charset="0"/>
                                  </a:rPr>
                                  <m:t> </m:t>
                                </m:r>
                                <m:r>
                                  <m:rPr>
                                    <m:sty m:val="p"/>
                                  </m:rPr>
                                  <a:rPr lang="en-US" altLang="zh-TW" sz="1200" b="0" i="0" smtClean="0">
                                    <a:solidFill>
                                      <a:schemeClr val="tx1"/>
                                    </a:solidFill>
                                    <a:latin typeface="Cambria Math" panose="02040503050406030204" pitchFamily="18" charset="0"/>
                                  </a:rPr>
                                  <m:t>and</m:t>
                                </m:r>
                                <m:r>
                                  <a:rPr lang="en-US" altLang="zh-TW" sz="1200" b="0" i="0" smtClean="0">
                                    <a:solidFill>
                                      <a:schemeClr val="tx1"/>
                                    </a:solidFill>
                                    <a:latin typeface="Cambria Math" panose="02040503050406030204" pitchFamily="18" charset="0"/>
                                  </a:rPr>
                                  <m:t> ∆</m:t>
                                </m:r>
                                <m:r>
                                  <m:rPr>
                                    <m:sty m:val="p"/>
                                  </m:rPr>
                                  <a:rPr lang="zh-TW" altLang="en-US" sz="1200" i="0">
                                    <a:solidFill>
                                      <a:schemeClr val="tx1"/>
                                    </a:solidFill>
                                    <a:latin typeface="Cambria Math" panose="02040503050406030204" pitchFamily="18" charset="0"/>
                                  </a:rPr>
                                  <m:t>ε</m:t>
                                </m:r>
                              </m:e>
                              <m:sub>
                                <m:sSub>
                                  <m:sSubPr>
                                    <m:ctrlPr>
                                      <a:rPr lang="en-US" altLang="zh-TW" sz="1200" i="1">
                                        <a:solidFill>
                                          <a:schemeClr val="tx1"/>
                                        </a:solidFill>
                                        <a:latin typeface="Cambria Math" panose="02040503050406030204" pitchFamily="18" charset="0"/>
                                      </a:rPr>
                                    </m:ctrlPr>
                                  </m:sSubPr>
                                  <m:e>
                                    <m:r>
                                      <m:rPr>
                                        <m:sty m:val="p"/>
                                      </m:rPr>
                                      <a:rPr lang="en-US" altLang="zh-TW" sz="1200" i="0">
                                        <a:solidFill>
                                          <a:schemeClr val="tx1"/>
                                        </a:solidFill>
                                        <a:latin typeface="Cambria Math" panose="02040503050406030204" pitchFamily="18" charset="0"/>
                                      </a:rPr>
                                      <m:t>k</m:t>
                                    </m:r>
                                  </m:e>
                                  <m:sub>
                                    <m:r>
                                      <m:rPr>
                                        <m:sty m:val="p"/>
                                      </m:rPr>
                                      <a:rPr lang="en-US" altLang="zh-TW" sz="1200" i="0">
                                        <a:solidFill>
                                          <a:schemeClr val="tx1"/>
                                        </a:solidFill>
                                        <a:latin typeface="Cambria Math" panose="02040503050406030204" pitchFamily="18" charset="0"/>
                                      </a:rPr>
                                      <m:t>i</m:t>
                                    </m:r>
                                  </m:sub>
                                </m:sSub>
                              </m:sub>
                            </m:sSub>
                            <m:r>
                              <a:rPr lang="en-US" altLang="zh-TW" sz="1200" i="0">
                                <a:solidFill>
                                  <a:schemeClr val="tx1"/>
                                </a:solidFill>
                                <a:latin typeface="Cambria Math" panose="02040503050406030204" pitchFamily="18" charset="0"/>
                              </a:rPr>
                              <m:t>&lt;</m:t>
                            </m:r>
                            <m:r>
                              <m:rPr>
                                <m:nor/>
                              </m:rPr>
                              <a:rPr lang="en-US" altLang="zh-TW" sz="1200" dirty="0" smtClean="0">
                                <a:solidFill>
                                  <a:schemeClr val="tx1"/>
                                </a:solidFill>
                                <a:latin typeface="Cambria Math" panose="02040503050406030204" pitchFamily="18" charset="0"/>
                              </a:rPr>
                              <m:t>θ</m:t>
                            </m:r>
                            <m:r>
                              <m:rPr>
                                <m:nor/>
                              </m:rPr>
                              <a:rPr lang="en-US" altLang="zh-TW" sz="1200" dirty="0" smtClean="0">
                                <a:solidFill>
                                  <a:schemeClr val="tx1"/>
                                </a:solidFill>
                                <a:latin typeface="Cambria Math" panose="02040503050406030204" pitchFamily="18" charset="0"/>
                              </a:rPr>
                              <m:t> </m:t>
                            </m:r>
                            <m:r>
                              <a:rPr lang="en-US" altLang="zh-TW" sz="1200" b="0" i="1" dirty="0" smtClean="0">
                                <a:solidFill>
                                  <a:schemeClr val="tx1"/>
                                </a:solidFill>
                                <a:latin typeface="Cambria Math" panose="02040503050406030204" pitchFamily="18" charset="0"/>
                              </a:rPr>
                              <m:t>                             </m:t>
                            </m:r>
                          </m:e>
                          <m:e>
                            <m:sSub>
                              <m:sSubPr>
                                <m:ctrlPr>
                                  <a:rPr lang="en-US" altLang="zh-TW" sz="1200" i="1" smtClean="0">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r>
                                  <a:rPr lang="en-US" altLang="zh-TW" sz="1200" b="0" i="1" smtClean="0">
                                    <a:solidFill>
                                      <a:schemeClr val="tx1"/>
                                    </a:solidFill>
                                    <a:latin typeface="Cambria Math" panose="02040503050406030204" pitchFamily="18" charset="0"/>
                                  </a:rPr>
                                  <m:t>                          </m:t>
                                </m:r>
                              </m:sub>
                            </m:sSub>
                            <m:r>
                              <a:rPr lang="en-US" altLang="zh-TW" sz="1200" i="1" smtClean="0">
                                <a:solidFill>
                                  <a:schemeClr val="tx1"/>
                                </a:solidFill>
                                <a:latin typeface="Cambria Math" panose="02040503050406030204" pitchFamily="18" charset="0"/>
                              </a:rPr>
                              <m:t>𝑖𝑓</m:t>
                            </m:r>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𝑜𝑛𝑒</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𝑒𝑥𝑝𝑒𝑟𝑡</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𝑗</m:t>
                            </m:r>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𝑠𝑎𝑡𝑖𝑠𝑓𝑖𝑒𝑠</m:t>
                            </m:r>
                            <m:sSub>
                              <m:sSubPr>
                                <m:ctrlPr>
                                  <a:rPr lang="en-US" altLang="zh-TW" sz="1200" i="1">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m:t>
                                </m:r>
                                <m:r>
                                  <a:rPr lang="zh-TW" altLang="en-US" sz="1200" i="1">
                                    <a:solidFill>
                                      <a:schemeClr val="tx1"/>
                                    </a:solidFill>
                                    <a:latin typeface="Cambria Math" panose="02040503050406030204" pitchFamily="18" charset="0"/>
                                  </a:rPr>
                                  <m:t>𝜺</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sub>
                            </m:sSub>
                            <m:r>
                              <a:rPr lang="en-US" altLang="zh-TW" sz="1200" i="1" smtClean="0">
                                <a:solidFill>
                                  <a:schemeClr val="tx1"/>
                                </a:solidFill>
                                <a:latin typeface="Cambria Math" panose="02040503050406030204" pitchFamily="18" charset="0"/>
                              </a:rPr>
                              <m:t>&lt;</m:t>
                            </m:r>
                            <m:r>
                              <m:rPr>
                                <m:nor/>
                              </m:rPr>
                              <a:rPr lang="en-US" altLang="zh-TW" sz="1200" dirty="0" smtClean="0">
                                <a:solidFill>
                                  <a:schemeClr val="tx1"/>
                                </a:solidFill>
                                <a:latin typeface="Cambria Math" panose="02040503050406030204" pitchFamily="18" charset="0"/>
                              </a:rPr>
                              <m:t>θ</m:t>
                            </m:r>
                            <m:r>
                              <a:rPr lang="en-US" altLang="zh-TW" sz="1200" b="0" i="1" dirty="0" smtClean="0">
                                <a:solidFill>
                                  <a:schemeClr val="tx1"/>
                                </a:solidFill>
                                <a:latin typeface="Cambria Math" panose="02040503050406030204" pitchFamily="18" charset="0"/>
                              </a:rPr>
                              <m:t>                                                      </m:t>
                            </m:r>
                          </m:e>
                        </m:eqArr>
                      </m:e>
                    </m:d>
                  </m:oMath>
                </a14:m>
                <a:endParaRPr lang="en-US" altLang="zh-TW" sz="1200" i="1" dirty="0">
                  <a:solidFill>
                    <a:schemeClr val="tx1"/>
                  </a:solidFill>
                  <a:latin typeface="Cambria Math" panose="02040503050406030204" pitchFamily="18" charset="0"/>
                </a:endParaRPr>
              </a:p>
              <a:p>
                <a:endParaRPr lang="en-US" altLang="zh-TW" sz="1400" dirty="0">
                  <a:latin typeface="Cambria" panose="02040503050406030204" pitchFamily="18" charset="0"/>
                  <a:ea typeface="Cambria" panose="02040503050406030204" pitchFamily="18" charset="0"/>
                </a:endParaRPr>
              </a:p>
            </p:txBody>
          </p:sp>
        </mc:Choice>
        <mc:Fallback xmlns="">
          <p:sp>
            <p:nvSpPr>
              <p:cNvPr id="84" name="文字方塊 83">
                <a:extLst>
                  <a:ext uri="{FF2B5EF4-FFF2-40B4-BE49-F238E27FC236}">
                    <a16:creationId xmlns:a16="http://schemas.microsoft.com/office/drawing/2014/main" id="{498B5AA6-D554-4EAA-3094-8186F9861B66}"/>
                  </a:ext>
                </a:extLst>
              </p:cNvPr>
              <p:cNvSpPr txBox="1">
                <a:spLocks noRot="1" noChangeAspect="1" noMove="1" noResize="1" noEditPoints="1" noAdjustHandles="1" noChangeArrowheads="1" noChangeShapeType="1" noTextEdit="1"/>
              </p:cNvSpPr>
              <p:nvPr/>
            </p:nvSpPr>
            <p:spPr>
              <a:xfrm>
                <a:off x="250558" y="2483940"/>
                <a:ext cx="8836703" cy="2432204"/>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F5733AE8-A24F-E8DE-51AC-6EC070FCCAA8}"/>
                  </a:ext>
                </a:extLst>
              </p:cNvPr>
              <p:cNvSpPr txBox="1"/>
              <p:nvPr/>
            </p:nvSpPr>
            <p:spPr>
              <a:xfrm>
                <a:off x="8153230" y="2349839"/>
                <a:ext cx="539632"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𝑆𝑃𝐸</m:t>
                          </m:r>
                        </m:sup>
                      </m:sSubSup>
                      <m:r>
                        <a:rPr lang="en-US" altLang="zh-TW" sz="1100" b="1" i="1" smtClean="0">
                          <a:solidFill>
                            <a:schemeClr val="tx1"/>
                          </a:solidFill>
                          <a:latin typeface="Cambria Math" panose="02040503050406030204" pitchFamily="18" charset="0"/>
                        </a:rPr>
                        <m:t>}</m:t>
                      </m:r>
                    </m:oMath>
                  </m:oMathPara>
                </a14:m>
                <a:endParaRPr lang="zh-TW" altLang="en-US" sz="1100" dirty="0">
                  <a:solidFill>
                    <a:schemeClr val="tx1"/>
                  </a:solidFill>
                </a:endParaRPr>
              </a:p>
            </p:txBody>
          </p:sp>
        </mc:Choice>
        <mc:Fallback xmlns="">
          <p:sp>
            <p:nvSpPr>
              <p:cNvPr id="3" name="文字方塊 2">
                <a:extLst>
                  <a:ext uri="{FF2B5EF4-FFF2-40B4-BE49-F238E27FC236}">
                    <a16:creationId xmlns:a16="http://schemas.microsoft.com/office/drawing/2014/main" id="{F5733AE8-A24F-E8DE-51AC-6EC070FCCAA8}"/>
                  </a:ext>
                </a:extLst>
              </p:cNvPr>
              <p:cNvSpPr txBox="1">
                <a:spLocks noRot="1" noChangeAspect="1" noMove="1" noResize="1" noEditPoints="1" noAdjustHandles="1" noChangeArrowheads="1" noChangeShapeType="1" noTextEdit="1"/>
              </p:cNvSpPr>
              <p:nvPr/>
            </p:nvSpPr>
            <p:spPr>
              <a:xfrm>
                <a:off x="8153230" y="2349839"/>
                <a:ext cx="539632" cy="268343"/>
              </a:xfrm>
              <a:prstGeom prst="rect">
                <a:avLst/>
              </a:prstGeom>
              <a:blipFill>
                <a:blip r:embed="rId19"/>
                <a:stretch>
                  <a:fillRect/>
                </a:stretch>
              </a:blipFill>
              <a:ln>
                <a:noFill/>
              </a:ln>
            </p:spPr>
            <p:txBody>
              <a:bodyPr/>
              <a:lstStyle/>
              <a:p>
                <a:r>
                  <a:rPr lang="zh-TW" altLang="en-US">
                    <a:noFill/>
                  </a:rPr>
                  <a:t> </a:t>
                </a:r>
              </a:p>
            </p:txBody>
          </p:sp>
        </mc:Fallback>
      </mc:AlternateContent>
    </p:spTree>
    <p:extLst>
      <p:ext uri="{BB962C8B-B14F-4D97-AF65-F5344CB8AC3E}">
        <p14:creationId xmlns:p14="http://schemas.microsoft.com/office/powerpoint/2010/main" val="2532689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DF2E727-FCAC-5A93-50D8-AA755D4634C9}"/>
              </a:ext>
            </a:extLst>
          </p:cNvPr>
          <p:cNvSpPr/>
          <p:nvPr/>
        </p:nvSpPr>
        <p:spPr bwMode="auto">
          <a:xfrm>
            <a:off x="268206" y="108961"/>
            <a:ext cx="6811020" cy="646331"/>
          </a:xfrm>
          <a:prstGeom prst="rect">
            <a:avLst/>
          </a:prstGeom>
          <a:noFill/>
        </p:spPr>
        <p:txBody>
          <a:bodyPr wrap="square">
            <a:spAutoFit/>
          </a:bodyPr>
          <a:lstStyle/>
          <a:p>
            <a:pPr>
              <a:defRPr/>
            </a:pP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Our method: </a:t>
            </a:r>
            <a:r>
              <a:rPr lang="en-US" altLang="zh-TW" sz="2000" b="0" i="0" dirty="0">
                <a:solidFill>
                  <a:srgbClr val="374151"/>
                </a:solidFill>
                <a:effectLst/>
                <a:latin typeface="Söhne"/>
              </a:rPr>
              <a:t>Hierarchical  MOE(HMOE)</a:t>
            </a:r>
            <a:endParaRPr lang="zh-TW"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11A78E0B-E239-2FB9-263D-CC9BE20E6C42}"/>
                  </a:ext>
                </a:extLst>
              </p:cNvPr>
              <p:cNvSpPr txBox="1"/>
              <p:nvPr/>
            </p:nvSpPr>
            <p:spPr>
              <a:xfrm>
                <a:off x="207709" y="4213401"/>
                <a:ext cx="8858840" cy="533159"/>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altLang="zh-TW" b="1" i="1" smtClean="0">
                              <a:solidFill>
                                <a:srgbClr val="FF0000"/>
                              </a:solidFill>
                              <a:latin typeface="Cambria Math" panose="02040503050406030204" pitchFamily="18" charset="0"/>
                            </a:rPr>
                          </m:ctrlPr>
                        </m:sSubSupPr>
                        <m:e>
                          <m:r>
                            <a:rPr lang="en-US" altLang="zh-TW" b="1" i="1" smtClean="0">
                              <a:solidFill>
                                <a:srgbClr val="FF0000"/>
                              </a:solidFill>
                              <a:latin typeface="Cambria Math" panose="02040503050406030204" pitchFamily="18" charset="0"/>
                            </a:rPr>
                            <m:t>𝒑</m:t>
                          </m:r>
                        </m:e>
                        <m:sub>
                          <m:r>
                            <a:rPr lang="en-US" altLang="zh-TW" i="1">
                              <a:solidFill>
                                <a:srgbClr val="FF0000"/>
                              </a:solidFill>
                              <a:latin typeface="Cambria Math" panose="02040503050406030204" pitchFamily="18" charset="0"/>
                            </a:rPr>
                            <m:t>𝑎𝑡𝑡𝑟</m:t>
                          </m:r>
                        </m:sub>
                        <m:sup>
                          <m:r>
                            <m:rPr>
                              <m:sty m:val="p"/>
                            </m:rPr>
                            <a:rPr lang="en-US" altLang="zh-TW" i="1">
                              <a:solidFill>
                                <a:srgbClr val="FF0000"/>
                              </a:solidFill>
                              <a:latin typeface="Cambria Math" panose="02040503050406030204" pitchFamily="18" charset="0"/>
                            </a:rPr>
                            <m:t>HMOE</m:t>
                          </m:r>
                          <m:r>
                            <a:rPr lang="en-US" altLang="zh-TW" i="1">
                              <a:solidFill>
                                <a:srgbClr val="FF0000"/>
                              </a:solidFill>
                              <a:latin typeface="Cambria Math" panose="02040503050406030204" pitchFamily="18" charset="0"/>
                            </a:rPr>
                            <m:t>−</m:t>
                          </m:r>
                          <m:r>
                            <a:rPr lang="en-US" altLang="zh-TW" i="1" smtClean="0">
                              <a:solidFill>
                                <a:srgbClr val="FF0000"/>
                              </a:solidFill>
                              <a:latin typeface="Cambria Math" panose="02040503050406030204" pitchFamily="18" charset="0"/>
                            </a:rPr>
                            <m:t>𝑆</m:t>
                          </m:r>
                          <m:r>
                            <a:rPr lang="en-US" altLang="zh-TW" b="0" i="1" smtClean="0">
                              <a:solidFill>
                                <a:srgbClr val="FF0000"/>
                              </a:solidFill>
                              <a:latin typeface="Cambria Math" panose="02040503050406030204" pitchFamily="18" charset="0"/>
                            </a:rPr>
                            <m:t>𝑃𝐸</m:t>
                          </m:r>
                        </m:sup>
                      </m:sSubSup>
                      <m:r>
                        <a:rPr lang="en-US" altLang="zh-TW" i="1">
                          <a:latin typeface="Cambria Math" panose="02040503050406030204" pitchFamily="18" charset="0"/>
                        </a:rPr>
                        <m:t>=</m:t>
                      </m:r>
                      <m:r>
                        <a:rPr lang="en-US" altLang="zh-TW" i="1">
                          <a:latin typeface="Cambria Math" panose="02040503050406030204" pitchFamily="18" charset="0"/>
                        </a:rPr>
                        <m:t>𝑓</m:t>
                      </m:r>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SPE</m:t>
                          </m:r>
                        </m:sup>
                      </m:sSubSup>
                      <m:r>
                        <m:rPr>
                          <m:nor/>
                        </m:rPr>
                        <a:rPr lang="en-US" altLang="zh-TW" dirty="0"/>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POE</m:t>
                          </m:r>
                        </m:sup>
                      </m:sSubSup>
                      <m:r>
                        <m:rPr>
                          <m:nor/>
                        </m:rPr>
                        <a:rPr lang="en-US" altLang="zh-TW" dirty="0"/>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SOE</m:t>
                          </m:r>
                        </m:sup>
                      </m:sSubSup>
                      <m:r>
                        <a:rPr lang="en-US" altLang="zh-TW" i="1" dirty="0">
                          <a:latin typeface="Cambria Math" panose="02040503050406030204" pitchFamily="18" charset="0"/>
                        </a:rPr>
                        <m:t>)</m:t>
                      </m:r>
                      <m:r>
                        <a:rPr lang="zh-TW" altLang="en-US" i="1" dirty="0">
                          <a:latin typeface="Cambria Math" panose="02040503050406030204" pitchFamily="18" charset="0"/>
                        </a:rPr>
                        <m:t> </m:t>
                      </m:r>
                      <m:r>
                        <m:rPr>
                          <m:nor/>
                        </m:rPr>
                        <a:rPr lang="en-US" altLang="zh-TW" dirty="0"/>
                        <m:t>,</m:t>
                      </m:r>
                      <m:sSubSup>
                        <m:sSubSupPr>
                          <m:ctrlPr>
                            <a:rPr lang="en-US" altLang="zh-TW" b="1" i="1" smtClean="0">
                              <a:solidFill>
                                <a:srgbClr val="FF0000"/>
                              </a:solidFill>
                              <a:latin typeface="Cambria Math" panose="02040503050406030204" pitchFamily="18" charset="0"/>
                            </a:rPr>
                          </m:ctrlPr>
                        </m:sSubSupPr>
                        <m:e>
                          <m:r>
                            <a:rPr lang="en-US" altLang="zh-TW" b="1" i="1">
                              <a:solidFill>
                                <a:srgbClr val="FF0000"/>
                              </a:solidFill>
                              <a:latin typeface="Cambria Math" panose="02040503050406030204" pitchFamily="18" charset="0"/>
                            </a:rPr>
                            <m:t> </m:t>
                          </m:r>
                          <m:r>
                            <a:rPr lang="en-US" altLang="zh-TW" b="1" i="1" smtClean="0">
                              <a:solidFill>
                                <a:srgbClr val="FF0000"/>
                              </a:solidFill>
                              <a:latin typeface="Cambria Math" panose="02040503050406030204" pitchFamily="18" charset="0"/>
                            </a:rPr>
                            <m:t>𝒑</m:t>
                          </m:r>
                        </m:e>
                        <m:sub>
                          <m:r>
                            <a:rPr lang="en-US" altLang="zh-TW" i="1">
                              <a:solidFill>
                                <a:srgbClr val="FF0000"/>
                              </a:solidFill>
                              <a:latin typeface="Cambria Math" panose="02040503050406030204" pitchFamily="18" charset="0"/>
                            </a:rPr>
                            <m:t>𝑎𝑡𝑡𝑟</m:t>
                          </m:r>
                        </m:sub>
                        <m:sup>
                          <m:r>
                            <m:rPr>
                              <m:sty m:val="p"/>
                            </m:rPr>
                            <a:rPr lang="en-US" altLang="zh-TW" i="1">
                              <a:solidFill>
                                <a:srgbClr val="FF0000"/>
                              </a:solidFill>
                              <a:latin typeface="Cambria Math" panose="02040503050406030204" pitchFamily="18" charset="0"/>
                            </a:rPr>
                            <m:t>HMOE</m:t>
                          </m:r>
                          <m:r>
                            <a:rPr lang="en-US" altLang="zh-TW" i="1">
                              <a:solidFill>
                                <a:srgbClr val="FF0000"/>
                              </a:solidFill>
                              <a:latin typeface="Cambria Math" panose="02040503050406030204" pitchFamily="18" charset="0"/>
                            </a:rPr>
                            <m:t>−</m:t>
                          </m:r>
                          <m:r>
                            <a:rPr lang="en-US" altLang="zh-TW" i="1">
                              <a:solidFill>
                                <a:srgbClr val="FF0000"/>
                              </a:solidFill>
                              <a:latin typeface="Cambria Math" panose="02040503050406030204" pitchFamily="18" charset="0"/>
                            </a:rPr>
                            <m:t>𝑆𝑂𝐸</m:t>
                          </m:r>
                        </m:sup>
                      </m:sSubSup>
                      <m:r>
                        <a:rPr lang="en-US" altLang="zh-TW" i="1">
                          <a:latin typeface="Cambria Math" panose="02040503050406030204" pitchFamily="18" charset="0"/>
                        </a:rPr>
                        <m:t>=</m:t>
                      </m:r>
                      <m:f>
                        <m:fPr>
                          <m:ctrlPr>
                            <a:rPr lang="en-US" altLang="zh-TW" i="1">
                              <a:latin typeface="Cambria Math" panose="02040503050406030204" pitchFamily="18" charset="0"/>
                            </a:rPr>
                          </m:ctrlPr>
                        </m:fPr>
                        <m:num>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SPE</m:t>
                              </m:r>
                            </m:sup>
                          </m:sSubSup>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POE</m:t>
                              </m:r>
                            </m:sup>
                          </m:sSubSup>
                          <m:r>
                            <a:rPr lang="en-US" altLang="zh-TW" i="1" dirty="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SOE</m:t>
                              </m:r>
                            </m:sup>
                          </m:sSubSup>
                          <m:r>
                            <a:rPr lang="en-US" altLang="zh-TW" i="1">
                              <a:latin typeface="Cambria Math" panose="02040503050406030204" pitchFamily="18" charset="0"/>
                            </a:rPr>
                            <m:t>)</m:t>
                          </m:r>
                        </m:num>
                        <m:den>
                          <m:r>
                            <a:rPr lang="en-US" altLang="zh-TW" i="1">
                              <a:latin typeface="Cambria Math" panose="02040503050406030204" pitchFamily="18" charset="0"/>
                            </a:rPr>
                            <m:t>3</m:t>
                          </m:r>
                        </m:den>
                      </m:f>
                      <m:r>
                        <m:rPr>
                          <m:nor/>
                        </m:rPr>
                        <a:rPr lang="zh-TW" altLang="en-US" dirty="0"/>
                        <m:t> </m:t>
                      </m:r>
                      <m:r>
                        <m:rPr>
                          <m:nor/>
                        </m:rPr>
                        <a:rPr lang="en-US" altLang="zh-TW" dirty="0"/>
                        <m:t>,</m:t>
                      </m:r>
                      <m:sSubSup>
                        <m:sSubSupPr>
                          <m:ctrlPr>
                            <a:rPr lang="en-US" altLang="zh-TW" b="1" i="1" smtClean="0">
                              <a:solidFill>
                                <a:srgbClr val="FF0000"/>
                              </a:solidFill>
                              <a:latin typeface="Cambria Math" panose="02040503050406030204" pitchFamily="18" charset="0"/>
                            </a:rPr>
                          </m:ctrlPr>
                        </m:sSubSupPr>
                        <m:e>
                          <m:r>
                            <a:rPr lang="en-US" altLang="zh-TW" b="1" i="1">
                              <a:solidFill>
                                <a:srgbClr val="FF0000"/>
                              </a:solidFill>
                              <a:latin typeface="Cambria Math" panose="02040503050406030204" pitchFamily="18" charset="0"/>
                            </a:rPr>
                            <m:t> </m:t>
                          </m:r>
                          <m:r>
                            <a:rPr lang="en-US" altLang="zh-TW" b="1" i="1" smtClean="0">
                              <a:solidFill>
                                <a:srgbClr val="FF0000"/>
                              </a:solidFill>
                              <a:latin typeface="Cambria Math" panose="02040503050406030204" pitchFamily="18" charset="0"/>
                            </a:rPr>
                            <m:t>𝒑</m:t>
                          </m:r>
                        </m:e>
                        <m:sub>
                          <m:r>
                            <a:rPr lang="en-US" altLang="zh-TW" i="1">
                              <a:solidFill>
                                <a:srgbClr val="FF0000"/>
                              </a:solidFill>
                              <a:latin typeface="Cambria Math" panose="02040503050406030204" pitchFamily="18" charset="0"/>
                            </a:rPr>
                            <m:t>𝑎𝑡𝑡𝑟</m:t>
                          </m:r>
                        </m:sub>
                        <m:sup>
                          <m:r>
                            <m:rPr>
                              <m:sty m:val="p"/>
                            </m:rPr>
                            <a:rPr lang="en-US" altLang="zh-TW" i="1">
                              <a:solidFill>
                                <a:srgbClr val="FF0000"/>
                              </a:solidFill>
                              <a:latin typeface="Cambria Math" panose="02040503050406030204" pitchFamily="18" charset="0"/>
                            </a:rPr>
                            <m:t>HMOE</m:t>
                          </m:r>
                          <m:r>
                            <a:rPr lang="en-US" altLang="zh-TW" i="1">
                              <a:solidFill>
                                <a:srgbClr val="FF0000"/>
                              </a:solidFill>
                              <a:latin typeface="Cambria Math" panose="02040503050406030204" pitchFamily="18" charset="0"/>
                            </a:rPr>
                            <m:t>−</m:t>
                          </m:r>
                          <m:r>
                            <m:rPr>
                              <m:sty m:val="p"/>
                            </m:rPr>
                            <a:rPr lang="en-US" altLang="zh-TW" i="1">
                              <a:solidFill>
                                <a:srgbClr val="FF0000"/>
                              </a:solidFill>
                              <a:latin typeface="Cambria Math" panose="02040503050406030204" pitchFamily="18" charset="0"/>
                            </a:rPr>
                            <m:t>P</m:t>
                          </m:r>
                          <m:r>
                            <a:rPr lang="en-US" altLang="zh-TW" i="1">
                              <a:solidFill>
                                <a:srgbClr val="FF0000"/>
                              </a:solidFill>
                              <a:latin typeface="Cambria Math" panose="02040503050406030204" pitchFamily="18" charset="0"/>
                            </a:rPr>
                            <m:t>𝑂𝐸</m:t>
                          </m:r>
                        </m:sup>
                      </m:sSubSup>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SPE</m:t>
                          </m:r>
                        </m:sup>
                      </m:sSubSup>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POE</m:t>
                          </m:r>
                        </m:sup>
                      </m:sSubSup>
                      <m:r>
                        <a:rPr lang="en-US" altLang="zh-TW" i="1" dirty="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SOE</m:t>
                          </m:r>
                        </m:sup>
                      </m:sSubSup>
                      <m:r>
                        <a:rPr lang="en-US" altLang="zh-TW" b="1" i="1">
                          <a:solidFill>
                            <a:schemeClr val="tx1"/>
                          </a:solidFill>
                          <a:latin typeface="Cambria Math" panose="02040503050406030204" pitchFamily="18" charset="0"/>
                        </a:rPr>
                        <m:t>)</m:t>
                      </m:r>
                      <m:r>
                        <a:rPr lang="en-US" altLang="zh-TW" i="1">
                          <a:latin typeface="Cambria Math" panose="02040503050406030204" pitchFamily="18" charset="0"/>
                        </a:rPr>
                        <m:t>.</m:t>
                      </m:r>
                    </m:oMath>
                  </m:oMathPara>
                </a14:m>
                <a:endParaRPr lang="zh-TW" altLang="en-US" dirty="0"/>
              </a:p>
            </p:txBody>
          </p:sp>
        </mc:Choice>
        <mc:Fallback xmlns="">
          <p:sp>
            <p:nvSpPr>
              <p:cNvPr id="9" name="文字方塊 8">
                <a:extLst>
                  <a:ext uri="{FF2B5EF4-FFF2-40B4-BE49-F238E27FC236}">
                    <a16:creationId xmlns:a16="http://schemas.microsoft.com/office/drawing/2014/main" id="{11A78E0B-E239-2FB9-263D-CC9BE20E6C42}"/>
                  </a:ext>
                </a:extLst>
              </p:cNvPr>
              <p:cNvSpPr txBox="1">
                <a:spLocks noRot="1" noChangeAspect="1" noMove="1" noResize="1" noEditPoints="1" noAdjustHandles="1" noChangeArrowheads="1" noChangeShapeType="1" noTextEdit="1"/>
              </p:cNvSpPr>
              <p:nvPr/>
            </p:nvSpPr>
            <p:spPr>
              <a:xfrm>
                <a:off x="207709" y="4213401"/>
                <a:ext cx="8858840" cy="533159"/>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DCB2BDC0-9E5D-4260-C87B-5BABC0BA0E6A}"/>
                  </a:ext>
                </a:extLst>
              </p:cNvPr>
              <p:cNvSpPr txBox="1"/>
              <p:nvPr/>
            </p:nvSpPr>
            <p:spPr>
              <a:xfrm>
                <a:off x="136595" y="2762635"/>
                <a:ext cx="8462264" cy="669414"/>
              </a:xfrm>
              <a:prstGeom prst="rect">
                <a:avLst/>
              </a:prstGeom>
              <a:noFill/>
            </p:spPr>
            <p:txBody>
              <a:bodyPr wrap="square">
                <a:spAutoFit/>
              </a:bodyPr>
              <a:lstStyle/>
              <a:p>
                <a:pPr lvl="1"/>
                <a:r>
                  <a:rPr lang="en-US" altLang="zh-TW" sz="1200" dirty="0">
                    <a:latin typeface="Cambria" panose="02040503050406030204" pitchFamily="18" charset="0"/>
                    <a:ea typeface="Cambria" panose="02040503050406030204" pitchFamily="18" charset="0"/>
                  </a:rPr>
                  <a:t>The text describes the probability outputs from three experts, denoted as</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 </m:t>
                        </m:r>
                        <m:r>
                          <a:rPr lang="en-US" altLang="zh-TW" sz="1200" b="1" i="1">
                            <a:solidFill>
                              <a:schemeClr val="tx1"/>
                            </a:solidFill>
                            <a:latin typeface="Cambria Math" panose="02040503050406030204" pitchFamily="18" charset="0"/>
                          </a:rPr>
                          <m:t>𝒑</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𝑎𝑣𝑔</m:t>
                        </m:r>
                      </m:sup>
                    </m:sSubSup>
                  </m:oMath>
                </a14:m>
                <a:r>
                  <a:rPr lang="en-US" altLang="zh-TW" sz="1200" dirty="0">
                    <a:latin typeface="Cambria" panose="02040503050406030204" pitchFamily="18" charset="0"/>
                    <a:ea typeface="Cambria" panose="02040503050406030204" pitchFamily="18" charset="0"/>
                  </a:rPr>
                  <a:t>,</a:t>
                </a:r>
                <a14:m>
                  <m:oMath xmlns:m="http://schemas.openxmlformats.org/officeDocument/2006/math">
                    <m:sSubSup>
                      <m:sSubSupPr>
                        <m:ctrlPr>
                          <a:rPr lang="en-US" altLang="zh-TW" sz="1200" b="1" i="1">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 </m:t>
                        </m:r>
                        <m:r>
                          <a:rPr lang="en-US" altLang="zh-TW" sz="1200" b="1" i="1">
                            <a:solidFill>
                              <a:schemeClr val="tx1"/>
                            </a:solidFill>
                            <a:latin typeface="Cambria Math" panose="02040503050406030204" pitchFamily="18" charset="0"/>
                          </a:rPr>
                          <m:t>𝒑</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𝑚𝑎𝑥</m:t>
                        </m:r>
                      </m:sup>
                    </m:sSubSup>
                    <m:r>
                      <m:rPr>
                        <m:nor/>
                      </m:rPr>
                      <a:rPr lang="en-US" altLang="zh-TW" sz="1200" b="0" i="0" dirty="0" smtClean="0">
                        <a:latin typeface="Cambria" panose="02040503050406030204" pitchFamily="18" charset="0"/>
                        <a:ea typeface="Cambria" panose="02040503050406030204" pitchFamily="18" charset="0"/>
                      </a:rPr>
                      <m:t>and</m:t>
                    </m:r>
                    <m:sSubSup>
                      <m:sSubSupPr>
                        <m:ctrlPr>
                          <a:rPr lang="en-US" altLang="zh-TW" sz="1200" b="1" i="1">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 </m:t>
                        </m:r>
                        <m:r>
                          <a:rPr lang="en-US" altLang="zh-TW" sz="1200" b="1" i="1">
                            <a:solidFill>
                              <a:schemeClr val="tx1"/>
                            </a:solidFill>
                            <a:latin typeface="Cambria Math" panose="02040503050406030204" pitchFamily="18" charset="0"/>
                          </a:rPr>
                          <m:t>𝒑</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oMath>
                </a14:m>
                <a:r>
                  <a:rPr lang="en-US" altLang="zh-TW" sz="1200" dirty="0">
                    <a:latin typeface="Cambria" panose="02040503050406030204" pitchFamily="18" charset="0"/>
                    <a:ea typeface="Cambria" panose="02040503050406030204" pitchFamily="18" charset="0"/>
                  </a:rPr>
                  <a:t>. We initially compute </a:t>
                </a:r>
                <a14:m>
                  <m:oMath xmlns:m="http://schemas.openxmlformats.org/officeDocument/2006/math">
                    <m:sSup>
                      <m:sSupPr>
                        <m:ctrlPr>
                          <a:rPr lang="en-US" altLang="zh-TW" sz="1200" i="1">
                            <a:latin typeface="Cambria Math" panose="02040503050406030204" pitchFamily="18" charset="0"/>
                          </a:rPr>
                        </m:ctrlPr>
                      </m:sSupPr>
                      <m:e>
                        <m:r>
                          <a:rPr lang="en-US" altLang="zh-TW" sz="1200" b="1" i="1">
                            <a:latin typeface="Cambria Math" panose="02040503050406030204" pitchFamily="18" charset="0"/>
                          </a:rPr>
                          <m:t>𝒑</m:t>
                        </m:r>
                      </m:e>
                      <m:sup>
                        <m:r>
                          <m:rPr>
                            <m:sty m:val="p"/>
                          </m:rPr>
                          <a:rPr lang="en-US" altLang="zh-TW" sz="1200" i="1">
                            <a:latin typeface="Cambria Math" panose="02040503050406030204" pitchFamily="18" charset="0"/>
                          </a:rPr>
                          <m:t>S</m:t>
                        </m:r>
                        <m:r>
                          <a:rPr lang="en-US" altLang="zh-TW" sz="1200" b="0" i="1" smtClean="0">
                            <a:latin typeface="Cambria Math" panose="02040503050406030204" pitchFamily="18" charset="0"/>
                          </a:rPr>
                          <m:t>𝑃𝐸</m:t>
                        </m:r>
                      </m:sup>
                    </m:sSup>
                  </m:oMath>
                </a14:m>
                <a:r>
                  <a:rPr lang="zh-TW" altLang="en-US" sz="1200" dirty="0">
                    <a:latin typeface="Cambria" panose="02040503050406030204" pitchFamily="18" charset="0"/>
                  </a:rPr>
                  <a:t> </a:t>
                </a:r>
                <a:r>
                  <a:rPr lang="en-US" altLang="zh-TW" sz="1200" dirty="0">
                    <a:latin typeface="Cambria" panose="02040503050406030204" pitchFamily="18" charset="0"/>
                    <a:ea typeface="Cambria" panose="02040503050406030204" pitchFamily="18" charset="0"/>
                  </a:rPr>
                  <a:t>using our SPE method. Subsequently, we calculate</a:t>
                </a:r>
                <a14:m>
                  <m:oMath xmlns:m="http://schemas.openxmlformats.org/officeDocument/2006/math">
                    <m:r>
                      <a:rPr lang="en-US" altLang="zh-TW" sz="1200" b="0" i="0" smtClean="0">
                        <a:latin typeface="Cambria Math" panose="02040503050406030204" pitchFamily="18" charset="0"/>
                      </a:rPr>
                      <m:t> </m:t>
                    </m:r>
                    <m:sSup>
                      <m:sSupPr>
                        <m:ctrlPr>
                          <a:rPr lang="en-US" altLang="zh-TW" sz="1200" i="1">
                            <a:latin typeface="Cambria Math" panose="02040503050406030204" pitchFamily="18" charset="0"/>
                          </a:rPr>
                        </m:ctrlPr>
                      </m:sSupPr>
                      <m:e>
                        <m:r>
                          <a:rPr lang="en-US" altLang="zh-TW" sz="1200" b="1" i="1">
                            <a:latin typeface="Cambria Math" panose="02040503050406030204" pitchFamily="18" charset="0"/>
                          </a:rPr>
                          <m:t>𝒑</m:t>
                        </m:r>
                      </m:e>
                      <m:sup>
                        <m:r>
                          <m:rPr>
                            <m:sty m:val="p"/>
                          </m:rPr>
                          <a:rPr lang="en-US" altLang="zh-TW" sz="1200" i="1">
                            <a:latin typeface="Cambria Math" panose="02040503050406030204" pitchFamily="18" charset="0"/>
                          </a:rPr>
                          <m:t>S</m:t>
                        </m:r>
                        <m:r>
                          <a:rPr lang="en-US" altLang="zh-TW" sz="1200" i="1">
                            <a:latin typeface="Cambria Math" panose="02040503050406030204" pitchFamily="18" charset="0"/>
                          </a:rPr>
                          <m:t>𝑂</m:t>
                        </m:r>
                        <m:r>
                          <m:rPr>
                            <m:sty m:val="p"/>
                          </m:rPr>
                          <a:rPr lang="en-US" altLang="zh-TW" sz="1200" i="1">
                            <a:latin typeface="Cambria Math" panose="02040503050406030204" pitchFamily="18" charset="0"/>
                          </a:rPr>
                          <m:t>E</m:t>
                        </m:r>
                      </m:sup>
                    </m:sSup>
                  </m:oMath>
                </a14:m>
                <a:r>
                  <a:rPr lang="zh-TW" altLang="en-US" sz="1200" dirty="0">
                    <a:latin typeface="Cambria" panose="02040503050406030204" pitchFamily="18" charset="0"/>
                  </a:rPr>
                  <a:t> </a:t>
                </a:r>
                <a:r>
                  <a:rPr lang="en-US" altLang="zh-TW" sz="1200" dirty="0">
                    <a:latin typeface="Cambria" panose="02040503050406030204" pitchFamily="18" charset="0"/>
                    <a:ea typeface="Cambria" panose="02040503050406030204" pitchFamily="18" charset="0"/>
                  </a:rPr>
                  <a:t>and </a:t>
                </a:r>
                <a14:m>
                  <m:oMath xmlns:m="http://schemas.openxmlformats.org/officeDocument/2006/math">
                    <m:sSup>
                      <m:sSupPr>
                        <m:ctrlPr>
                          <a:rPr lang="en-US" altLang="zh-TW" sz="1200" i="1">
                            <a:latin typeface="Cambria Math" panose="02040503050406030204" pitchFamily="18" charset="0"/>
                          </a:rPr>
                        </m:ctrlPr>
                      </m:sSupPr>
                      <m:e>
                        <m:r>
                          <a:rPr lang="en-US" altLang="zh-TW" sz="1200" b="1" i="1">
                            <a:latin typeface="Cambria Math" panose="02040503050406030204" pitchFamily="18" charset="0"/>
                          </a:rPr>
                          <m:t>𝒑</m:t>
                        </m:r>
                      </m:e>
                      <m:sup>
                        <m:r>
                          <a:rPr lang="en-US" altLang="zh-TW" sz="1200" i="1">
                            <a:latin typeface="Cambria Math" panose="02040503050406030204" pitchFamily="18" charset="0"/>
                          </a:rPr>
                          <m:t>𝑃𝑂</m:t>
                        </m:r>
                        <m:r>
                          <m:rPr>
                            <m:sty m:val="p"/>
                          </m:rPr>
                          <a:rPr lang="en-US" altLang="zh-TW" sz="1200" i="1">
                            <a:latin typeface="Cambria Math" panose="02040503050406030204" pitchFamily="18" charset="0"/>
                          </a:rPr>
                          <m:t>E</m:t>
                        </m:r>
                      </m:sup>
                    </m:sSup>
                  </m:oMath>
                </a14:m>
                <a:r>
                  <a:rPr lang="zh-TW" altLang="en-US" sz="1200" dirty="0">
                    <a:latin typeface="Cambria" panose="02040503050406030204" pitchFamily="18" charset="0"/>
                  </a:rPr>
                  <a:t> </a:t>
                </a:r>
                <a:r>
                  <a:rPr lang="en-US" altLang="zh-TW" sz="1200" dirty="0">
                    <a:latin typeface="Cambria" panose="02040503050406030204" pitchFamily="18" charset="0"/>
                    <a:ea typeface="Cambria" panose="02040503050406030204" pitchFamily="18" charset="0"/>
                  </a:rPr>
                  <a:t>using the </a:t>
                </a:r>
                <a:r>
                  <a:rPr lang="en-US" altLang="zh-TW" sz="1200" b="1" dirty="0">
                    <a:latin typeface="Cambria" panose="02040503050406030204" pitchFamily="18" charset="0"/>
                    <a:ea typeface="Cambria" panose="02040503050406030204" pitchFamily="18" charset="0"/>
                  </a:rPr>
                  <a:t>sum of experts</a:t>
                </a:r>
                <a:r>
                  <a:rPr lang="en-US" altLang="zh-TW" sz="1200" dirty="0">
                    <a:latin typeface="Cambria" panose="02040503050406030204" pitchFamily="18" charset="0"/>
                    <a:ea typeface="Cambria" panose="02040503050406030204" pitchFamily="18" charset="0"/>
                  </a:rPr>
                  <a:t>(SOE) and </a:t>
                </a:r>
                <a:r>
                  <a:rPr lang="en-US" altLang="zh-TW" sz="1200" b="1" dirty="0">
                    <a:latin typeface="Cambria" panose="02040503050406030204" pitchFamily="18" charset="0"/>
                    <a:ea typeface="Cambria" panose="02040503050406030204" pitchFamily="18" charset="0"/>
                  </a:rPr>
                  <a:t>products of experts</a:t>
                </a:r>
                <a:r>
                  <a:rPr lang="en-US" altLang="zh-TW" sz="1200" dirty="0">
                    <a:latin typeface="Cambria" panose="02040503050406030204" pitchFamily="18" charset="0"/>
                    <a:ea typeface="Cambria" panose="02040503050406030204" pitchFamily="18" charset="0"/>
                  </a:rPr>
                  <a:t>(POE) methods, respectively.</a:t>
                </a:r>
                <a:endParaRPr lang="zh-TW" altLang="en-US" sz="1200" dirty="0">
                  <a:latin typeface="Cambria" panose="02040503050406030204" pitchFamily="18" charset="0"/>
                </a:endParaRPr>
              </a:p>
            </p:txBody>
          </p:sp>
        </mc:Choice>
        <mc:Fallback xmlns="">
          <p:sp>
            <p:nvSpPr>
              <p:cNvPr id="20" name="文字方塊 19">
                <a:extLst>
                  <a:ext uri="{FF2B5EF4-FFF2-40B4-BE49-F238E27FC236}">
                    <a16:creationId xmlns:a16="http://schemas.microsoft.com/office/drawing/2014/main" id="{DCB2BDC0-9E5D-4260-C87B-5BABC0BA0E6A}"/>
                  </a:ext>
                </a:extLst>
              </p:cNvPr>
              <p:cNvSpPr txBox="1">
                <a:spLocks noRot="1" noChangeAspect="1" noMove="1" noResize="1" noEditPoints="1" noAdjustHandles="1" noChangeArrowheads="1" noChangeShapeType="1" noTextEdit="1"/>
              </p:cNvSpPr>
              <p:nvPr/>
            </p:nvSpPr>
            <p:spPr>
              <a:xfrm>
                <a:off x="136595" y="2762635"/>
                <a:ext cx="8462264" cy="669414"/>
              </a:xfrm>
              <a:prstGeom prst="rect">
                <a:avLst/>
              </a:prstGeom>
              <a:blipFill>
                <a:blip r:embed="rId4"/>
                <a:stretch>
                  <a:fillRect b="-636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D46F7A2F-CAB3-3B17-1815-A022E2698FE1}"/>
                  </a:ext>
                </a:extLst>
              </p:cNvPr>
              <p:cNvSpPr txBox="1"/>
              <p:nvPr/>
            </p:nvSpPr>
            <p:spPr>
              <a:xfrm>
                <a:off x="207709" y="3789728"/>
                <a:ext cx="8583000" cy="311945"/>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Finally, we will use the SPE method, along with the SOE and POE methods, to calculate </a:t>
                </a:r>
                <a14:m>
                  <m:oMath xmlns:m="http://schemas.openxmlformats.org/officeDocument/2006/math">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𝑆𝑂𝑃</m:t>
                        </m:r>
                      </m:sup>
                    </m:sSubSup>
                  </m:oMath>
                </a14:m>
                <a:r>
                  <a:rPr lang="en-US" altLang="zh-TW" dirty="0">
                    <a:latin typeface="Cambria" panose="02040503050406030204" pitchFamily="18" charset="0"/>
                    <a:ea typeface="Cambria" panose="02040503050406030204" pitchFamily="18" charset="0"/>
                  </a:rPr>
                  <a:t>, </a:t>
                </a:r>
                <a14:m>
                  <m:oMath xmlns:m="http://schemas.openxmlformats.org/officeDocument/2006/math">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𝑆𝑂𝐸</m:t>
                        </m:r>
                      </m:sup>
                    </m:sSubSup>
                  </m:oMath>
                </a14:m>
                <a:r>
                  <a:rPr lang="en-US" altLang="zh-TW" dirty="0">
                    <a:latin typeface="Cambria" panose="02040503050406030204" pitchFamily="18" charset="0"/>
                    <a:ea typeface="Cambria" panose="02040503050406030204" pitchFamily="18" charset="0"/>
                  </a:rPr>
                  <a:t>, and </a:t>
                </a:r>
                <a14:m>
                  <m:oMath xmlns:m="http://schemas.openxmlformats.org/officeDocument/2006/math">
                    <m:sSubSup>
                      <m:sSubSupPr>
                        <m:ctrlPr>
                          <a:rPr lang="en-US" altLang="zh-TW" b="1" i="1" smtClean="0">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smtClean="0">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𝑆𝑂𝐸</m:t>
                        </m:r>
                      </m:sup>
                    </m:sSubSup>
                  </m:oMath>
                </a14:m>
                <a:r>
                  <a:rPr lang="en-US" altLang="zh-TW" dirty="0">
                    <a:latin typeface="Cambria" panose="02040503050406030204" pitchFamily="18" charset="0"/>
                    <a:ea typeface="Cambria" panose="02040503050406030204" pitchFamily="18" charset="0"/>
                  </a:rPr>
                  <a:t>.</a:t>
                </a:r>
                <a:endParaRPr lang="zh-TW" altLang="en-US" dirty="0">
                  <a:latin typeface="Cambria" panose="02040503050406030204" pitchFamily="18" charset="0"/>
                </a:endParaRPr>
              </a:p>
            </p:txBody>
          </p:sp>
        </mc:Choice>
        <mc:Fallback xmlns="">
          <p:sp>
            <p:nvSpPr>
              <p:cNvPr id="27" name="文字方塊 26">
                <a:extLst>
                  <a:ext uri="{FF2B5EF4-FFF2-40B4-BE49-F238E27FC236}">
                    <a16:creationId xmlns:a16="http://schemas.microsoft.com/office/drawing/2014/main" id="{D46F7A2F-CAB3-3B17-1815-A022E2698FE1}"/>
                  </a:ext>
                </a:extLst>
              </p:cNvPr>
              <p:cNvSpPr txBox="1">
                <a:spLocks noRot="1" noChangeAspect="1" noMove="1" noResize="1" noEditPoints="1" noAdjustHandles="1" noChangeArrowheads="1" noChangeShapeType="1" noTextEdit="1"/>
              </p:cNvSpPr>
              <p:nvPr/>
            </p:nvSpPr>
            <p:spPr>
              <a:xfrm>
                <a:off x="207709" y="3789728"/>
                <a:ext cx="8583000" cy="311945"/>
              </a:xfrm>
              <a:prstGeom prst="rect">
                <a:avLst/>
              </a:prstGeom>
              <a:blipFill>
                <a:blip r:embed="rId5"/>
                <a:stretch>
                  <a:fillRect l="-213" t="-3922" b="-1764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5436BB4-E459-75E9-EC97-AB8F72980377}"/>
                  </a:ext>
                </a:extLst>
              </p:cNvPr>
              <p:cNvSpPr/>
              <p:nvPr/>
            </p:nvSpPr>
            <p:spPr>
              <a:xfrm>
                <a:off x="1851161" y="705484"/>
                <a:ext cx="1742789" cy="57188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a:solidFill>
                                <a:schemeClr val="tx1"/>
                              </a:solidFill>
                              <a:latin typeface="Cambria Math" panose="02040503050406030204" pitchFamily="18" charset="0"/>
                            </a:rPr>
                            <m:t>𝟏</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(without object information)</a:t>
                </a:r>
              </a:p>
            </p:txBody>
          </p:sp>
        </mc:Choice>
        <mc:Fallback xmlns="">
          <p:sp>
            <p:nvSpPr>
              <p:cNvPr id="3" name="矩形 2">
                <a:extLst>
                  <a:ext uri="{FF2B5EF4-FFF2-40B4-BE49-F238E27FC236}">
                    <a16:creationId xmlns:a16="http://schemas.microsoft.com/office/drawing/2014/main" id="{25436BB4-E459-75E9-EC97-AB8F72980377}"/>
                  </a:ext>
                </a:extLst>
              </p:cNvPr>
              <p:cNvSpPr>
                <a:spLocks noRot="1" noChangeAspect="1" noMove="1" noResize="1" noEditPoints="1" noAdjustHandles="1" noChangeArrowheads="1" noChangeShapeType="1" noTextEdit="1"/>
              </p:cNvSpPr>
              <p:nvPr/>
            </p:nvSpPr>
            <p:spPr>
              <a:xfrm>
                <a:off x="1851161" y="705484"/>
                <a:ext cx="1742789" cy="571880"/>
              </a:xfrm>
              <a:prstGeom prst="rect">
                <a:avLst/>
              </a:prstGeom>
              <a:blipFill>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B11F4C37-E71D-9DAD-152F-4B195E1AD8F6}"/>
                  </a:ext>
                </a:extLst>
              </p:cNvPr>
              <p:cNvSpPr txBox="1"/>
              <p:nvPr/>
            </p:nvSpPr>
            <p:spPr>
              <a:xfrm>
                <a:off x="1304941" y="1293811"/>
                <a:ext cx="44767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1" i="1" dirty="0" smtClean="0">
                          <a:latin typeface="Cambria Math" panose="02040503050406030204" pitchFamily="18" charset="0"/>
                        </a:rPr>
                        <m:t>𝜻</m:t>
                      </m:r>
                    </m:oMath>
                  </m:oMathPara>
                </a14:m>
                <a:endParaRPr lang="zh-TW" altLang="en-US" sz="1050" b="1" dirty="0"/>
              </a:p>
            </p:txBody>
          </p:sp>
        </mc:Choice>
        <mc:Fallback xmlns="">
          <p:sp>
            <p:nvSpPr>
              <p:cNvPr id="6" name="文字方塊 5">
                <a:extLst>
                  <a:ext uri="{FF2B5EF4-FFF2-40B4-BE49-F238E27FC236}">
                    <a16:creationId xmlns:a16="http://schemas.microsoft.com/office/drawing/2014/main" id="{B11F4C37-E71D-9DAD-152F-4B195E1AD8F6}"/>
                  </a:ext>
                </a:extLst>
              </p:cNvPr>
              <p:cNvSpPr txBox="1">
                <a:spLocks noRot="1" noChangeAspect="1" noMove="1" noResize="1" noEditPoints="1" noAdjustHandles="1" noChangeArrowheads="1" noChangeShapeType="1" noTextEdit="1"/>
              </p:cNvSpPr>
              <p:nvPr/>
            </p:nvSpPr>
            <p:spPr>
              <a:xfrm>
                <a:off x="1304941" y="1293811"/>
                <a:ext cx="447675" cy="307777"/>
              </a:xfrm>
              <a:prstGeom prst="rect">
                <a:avLst/>
              </a:prstGeom>
              <a:blipFill>
                <a:blip r:embed="rId7"/>
                <a:stretch>
                  <a:fillRect b="-7843"/>
                </a:stretch>
              </a:blipFill>
            </p:spPr>
            <p:txBody>
              <a:bodyPr/>
              <a:lstStyle/>
              <a:p>
                <a:r>
                  <a:rPr lang="zh-TW" altLang="en-US">
                    <a:noFill/>
                  </a:rPr>
                  <a:t> </a:t>
                </a:r>
              </a:p>
            </p:txBody>
          </p:sp>
        </mc:Fallback>
      </mc:AlternateContent>
      <p:cxnSp>
        <p:nvCxnSpPr>
          <p:cNvPr id="10" name="接點: 肘形 9">
            <a:extLst>
              <a:ext uri="{FF2B5EF4-FFF2-40B4-BE49-F238E27FC236}">
                <a16:creationId xmlns:a16="http://schemas.microsoft.com/office/drawing/2014/main" id="{C35A9F75-FA26-9429-4A0A-E5606E402E5E}"/>
              </a:ext>
            </a:extLst>
          </p:cNvPr>
          <p:cNvCxnSpPr>
            <a:cxnSpLocks/>
            <a:endCxn id="3" idx="1"/>
          </p:cNvCxnSpPr>
          <p:nvPr/>
        </p:nvCxnSpPr>
        <p:spPr>
          <a:xfrm flipV="1">
            <a:off x="1398513" y="991424"/>
            <a:ext cx="452648" cy="6909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接點: 肘形 10">
            <a:extLst>
              <a:ext uri="{FF2B5EF4-FFF2-40B4-BE49-F238E27FC236}">
                <a16:creationId xmlns:a16="http://schemas.microsoft.com/office/drawing/2014/main" id="{9DC2072B-9AAE-EEEE-63E0-BD61008BE1CA}"/>
              </a:ext>
            </a:extLst>
          </p:cNvPr>
          <p:cNvCxnSpPr>
            <a:cxnSpLocks/>
            <a:endCxn id="21" idx="1"/>
          </p:cNvCxnSpPr>
          <p:nvPr/>
        </p:nvCxnSpPr>
        <p:spPr>
          <a:xfrm flipV="1">
            <a:off x="1398513" y="1681139"/>
            <a:ext cx="456568" cy="12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772A2924-3B43-EB92-E7C5-6A5D065F5580}"/>
              </a:ext>
            </a:extLst>
          </p:cNvPr>
          <p:cNvCxnSpPr>
            <a:cxnSpLocks/>
            <a:endCxn id="24" idx="1"/>
          </p:cNvCxnSpPr>
          <p:nvPr/>
        </p:nvCxnSpPr>
        <p:spPr>
          <a:xfrm>
            <a:off x="1398513" y="1682407"/>
            <a:ext cx="452647" cy="6880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FB777839-F12D-9B78-DA51-136B4CF21E7B}"/>
              </a:ext>
            </a:extLst>
          </p:cNvPr>
          <p:cNvCxnSpPr>
            <a:cxnSpLocks/>
          </p:cNvCxnSpPr>
          <p:nvPr/>
        </p:nvCxnSpPr>
        <p:spPr>
          <a:xfrm>
            <a:off x="190520" y="1692767"/>
            <a:ext cx="241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463899CE-1236-4B99-213E-BF31BF92DD82}"/>
              </a:ext>
            </a:extLst>
          </p:cNvPr>
          <p:cNvSpPr/>
          <p:nvPr/>
        </p:nvSpPr>
        <p:spPr>
          <a:xfrm>
            <a:off x="4349016" y="704084"/>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b="0" i="0" dirty="0">
                <a:solidFill>
                  <a:srgbClr val="374151"/>
                </a:solidFill>
                <a:effectLst/>
                <a:latin typeface="Söhne"/>
              </a:rPr>
              <a:t>Level-1 MOE</a:t>
            </a:r>
          </a:p>
          <a:p>
            <a:pPr algn="ctr"/>
            <a:r>
              <a:rPr lang="en-US" altLang="zh-TW" sz="1200" dirty="0">
                <a:solidFill>
                  <a:srgbClr val="374151"/>
                </a:solidFill>
                <a:latin typeface="Söhne"/>
              </a:rPr>
              <a:t>(sum of experts)</a:t>
            </a:r>
            <a:endParaRPr lang="en-US" altLang="zh-TW" sz="1050" dirty="0">
              <a:solidFill>
                <a:srgbClr val="343541"/>
              </a:solidFill>
              <a:latin typeface="Söhne"/>
            </a:endParaRPr>
          </a:p>
        </p:txBody>
      </p:sp>
      <p:sp>
        <p:nvSpPr>
          <p:cNvPr id="100" name="矩形 99">
            <a:extLst>
              <a:ext uri="{FF2B5EF4-FFF2-40B4-BE49-F238E27FC236}">
                <a16:creationId xmlns:a16="http://schemas.microsoft.com/office/drawing/2014/main" id="{C5944463-42E5-F222-AF64-BF65B799BB68}"/>
              </a:ext>
            </a:extLst>
          </p:cNvPr>
          <p:cNvSpPr/>
          <p:nvPr/>
        </p:nvSpPr>
        <p:spPr>
          <a:xfrm>
            <a:off x="4354512" y="1398185"/>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374151"/>
                </a:solidFill>
                <a:effectLst/>
                <a:latin typeface="Söhne"/>
              </a:rPr>
              <a:t>Level-1 MOE</a:t>
            </a:r>
          </a:p>
          <a:p>
            <a:pPr algn="ctr"/>
            <a:r>
              <a:rPr lang="en-US" altLang="zh-TW" sz="1100" dirty="0">
                <a:solidFill>
                  <a:srgbClr val="374151"/>
                </a:solidFill>
                <a:latin typeface="Söhne"/>
              </a:rPr>
              <a:t>(products of experts)</a:t>
            </a:r>
            <a:endParaRPr lang="en-US" altLang="zh-TW" sz="1000" dirty="0">
              <a:solidFill>
                <a:srgbClr val="343541"/>
              </a:solidFill>
              <a:latin typeface="Söhne"/>
            </a:endParaRPr>
          </a:p>
        </p:txBody>
      </p:sp>
      <p:sp>
        <p:nvSpPr>
          <p:cNvPr id="101" name="矩形 100">
            <a:extLst>
              <a:ext uri="{FF2B5EF4-FFF2-40B4-BE49-F238E27FC236}">
                <a16:creationId xmlns:a16="http://schemas.microsoft.com/office/drawing/2014/main" id="{B28090E7-ACF5-AB60-558A-DD49A38D459C}"/>
              </a:ext>
            </a:extLst>
          </p:cNvPr>
          <p:cNvSpPr/>
          <p:nvPr/>
        </p:nvSpPr>
        <p:spPr>
          <a:xfrm>
            <a:off x="4354512" y="2084177"/>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374151"/>
                </a:solidFill>
                <a:effectLst/>
                <a:latin typeface="Söhne"/>
              </a:rPr>
              <a:t>Level-1 MOE</a:t>
            </a:r>
          </a:p>
          <a:p>
            <a:pPr algn="ctr"/>
            <a:r>
              <a:rPr lang="en-US" altLang="zh-TW" sz="1100" dirty="0">
                <a:solidFill>
                  <a:srgbClr val="374151"/>
                </a:solidFill>
                <a:latin typeface="Söhne"/>
              </a:rPr>
              <a:t>(Selected Prime Expert)</a:t>
            </a:r>
            <a:endParaRPr lang="en-US" altLang="zh-TW" sz="1000" dirty="0">
              <a:solidFill>
                <a:srgbClr val="343541"/>
              </a:solidFill>
              <a:latin typeface="Söhne"/>
            </a:endParaRPr>
          </a:p>
        </p:txBody>
      </p:sp>
      <p:cxnSp>
        <p:nvCxnSpPr>
          <p:cNvPr id="121" name="直線單箭頭接點 120">
            <a:extLst>
              <a:ext uri="{FF2B5EF4-FFF2-40B4-BE49-F238E27FC236}">
                <a16:creationId xmlns:a16="http://schemas.microsoft.com/office/drawing/2014/main" id="{616312DA-4B01-4671-62C8-2FC4052AE6C6}"/>
              </a:ext>
            </a:extLst>
          </p:cNvPr>
          <p:cNvCxnSpPr>
            <a:cxnSpLocks/>
            <a:stCxn id="3" idx="3"/>
            <a:endCxn id="99" idx="1"/>
          </p:cNvCxnSpPr>
          <p:nvPr/>
        </p:nvCxnSpPr>
        <p:spPr>
          <a:xfrm flipV="1">
            <a:off x="3593950" y="990024"/>
            <a:ext cx="755066" cy="1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7FE3D76D-77AB-5761-92FE-EAA0141B9DFF}"/>
              </a:ext>
            </a:extLst>
          </p:cNvPr>
          <p:cNvCxnSpPr>
            <a:cxnSpLocks/>
            <a:stCxn id="21" idx="3"/>
            <a:endCxn id="100" idx="1"/>
          </p:cNvCxnSpPr>
          <p:nvPr/>
        </p:nvCxnSpPr>
        <p:spPr>
          <a:xfrm>
            <a:off x="3597870" y="1681139"/>
            <a:ext cx="756642" cy="2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直線單箭頭接點 127">
            <a:extLst>
              <a:ext uri="{FF2B5EF4-FFF2-40B4-BE49-F238E27FC236}">
                <a16:creationId xmlns:a16="http://schemas.microsoft.com/office/drawing/2014/main" id="{78F2F625-3ADC-4D69-9628-F51FFE6F0C16}"/>
              </a:ext>
            </a:extLst>
          </p:cNvPr>
          <p:cNvCxnSpPr>
            <a:cxnSpLocks/>
            <a:stCxn id="24" idx="3"/>
            <a:endCxn id="101" idx="1"/>
          </p:cNvCxnSpPr>
          <p:nvPr/>
        </p:nvCxnSpPr>
        <p:spPr>
          <a:xfrm flipV="1">
            <a:off x="3593949" y="2370117"/>
            <a:ext cx="760563" cy="3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FE2BB26-C3E0-39A8-F7AE-BB4D95B45799}"/>
                  </a:ext>
                </a:extLst>
              </p:cNvPr>
              <p:cNvSpPr/>
              <p:nvPr/>
            </p:nvSpPr>
            <p:spPr>
              <a:xfrm>
                <a:off x="1855081" y="1395199"/>
                <a:ext cx="1742789" cy="57188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smtClean="0">
                              <a:solidFill>
                                <a:schemeClr val="tx1"/>
                              </a:solidFill>
                              <a:latin typeface="Cambria Math" panose="02040503050406030204" pitchFamily="18" charset="0"/>
                            </a:rPr>
                            <m:t>𝟐</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(without object information)</a:t>
                </a:r>
              </a:p>
            </p:txBody>
          </p:sp>
        </mc:Choice>
        <mc:Fallback xmlns="">
          <p:sp>
            <p:nvSpPr>
              <p:cNvPr id="21" name="矩形 20">
                <a:extLst>
                  <a:ext uri="{FF2B5EF4-FFF2-40B4-BE49-F238E27FC236}">
                    <a16:creationId xmlns:a16="http://schemas.microsoft.com/office/drawing/2014/main" id="{0FE2BB26-C3E0-39A8-F7AE-BB4D95B45799}"/>
                  </a:ext>
                </a:extLst>
              </p:cNvPr>
              <p:cNvSpPr>
                <a:spLocks noRot="1" noChangeAspect="1" noMove="1" noResize="1" noEditPoints="1" noAdjustHandles="1" noChangeArrowheads="1" noChangeShapeType="1" noTextEdit="1"/>
              </p:cNvSpPr>
              <p:nvPr/>
            </p:nvSpPr>
            <p:spPr>
              <a:xfrm>
                <a:off x="1855081" y="1395199"/>
                <a:ext cx="1742789" cy="571880"/>
              </a:xfrm>
              <a:prstGeom prst="rect">
                <a:avLst/>
              </a:prstGeom>
              <a:blipFill>
                <a:blip r:embed="rId8"/>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DCA0DBE-FD6B-A6FF-F860-F5BA13FEC8C7}"/>
                  </a:ext>
                </a:extLst>
              </p:cNvPr>
              <p:cNvSpPr/>
              <p:nvPr/>
            </p:nvSpPr>
            <p:spPr>
              <a:xfrm>
                <a:off x="1851160" y="2084525"/>
                <a:ext cx="1742789" cy="571880"/>
              </a:xfrm>
              <a:prstGeom prst="rect">
                <a:avLst/>
              </a:prstGeom>
              <a:solidFill>
                <a:srgbClr val="FFF2CC"/>
              </a:solidFill>
              <a:ln>
                <a:no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smtClean="0">
                              <a:solidFill>
                                <a:schemeClr val="tx1"/>
                              </a:solidFill>
                              <a:latin typeface="Cambria Math" panose="02040503050406030204" pitchFamily="18" charset="0"/>
                            </a:rPr>
                            <m:t>𝟑</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 object information)</a:t>
                </a:r>
              </a:p>
            </p:txBody>
          </p:sp>
        </mc:Choice>
        <mc:Fallback xmlns="">
          <p:sp>
            <p:nvSpPr>
              <p:cNvPr id="24" name="矩形 23">
                <a:extLst>
                  <a:ext uri="{FF2B5EF4-FFF2-40B4-BE49-F238E27FC236}">
                    <a16:creationId xmlns:a16="http://schemas.microsoft.com/office/drawing/2014/main" id="{9DCA0DBE-FD6B-A6FF-F860-F5BA13FEC8C7}"/>
                  </a:ext>
                </a:extLst>
              </p:cNvPr>
              <p:cNvSpPr>
                <a:spLocks noRot="1" noChangeAspect="1" noMove="1" noResize="1" noEditPoints="1" noAdjustHandles="1" noChangeArrowheads="1" noChangeShapeType="1" noTextEdit="1"/>
              </p:cNvSpPr>
              <p:nvPr/>
            </p:nvSpPr>
            <p:spPr>
              <a:xfrm>
                <a:off x="1851160" y="2084525"/>
                <a:ext cx="1742789" cy="571880"/>
              </a:xfrm>
              <a:prstGeom prst="rect">
                <a:avLst/>
              </a:prstGeom>
              <a:blipFill>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A070DF3-52B5-BC42-234D-1DCDBC03FF36}"/>
                  </a:ext>
                </a:extLst>
              </p:cNvPr>
              <p:cNvSpPr txBox="1"/>
              <p:nvPr/>
            </p:nvSpPr>
            <p:spPr>
              <a:xfrm>
                <a:off x="3624238" y="674528"/>
                <a:ext cx="538284" cy="278666"/>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𝑎𝑣𝑔</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28" name="文字方塊 27">
                <a:extLst>
                  <a:ext uri="{FF2B5EF4-FFF2-40B4-BE49-F238E27FC236}">
                    <a16:creationId xmlns:a16="http://schemas.microsoft.com/office/drawing/2014/main" id="{7A070DF3-52B5-BC42-234D-1DCDBC03FF36}"/>
                  </a:ext>
                </a:extLst>
              </p:cNvPr>
              <p:cNvSpPr txBox="1">
                <a:spLocks noRot="1" noChangeAspect="1" noMove="1" noResize="1" noEditPoints="1" noAdjustHandles="1" noChangeArrowheads="1" noChangeShapeType="1" noTextEdit="1"/>
              </p:cNvSpPr>
              <p:nvPr/>
            </p:nvSpPr>
            <p:spPr>
              <a:xfrm>
                <a:off x="3624238" y="674528"/>
                <a:ext cx="538284" cy="278666"/>
              </a:xfrm>
              <a:prstGeom prst="rect">
                <a:avLst/>
              </a:prstGeom>
              <a:blipFill>
                <a:blip r:embed="rId11"/>
                <a:stretch>
                  <a:fillRect r="-5556" b="-2128"/>
                </a:stretch>
              </a:blipFill>
              <a:ln>
                <a:solidFill>
                  <a:schemeClr val="bg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F328953C-CF37-8E99-51CF-1B7C03391210}"/>
                  </a:ext>
                </a:extLst>
              </p:cNvPr>
              <p:cNvSpPr txBox="1"/>
              <p:nvPr/>
            </p:nvSpPr>
            <p:spPr>
              <a:xfrm>
                <a:off x="3603452" y="2392728"/>
                <a:ext cx="538284" cy="270459"/>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𝑚𝑎𝑡𝑐h</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51" name="文字方塊 50">
                <a:extLst>
                  <a:ext uri="{FF2B5EF4-FFF2-40B4-BE49-F238E27FC236}">
                    <a16:creationId xmlns:a16="http://schemas.microsoft.com/office/drawing/2014/main" id="{F328953C-CF37-8E99-51CF-1B7C03391210}"/>
                  </a:ext>
                </a:extLst>
              </p:cNvPr>
              <p:cNvSpPr txBox="1">
                <a:spLocks noRot="1" noChangeAspect="1" noMove="1" noResize="1" noEditPoints="1" noAdjustHandles="1" noChangeArrowheads="1" noChangeShapeType="1" noTextEdit="1"/>
              </p:cNvSpPr>
              <p:nvPr/>
            </p:nvSpPr>
            <p:spPr>
              <a:xfrm>
                <a:off x="3603452" y="2392728"/>
                <a:ext cx="538284" cy="270459"/>
              </a:xfrm>
              <a:prstGeom prst="rect">
                <a:avLst/>
              </a:prstGeom>
              <a:blipFill>
                <a:blip r:embed="rId12"/>
                <a:stretch>
                  <a:fillRect r="-25556" b="-2174"/>
                </a:stretch>
              </a:blipFill>
              <a:ln>
                <a:solidFill>
                  <a:schemeClr val="bg1"/>
                </a:solidFill>
              </a:ln>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E921C81D-DD75-DEA3-D541-7B55FB724ECE}"/>
              </a:ext>
            </a:extLst>
          </p:cNvPr>
          <p:cNvCxnSpPr>
            <a:cxnSpLocks/>
            <a:stCxn id="3" idx="3"/>
            <a:endCxn id="100" idx="1"/>
          </p:cNvCxnSpPr>
          <p:nvPr/>
        </p:nvCxnSpPr>
        <p:spPr>
          <a:xfrm>
            <a:off x="3593950" y="991424"/>
            <a:ext cx="760562" cy="692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B5BED4C2-177E-5E5A-283A-5059385AA2EF}"/>
              </a:ext>
            </a:extLst>
          </p:cNvPr>
          <p:cNvCxnSpPr>
            <a:cxnSpLocks/>
            <a:stCxn id="3" idx="3"/>
            <a:endCxn id="101" idx="1"/>
          </p:cNvCxnSpPr>
          <p:nvPr/>
        </p:nvCxnSpPr>
        <p:spPr>
          <a:xfrm>
            <a:off x="3593950" y="991424"/>
            <a:ext cx="760562" cy="1378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80362E6F-034D-6E18-7DB3-51491146B50E}"/>
              </a:ext>
            </a:extLst>
          </p:cNvPr>
          <p:cNvCxnSpPr>
            <a:cxnSpLocks/>
            <a:stCxn id="21" idx="3"/>
            <a:endCxn id="99" idx="1"/>
          </p:cNvCxnSpPr>
          <p:nvPr/>
        </p:nvCxnSpPr>
        <p:spPr>
          <a:xfrm flipV="1">
            <a:off x="3597870" y="990024"/>
            <a:ext cx="751146" cy="691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直線單箭頭接點 115">
            <a:extLst>
              <a:ext uri="{FF2B5EF4-FFF2-40B4-BE49-F238E27FC236}">
                <a16:creationId xmlns:a16="http://schemas.microsoft.com/office/drawing/2014/main" id="{24236DB1-0671-07E2-7D24-268701A28EC8}"/>
              </a:ext>
            </a:extLst>
          </p:cNvPr>
          <p:cNvCxnSpPr>
            <a:cxnSpLocks/>
            <a:stCxn id="21" idx="3"/>
            <a:endCxn id="101" idx="1"/>
          </p:cNvCxnSpPr>
          <p:nvPr/>
        </p:nvCxnSpPr>
        <p:spPr>
          <a:xfrm>
            <a:off x="3597870" y="1681139"/>
            <a:ext cx="756642" cy="6889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C890D7-5464-FBED-CD17-59D6EE293A25}"/>
              </a:ext>
            </a:extLst>
          </p:cNvPr>
          <p:cNvCxnSpPr>
            <a:cxnSpLocks/>
            <a:stCxn id="24" idx="3"/>
            <a:endCxn id="99" idx="1"/>
          </p:cNvCxnSpPr>
          <p:nvPr/>
        </p:nvCxnSpPr>
        <p:spPr>
          <a:xfrm flipV="1">
            <a:off x="3593949" y="990024"/>
            <a:ext cx="755067" cy="1380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736ED412-FEAE-83F7-EC48-D39E81F62B36}"/>
              </a:ext>
            </a:extLst>
          </p:cNvPr>
          <p:cNvCxnSpPr>
            <a:cxnSpLocks/>
            <a:stCxn id="24" idx="3"/>
            <a:endCxn id="100" idx="1"/>
          </p:cNvCxnSpPr>
          <p:nvPr/>
        </p:nvCxnSpPr>
        <p:spPr>
          <a:xfrm flipV="1">
            <a:off x="3593949" y="1684125"/>
            <a:ext cx="760563" cy="68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26C5790C-3CCF-744B-9F7A-AA9D4209CFAE}"/>
                  </a:ext>
                </a:extLst>
              </p:cNvPr>
              <p:cNvSpPr txBox="1"/>
              <p:nvPr/>
            </p:nvSpPr>
            <p:spPr>
              <a:xfrm>
                <a:off x="3625645" y="1384745"/>
                <a:ext cx="538284" cy="261610"/>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𝑚𝑎𝑥</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48" name="文字方塊 47">
                <a:extLst>
                  <a:ext uri="{FF2B5EF4-FFF2-40B4-BE49-F238E27FC236}">
                    <a16:creationId xmlns:a16="http://schemas.microsoft.com/office/drawing/2014/main" id="{26C5790C-3CCF-744B-9F7A-AA9D4209CFAE}"/>
                  </a:ext>
                </a:extLst>
              </p:cNvPr>
              <p:cNvSpPr txBox="1">
                <a:spLocks noRot="1" noChangeAspect="1" noMove="1" noResize="1" noEditPoints="1" noAdjustHandles="1" noChangeArrowheads="1" noChangeShapeType="1" noTextEdit="1"/>
              </p:cNvSpPr>
              <p:nvPr/>
            </p:nvSpPr>
            <p:spPr>
              <a:xfrm>
                <a:off x="3625645" y="1384745"/>
                <a:ext cx="538284" cy="261610"/>
              </a:xfrm>
              <a:prstGeom prst="rect">
                <a:avLst/>
              </a:prstGeom>
              <a:blipFill>
                <a:blip r:embed="rId13"/>
                <a:stretch>
                  <a:fillRect r="-7778" b="-4444"/>
                </a:stretch>
              </a:blipFill>
              <a:ln>
                <a:solidFill>
                  <a:schemeClr val="bg1"/>
                </a:solidFill>
              </a:ln>
            </p:spPr>
            <p:txBody>
              <a:bodyPr/>
              <a:lstStyle/>
              <a:p>
                <a:r>
                  <a:rPr lang="zh-TW" altLang="en-US">
                    <a:noFill/>
                  </a:rPr>
                  <a:t> </a:t>
                </a:r>
              </a:p>
            </p:txBody>
          </p:sp>
        </mc:Fallback>
      </mc:AlternateContent>
      <p:sp>
        <p:nvSpPr>
          <p:cNvPr id="181" name="矩形 180">
            <a:extLst>
              <a:ext uri="{FF2B5EF4-FFF2-40B4-BE49-F238E27FC236}">
                <a16:creationId xmlns:a16="http://schemas.microsoft.com/office/drawing/2014/main" id="{49197112-7A33-D263-6F90-EAD272EEEFDF}"/>
              </a:ext>
            </a:extLst>
          </p:cNvPr>
          <p:cNvSpPr/>
          <p:nvPr/>
        </p:nvSpPr>
        <p:spPr>
          <a:xfrm>
            <a:off x="6677558" y="704084"/>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b="0" i="0" dirty="0">
                <a:solidFill>
                  <a:srgbClr val="374151"/>
                </a:solidFill>
                <a:effectLst/>
                <a:latin typeface="Söhne"/>
              </a:rPr>
              <a:t>Level-2 MOE</a:t>
            </a:r>
          </a:p>
          <a:p>
            <a:pPr algn="ctr"/>
            <a:r>
              <a:rPr lang="en-US" altLang="zh-TW" sz="1200" dirty="0">
                <a:solidFill>
                  <a:srgbClr val="374151"/>
                </a:solidFill>
                <a:latin typeface="Söhne"/>
              </a:rPr>
              <a:t>(sum of experts)</a:t>
            </a:r>
            <a:endParaRPr lang="en-US" altLang="zh-TW" sz="1050" dirty="0">
              <a:solidFill>
                <a:srgbClr val="343541"/>
              </a:solidFill>
              <a:latin typeface="Söhne"/>
            </a:endParaRPr>
          </a:p>
        </p:txBody>
      </p:sp>
      <p:sp>
        <p:nvSpPr>
          <p:cNvPr id="182" name="矩形 181">
            <a:extLst>
              <a:ext uri="{FF2B5EF4-FFF2-40B4-BE49-F238E27FC236}">
                <a16:creationId xmlns:a16="http://schemas.microsoft.com/office/drawing/2014/main" id="{6AD885EB-ECEB-27E2-CEEA-475BD7F40261}"/>
              </a:ext>
            </a:extLst>
          </p:cNvPr>
          <p:cNvSpPr/>
          <p:nvPr/>
        </p:nvSpPr>
        <p:spPr>
          <a:xfrm>
            <a:off x="6683054" y="1398185"/>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374151"/>
                </a:solidFill>
                <a:effectLst/>
                <a:latin typeface="Söhne"/>
              </a:rPr>
              <a:t>Level-2 MOE</a:t>
            </a:r>
          </a:p>
          <a:p>
            <a:pPr algn="ctr"/>
            <a:r>
              <a:rPr lang="en-US" altLang="zh-TW" sz="1100" dirty="0">
                <a:solidFill>
                  <a:srgbClr val="374151"/>
                </a:solidFill>
                <a:latin typeface="Söhne"/>
              </a:rPr>
              <a:t>(products of experts)</a:t>
            </a:r>
            <a:endParaRPr lang="en-US" altLang="zh-TW" sz="1000" dirty="0">
              <a:solidFill>
                <a:srgbClr val="343541"/>
              </a:solidFill>
              <a:latin typeface="Söhne"/>
            </a:endParaRPr>
          </a:p>
        </p:txBody>
      </p:sp>
      <p:sp>
        <p:nvSpPr>
          <p:cNvPr id="183" name="矩形 182">
            <a:extLst>
              <a:ext uri="{FF2B5EF4-FFF2-40B4-BE49-F238E27FC236}">
                <a16:creationId xmlns:a16="http://schemas.microsoft.com/office/drawing/2014/main" id="{3CCBCFBE-3BB0-BA53-EA68-DA518763DC9A}"/>
              </a:ext>
            </a:extLst>
          </p:cNvPr>
          <p:cNvSpPr/>
          <p:nvPr/>
        </p:nvSpPr>
        <p:spPr>
          <a:xfrm>
            <a:off x="6683054" y="2084177"/>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374151"/>
                </a:solidFill>
                <a:effectLst/>
                <a:latin typeface="Söhne"/>
              </a:rPr>
              <a:t>Level-2 MOE</a:t>
            </a:r>
          </a:p>
          <a:p>
            <a:pPr algn="ctr"/>
            <a:r>
              <a:rPr lang="en-US" altLang="zh-TW" sz="1100" dirty="0">
                <a:solidFill>
                  <a:srgbClr val="374151"/>
                </a:solidFill>
                <a:latin typeface="Söhne"/>
              </a:rPr>
              <a:t>(Selected Prime Expert)</a:t>
            </a:r>
            <a:endParaRPr lang="en-US" altLang="zh-TW" sz="1000" dirty="0">
              <a:solidFill>
                <a:srgbClr val="343541"/>
              </a:solidFill>
              <a:latin typeface="Söhne"/>
            </a:endParaRPr>
          </a:p>
        </p:txBody>
      </p:sp>
      <p:cxnSp>
        <p:nvCxnSpPr>
          <p:cNvPr id="184" name="直線單箭頭接點 183">
            <a:extLst>
              <a:ext uri="{FF2B5EF4-FFF2-40B4-BE49-F238E27FC236}">
                <a16:creationId xmlns:a16="http://schemas.microsoft.com/office/drawing/2014/main" id="{3ADB10E2-DFF8-6241-9DEB-062D753D486F}"/>
              </a:ext>
            </a:extLst>
          </p:cNvPr>
          <p:cNvCxnSpPr>
            <a:cxnSpLocks/>
            <a:stCxn id="99" idx="3"/>
            <a:endCxn id="181" idx="1"/>
          </p:cNvCxnSpPr>
          <p:nvPr/>
        </p:nvCxnSpPr>
        <p:spPr>
          <a:xfrm>
            <a:off x="5928272" y="990024"/>
            <a:ext cx="749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0C18296E-3256-A9D0-AB9A-2A71BC1DB084}"/>
              </a:ext>
            </a:extLst>
          </p:cNvPr>
          <p:cNvCxnSpPr>
            <a:cxnSpLocks/>
            <a:stCxn id="100" idx="3"/>
            <a:endCxn id="182" idx="1"/>
          </p:cNvCxnSpPr>
          <p:nvPr/>
        </p:nvCxnSpPr>
        <p:spPr>
          <a:xfrm>
            <a:off x="5933768" y="1684125"/>
            <a:ext cx="749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6" name="直線單箭頭接點 185">
            <a:extLst>
              <a:ext uri="{FF2B5EF4-FFF2-40B4-BE49-F238E27FC236}">
                <a16:creationId xmlns:a16="http://schemas.microsoft.com/office/drawing/2014/main" id="{2726E722-CE9F-CAD2-2518-E60D9F8EDE25}"/>
              </a:ext>
            </a:extLst>
          </p:cNvPr>
          <p:cNvCxnSpPr>
            <a:cxnSpLocks/>
            <a:stCxn id="101" idx="3"/>
            <a:endCxn id="183" idx="1"/>
          </p:cNvCxnSpPr>
          <p:nvPr/>
        </p:nvCxnSpPr>
        <p:spPr>
          <a:xfrm>
            <a:off x="5933768" y="2370117"/>
            <a:ext cx="749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文字方塊 186">
                <a:extLst>
                  <a:ext uri="{FF2B5EF4-FFF2-40B4-BE49-F238E27FC236}">
                    <a16:creationId xmlns:a16="http://schemas.microsoft.com/office/drawing/2014/main" id="{67A65B8F-971F-4907-A156-9294C3DFA7E8}"/>
                  </a:ext>
                </a:extLst>
              </p:cNvPr>
              <p:cNvSpPr txBox="1"/>
              <p:nvPr/>
            </p:nvSpPr>
            <p:spPr>
              <a:xfrm>
                <a:off x="5942948" y="674528"/>
                <a:ext cx="538284" cy="264816"/>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 {</m:t>
                          </m:r>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𝑆𝑂𝐸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187" name="文字方塊 186">
                <a:extLst>
                  <a:ext uri="{FF2B5EF4-FFF2-40B4-BE49-F238E27FC236}">
                    <a16:creationId xmlns:a16="http://schemas.microsoft.com/office/drawing/2014/main" id="{67A65B8F-971F-4907-A156-9294C3DFA7E8}"/>
                  </a:ext>
                </a:extLst>
              </p:cNvPr>
              <p:cNvSpPr txBox="1">
                <a:spLocks noRot="1" noChangeAspect="1" noMove="1" noResize="1" noEditPoints="1" noAdjustHandles="1" noChangeArrowheads="1" noChangeShapeType="1" noTextEdit="1"/>
              </p:cNvSpPr>
              <p:nvPr/>
            </p:nvSpPr>
            <p:spPr>
              <a:xfrm>
                <a:off x="5942948" y="674528"/>
                <a:ext cx="538284" cy="264816"/>
              </a:xfrm>
              <a:prstGeom prst="rect">
                <a:avLst/>
              </a:prstGeom>
              <a:blipFill>
                <a:blip r:embed="rId14"/>
                <a:stretch>
                  <a:fillRect r="-11111" b="-4444"/>
                </a:stretch>
              </a:blipFill>
              <a:ln>
                <a:solidFill>
                  <a:schemeClr val="bg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8" name="文字方塊 187">
                <a:extLst>
                  <a:ext uri="{FF2B5EF4-FFF2-40B4-BE49-F238E27FC236}">
                    <a16:creationId xmlns:a16="http://schemas.microsoft.com/office/drawing/2014/main" id="{5D8C074E-C814-EEB6-1575-22746A9FDB06}"/>
                  </a:ext>
                </a:extLst>
              </p:cNvPr>
              <p:cNvSpPr txBox="1"/>
              <p:nvPr/>
            </p:nvSpPr>
            <p:spPr>
              <a:xfrm>
                <a:off x="5946742" y="2392728"/>
                <a:ext cx="538284" cy="270459"/>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𝑆𝑃𝐸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188" name="文字方塊 187">
                <a:extLst>
                  <a:ext uri="{FF2B5EF4-FFF2-40B4-BE49-F238E27FC236}">
                    <a16:creationId xmlns:a16="http://schemas.microsoft.com/office/drawing/2014/main" id="{5D8C074E-C814-EEB6-1575-22746A9FDB06}"/>
                  </a:ext>
                </a:extLst>
              </p:cNvPr>
              <p:cNvSpPr txBox="1">
                <a:spLocks noRot="1" noChangeAspect="1" noMove="1" noResize="1" noEditPoints="1" noAdjustHandles="1" noChangeArrowheads="1" noChangeShapeType="1" noTextEdit="1"/>
              </p:cNvSpPr>
              <p:nvPr/>
            </p:nvSpPr>
            <p:spPr>
              <a:xfrm>
                <a:off x="5946742" y="2392728"/>
                <a:ext cx="538284" cy="270459"/>
              </a:xfrm>
              <a:prstGeom prst="rect">
                <a:avLst/>
              </a:prstGeom>
              <a:blipFill>
                <a:blip r:embed="rId15"/>
                <a:stretch>
                  <a:fillRect r="-5556" b="-2174"/>
                </a:stretch>
              </a:blipFill>
              <a:ln>
                <a:solidFill>
                  <a:schemeClr val="bg1"/>
                </a:solidFill>
              </a:ln>
            </p:spPr>
            <p:txBody>
              <a:bodyPr/>
              <a:lstStyle/>
              <a:p>
                <a:r>
                  <a:rPr lang="zh-TW" altLang="en-US">
                    <a:noFill/>
                  </a:rPr>
                  <a:t> </a:t>
                </a:r>
              </a:p>
            </p:txBody>
          </p:sp>
        </mc:Fallback>
      </mc:AlternateContent>
      <p:cxnSp>
        <p:nvCxnSpPr>
          <p:cNvPr id="189" name="直線單箭頭接點 188">
            <a:extLst>
              <a:ext uri="{FF2B5EF4-FFF2-40B4-BE49-F238E27FC236}">
                <a16:creationId xmlns:a16="http://schemas.microsoft.com/office/drawing/2014/main" id="{AF44158F-8A5A-727C-9E2A-05092C9F90F4}"/>
              </a:ext>
            </a:extLst>
          </p:cNvPr>
          <p:cNvCxnSpPr>
            <a:cxnSpLocks/>
            <a:stCxn id="99" idx="3"/>
            <a:endCxn id="182" idx="1"/>
          </p:cNvCxnSpPr>
          <p:nvPr/>
        </p:nvCxnSpPr>
        <p:spPr>
          <a:xfrm>
            <a:off x="5928272" y="990024"/>
            <a:ext cx="754782" cy="694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0" name="直線單箭頭接點 189">
            <a:extLst>
              <a:ext uri="{FF2B5EF4-FFF2-40B4-BE49-F238E27FC236}">
                <a16:creationId xmlns:a16="http://schemas.microsoft.com/office/drawing/2014/main" id="{08E1E883-756B-F2F5-137D-48413D3BD252}"/>
              </a:ext>
            </a:extLst>
          </p:cNvPr>
          <p:cNvCxnSpPr>
            <a:cxnSpLocks/>
            <a:stCxn id="99" idx="3"/>
            <a:endCxn id="183" idx="1"/>
          </p:cNvCxnSpPr>
          <p:nvPr/>
        </p:nvCxnSpPr>
        <p:spPr>
          <a:xfrm>
            <a:off x="5928272" y="990024"/>
            <a:ext cx="754782" cy="1380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a:extLst>
              <a:ext uri="{FF2B5EF4-FFF2-40B4-BE49-F238E27FC236}">
                <a16:creationId xmlns:a16="http://schemas.microsoft.com/office/drawing/2014/main" id="{9ADB0171-C11C-6964-244A-22BF94BC42CB}"/>
              </a:ext>
            </a:extLst>
          </p:cNvPr>
          <p:cNvCxnSpPr>
            <a:cxnSpLocks/>
            <a:stCxn id="100" idx="3"/>
            <a:endCxn id="181" idx="1"/>
          </p:cNvCxnSpPr>
          <p:nvPr/>
        </p:nvCxnSpPr>
        <p:spPr>
          <a:xfrm flipV="1">
            <a:off x="5933768" y="990024"/>
            <a:ext cx="743790" cy="694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2" name="直線單箭頭接點 191">
            <a:extLst>
              <a:ext uri="{FF2B5EF4-FFF2-40B4-BE49-F238E27FC236}">
                <a16:creationId xmlns:a16="http://schemas.microsoft.com/office/drawing/2014/main" id="{217AFBE1-7017-3BC4-F051-A544F6FE95C5}"/>
              </a:ext>
            </a:extLst>
          </p:cNvPr>
          <p:cNvCxnSpPr>
            <a:cxnSpLocks/>
            <a:stCxn id="100" idx="3"/>
            <a:endCxn id="183" idx="1"/>
          </p:cNvCxnSpPr>
          <p:nvPr/>
        </p:nvCxnSpPr>
        <p:spPr>
          <a:xfrm>
            <a:off x="5933768" y="1684125"/>
            <a:ext cx="749286" cy="685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3" name="直線單箭頭接點 192">
            <a:extLst>
              <a:ext uri="{FF2B5EF4-FFF2-40B4-BE49-F238E27FC236}">
                <a16:creationId xmlns:a16="http://schemas.microsoft.com/office/drawing/2014/main" id="{52D3544A-B033-838E-5B49-A505E0A84641}"/>
              </a:ext>
            </a:extLst>
          </p:cNvPr>
          <p:cNvCxnSpPr>
            <a:cxnSpLocks/>
            <a:stCxn id="101" idx="3"/>
            <a:endCxn id="181" idx="1"/>
          </p:cNvCxnSpPr>
          <p:nvPr/>
        </p:nvCxnSpPr>
        <p:spPr>
          <a:xfrm flipV="1">
            <a:off x="5933768" y="990024"/>
            <a:ext cx="743790" cy="13800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 name="直線單箭頭接點 193">
            <a:extLst>
              <a:ext uri="{FF2B5EF4-FFF2-40B4-BE49-F238E27FC236}">
                <a16:creationId xmlns:a16="http://schemas.microsoft.com/office/drawing/2014/main" id="{D69002CD-9A7B-08BC-804D-034AFCAF9D34}"/>
              </a:ext>
            </a:extLst>
          </p:cNvPr>
          <p:cNvCxnSpPr>
            <a:cxnSpLocks/>
            <a:stCxn id="101" idx="3"/>
            <a:endCxn id="182" idx="1"/>
          </p:cNvCxnSpPr>
          <p:nvPr/>
        </p:nvCxnSpPr>
        <p:spPr>
          <a:xfrm flipV="1">
            <a:off x="5933768" y="1684125"/>
            <a:ext cx="749286" cy="685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4D6F6EFE-1532-8EC4-1268-04DFBCA008FC}"/>
                  </a:ext>
                </a:extLst>
              </p:cNvPr>
              <p:cNvSpPr txBox="1"/>
              <p:nvPr/>
            </p:nvSpPr>
            <p:spPr>
              <a:xfrm>
                <a:off x="5959103" y="1384745"/>
                <a:ext cx="538284" cy="264816"/>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𝑃𝑂𝐸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195" name="文字方塊 194">
                <a:extLst>
                  <a:ext uri="{FF2B5EF4-FFF2-40B4-BE49-F238E27FC236}">
                    <a16:creationId xmlns:a16="http://schemas.microsoft.com/office/drawing/2014/main" id="{4D6F6EFE-1532-8EC4-1268-04DFBCA008FC}"/>
                  </a:ext>
                </a:extLst>
              </p:cNvPr>
              <p:cNvSpPr txBox="1">
                <a:spLocks noRot="1" noChangeAspect="1" noMove="1" noResize="1" noEditPoints="1" noAdjustHandles="1" noChangeArrowheads="1" noChangeShapeType="1" noTextEdit="1"/>
              </p:cNvSpPr>
              <p:nvPr/>
            </p:nvSpPr>
            <p:spPr>
              <a:xfrm>
                <a:off x="5959103" y="1384745"/>
                <a:ext cx="538284" cy="264816"/>
              </a:xfrm>
              <a:prstGeom prst="rect">
                <a:avLst/>
              </a:prstGeom>
              <a:blipFill>
                <a:blip r:embed="rId16"/>
                <a:stretch>
                  <a:fillRect r="-5556" b="-4348"/>
                </a:stretch>
              </a:blipFill>
              <a:ln>
                <a:solidFill>
                  <a:schemeClr val="bg1"/>
                </a:solidFill>
              </a:ln>
            </p:spPr>
            <p:txBody>
              <a:bodyPr/>
              <a:lstStyle/>
              <a:p>
                <a:r>
                  <a:rPr lang="zh-TW" altLang="en-US">
                    <a:noFill/>
                  </a:rPr>
                  <a:t> </a:t>
                </a:r>
              </a:p>
            </p:txBody>
          </p:sp>
        </mc:Fallback>
      </mc:AlternateContent>
      <p:cxnSp>
        <p:nvCxnSpPr>
          <p:cNvPr id="211" name="直線單箭頭接點 210">
            <a:extLst>
              <a:ext uri="{FF2B5EF4-FFF2-40B4-BE49-F238E27FC236}">
                <a16:creationId xmlns:a16="http://schemas.microsoft.com/office/drawing/2014/main" id="{93DABA50-470B-426C-EC9C-8E12A1ACF939}"/>
              </a:ext>
            </a:extLst>
          </p:cNvPr>
          <p:cNvCxnSpPr>
            <a:cxnSpLocks/>
            <a:stCxn id="181" idx="3"/>
          </p:cNvCxnSpPr>
          <p:nvPr/>
        </p:nvCxnSpPr>
        <p:spPr>
          <a:xfrm>
            <a:off x="8256814" y="990024"/>
            <a:ext cx="621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a:extLst>
              <a:ext uri="{FF2B5EF4-FFF2-40B4-BE49-F238E27FC236}">
                <a16:creationId xmlns:a16="http://schemas.microsoft.com/office/drawing/2014/main" id="{3F245C1E-2060-C517-9826-19934A077A39}"/>
              </a:ext>
            </a:extLst>
          </p:cNvPr>
          <p:cNvCxnSpPr>
            <a:cxnSpLocks/>
            <a:stCxn id="182" idx="3"/>
          </p:cNvCxnSpPr>
          <p:nvPr/>
        </p:nvCxnSpPr>
        <p:spPr>
          <a:xfrm>
            <a:off x="8262310" y="1684125"/>
            <a:ext cx="616219" cy="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3" name="直線單箭頭接點 222">
            <a:extLst>
              <a:ext uri="{FF2B5EF4-FFF2-40B4-BE49-F238E27FC236}">
                <a16:creationId xmlns:a16="http://schemas.microsoft.com/office/drawing/2014/main" id="{647F8F05-F715-3DDC-23E7-441FBFF05515}"/>
              </a:ext>
            </a:extLst>
          </p:cNvPr>
          <p:cNvCxnSpPr>
            <a:cxnSpLocks/>
            <a:stCxn id="183" idx="3"/>
          </p:cNvCxnSpPr>
          <p:nvPr/>
        </p:nvCxnSpPr>
        <p:spPr>
          <a:xfrm>
            <a:off x="8262310" y="2370117"/>
            <a:ext cx="61621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7" name="文字方塊 226">
                <a:extLst>
                  <a:ext uri="{FF2B5EF4-FFF2-40B4-BE49-F238E27FC236}">
                    <a16:creationId xmlns:a16="http://schemas.microsoft.com/office/drawing/2014/main" id="{50175C62-97FE-2E24-8C4E-651D984B96DB}"/>
                  </a:ext>
                </a:extLst>
              </p:cNvPr>
              <p:cNvSpPr txBox="1"/>
              <p:nvPr/>
            </p:nvSpPr>
            <p:spPr>
              <a:xfrm>
                <a:off x="8274290" y="672915"/>
                <a:ext cx="538284" cy="268343"/>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 {</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m:rPr>
                              <m:sty m:val="p"/>
                            </m:rPr>
                            <a:rPr lang="en-US" altLang="zh-TW" sz="1100" i="1">
                              <a:solidFill>
                                <a:schemeClr val="tx1"/>
                              </a:solidFill>
                              <a:latin typeface="Cambria Math" panose="02040503050406030204" pitchFamily="18" charset="0"/>
                            </a:rPr>
                            <m:t>H</m:t>
                          </m:r>
                          <m:r>
                            <m:rPr>
                              <m:sty m:val="p"/>
                            </m:rPr>
                            <a:rPr lang="en-US" altLang="zh-TW" sz="1100" i="1" smtClean="0">
                              <a:solidFill>
                                <a:schemeClr val="tx1"/>
                              </a:solidFill>
                              <a:latin typeface="Cambria Math" panose="02040503050406030204" pitchFamily="18" charset="0"/>
                            </a:rPr>
                            <m:t>M</m:t>
                          </m:r>
                          <m:r>
                            <m:rPr>
                              <m:sty m:val="p"/>
                            </m:rPr>
                            <a:rPr lang="en-US" altLang="zh-TW" sz="1100" i="1">
                              <a:solidFill>
                                <a:schemeClr val="tx1"/>
                              </a:solidFill>
                              <a:latin typeface="Cambria Math" panose="02040503050406030204" pitchFamily="18" charset="0"/>
                            </a:rPr>
                            <m:t>O</m:t>
                          </m:r>
                          <m:r>
                            <m:rPr>
                              <m:sty m:val="p"/>
                            </m:rPr>
                            <a:rPr lang="en-US" altLang="zh-TW" sz="1100" i="1" smtClean="0">
                              <a:solidFill>
                                <a:schemeClr val="tx1"/>
                              </a:solidFill>
                              <a:latin typeface="Cambria Math" panose="02040503050406030204" pitchFamily="18" charset="0"/>
                            </a:rPr>
                            <m:t>E</m:t>
                          </m:r>
                          <m:r>
                            <a:rPr lang="en-US" altLang="zh-TW" sz="1100" i="1">
                              <a:solidFill>
                                <a:schemeClr val="tx1"/>
                              </a:solidFill>
                              <a:latin typeface="Cambria Math" panose="02040503050406030204" pitchFamily="18" charset="0"/>
                            </a:rPr>
                            <m:t>−</m:t>
                          </m:r>
                          <m:r>
                            <a:rPr lang="en-US" altLang="zh-TW" sz="1100" b="0" i="1" smtClean="0">
                              <a:solidFill>
                                <a:schemeClr val="tx1"/>
                              </a:solidFill>
                              <a:latin typeface="Cambria Math" panose="02040503050406030204" pitchFamily="18" charset="0"/>
                            </a:rPr>
                            <m:t>𝑆𝑂𝐸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227" name="文字方塊 226">
                <a:extLst>
                  <a:ext uri="{FF2B5EF4-FFF2-40B4-BE49-F238E27FC236}">
                    <a16:creationId xmlns:a16="http://schemas.microsoft.com/office/drawing/2014/main" id="{50175C62-97FE-2E24-8C4E-651D984B96DB}"/>
                  </a:ext>
                </a:extLst>
              </p:cNvPr>
              <p:cNvSpPr txBox="1">
                <a:spLocks noRot="1" noChangeAspect="1" noMove="1" noResize="1" noEditPoints="1" noAdjustHandles="1" noChangeArrowheads="1" noChangeShapeType="1" noTextEdit="1"/>
              </p:cNvSpPr>
              <p:nvPr/>
            </p:nvSpPr>
            <p:spPr>
              <a:xfrm>
                <a:off x="8274290" y="672915"/>
                <a:ext cx="538284" cy="268343"/>
              </a:xfrm>
              <a:prstGeom prst="rect">
                <a:avLst/>
              </a:prstGeom>
              <a:blipFill>
                <a:blip r:embed="rId17"/>
                <a:stretch>
                  <a:fillRect r="-70330" b="-4348"/>
                </a:stretch>
              </a:blipFill>
              <a:ln>
                <a:solidFill>
                  <a:schemeClr val="bg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8" name="文字方塊 227">
                <a:extLst>
                  <a:ext uri="{FF2B5EF4-FFF2-40B4-BE49-F238E27FC236}">
                    <a16:creationId xmlns:a16="http://schemas.microsoft.com/office/drawing/2014/main" id="{83F6A083-95F8-5755-AEA0-04C52CACF5C7}"/>
                  </a:ext>
                </a:extLst>
              </p:cNvPr>
              <p:cNvSpPr txBox="1"/>
              <p:nvPr/>
            </p:nvSpPr>
            <p:spPr>
              <a:xfrm>
                <a:off x="8303213" y="2054681"/>
                <a:ext cx="538284" cy="270459"/>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m:rPr>
                              <m:sty m:val="p"/>
                            </m:rPr>
                            <a:rPr lang="en-US" altLang="zh-TW" sz="1100" i="1">
                              <a:solidFill>
                                <a:schemeClr val="tx1"/>
                              </a:solidFill>
                              <a:latin typeface="Cambria Math" panose="02040503050406030204" pitchFamily="18" charset="0"/>
                            </a:rPr>
                            <m:t>HMOE</m:t>
                          </m:r>
                          <m:r>
                            <a:rPr lang="en-US" altLang="zh-TW" sz="1100" i="1">
                              <a:solidFill>
                                <a:schemeClr val="tx1"/>
                              </a:solidFill>
                              <a:latin typeface="Cambria Math" panose="02040503050406030204" pitchFamily="18" charset="0"/>
                            </a:rPr>
                            <m:t>−</m:t>
                          </m:r>
                          <m:r>
                            <a:rPr lang="en-US" altLang="zh-TW" sz="1100" i="1">
                              <a:solidFill>
                                <a:schemeClr val="tx1"/>
                              </a:solidFill>
                              <a:latin typeface="Cambria Math" panose="02040503050406030204" pitchFamily="18" charset="0"/>
                            </a:rPr>
                            <m:t>𝑆</m:t>
                          </m:r>
                          <m:r>
                            <m:rPr>
                              <m:sty m:val="p"/>
                            </m:rPr>
                            <a:rPr lang="en-US" altLang="zh-TW" sz="1100" i="1" smtClean="0">
                              <a:solidFill>
                                <a:schemeClr val="tx1"/>
                              </a:solidFill>
                              <a:latin typeface="Cambria Math" panose="02040503050406030204" pitchFamily="18" charset="0"/>
                            </a:rPr>
                            <m:t>P</m:t>
                          </m:r>
                          <m:r>
                            <a:rPr lang="en-US" altLang="zh-TW" sz="1100" i="1">
                              <a:solidFill>
                                <a:schemeClr val="tx1"/>
                              </a:solidFill>
                              <a:latin typeface="Cambria Math" panose="02040503050406030204" pitchFamily="18" charset="0"/>
                            </a:rPr>
                            <m:t>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228" name="文字方塊 227">
                <a:extLst>
                  <a:ext uri="{FF2B5EF4-FFF2-40B4-BE49-F238E27FC236}">
                    <a16:creationId xmlns:a16="http://schemas.microsoft.com/office/drawing/2014/main" id="{83F6A083-95F8-5755-AEA0-04C52CACF5C7}"/>
                  </a:ext>
                </a:extLst>
              </p:cNvPr>
              <p:cNvSpPr txBox="1">
                <a:spLocks noRot="1" noChangeAspect="1" noMove="1" noResize="1" noEditPoints="1" noAdjustHandles="1" noChangeArrowheads="1" noChangeShapeType="1" noTextEdit="1"/>
              </p:cNvSpPr>
              <p:nvPr/>
            </p:nvSpPr>
            <p:spPr>
              <a:xfrm>
                <a:off x="8303213" y="2054681"/>
                <a:ext cx="538284" cy="270459"/>
              </a:xfrm>
              <a:prstGeom prst="rect">
                <a:avLst/>
              </a:prstGeom>
              <a:blipFill>
                <a:blip r:embed="rId18"/>
                <a:stretch>
                  <a:fillRect r="-72222" b="-4348"/>
                </a:stretch>
              </a:blipFill>
              <a:ln>
                <a:solidFill>
                  <a:schemeClr val="bg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87B45713-895C-C9CA-2B34-09CA298C525E}"/>
                  </a:ext>
                </a:extLst>
              </p:cNvPr>
              <p:cNvSpPr txBox="1"/>
              <p:nvPr/>
            </p:nvSpPr>
            <p:spPr>
              <a:xfrm>
                <a:off x="8287299" y="1378108"/>
                <a:ext cx="538284" cy="268343"/>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m:rPr>
                              <m:sty m:val="p"/>
                            </m:rPr>
                            <a:rPr lang="en-US" altLang="zh-TW" sz="1100" i="1">
                              <a:solidFill>
                                <a:schemeClr val="tx1"/>
                              </a:solidFill>
                              <a:latin typeface="Cambria Math" panose="02040503050406030204" pitchFamily="18" charset="0"/>
                            </a:rPr>
                            <m:t>HMOE</m:t>
                          </m:r>
                          <m:r>
                            <a:rPr lang="en-US" altLang="zh-TW" sz="1100" i="1">
                              <a:solidFill>
                                <a:schemeClr val="tx1"/>
                              </a:solidFill>
                              <a:latin typeface="Cambria Math" panose="02040503050406030204" pitchFamily="18" charset="0"/>
                            </a:rPr>
                            <m:t>−</m:t>
                          </m:r>
                          <m:r>
                            <m:rPr>
                              <m:sty m:val="p"/>
                            </m:rPr>
                            <a:rPr lang="en-US" altLang="zh-TW" sz="1100" i="1">
                              <a:solidFill>
                                <a:schemeClr val="tx1"/>
                              </a:solidFill>
                              <a:latin typeface="Cambria Math" panose="02040503050406030204" pitchFamily="18" charset="0"/>
                            </a:rPr>
                            <m:t>P</m:t>
                          </m:r>
                          <m:r>
                            <a:rPr lang="en-US" altLang="zh-TW" sz="1100" i="1">
                              <a:solidFill>
                                <a:schemeClr val="tx1"/>
                              </a:solidFill>
                              <a:latin typeface="Cambria Math" panose="02040503050406030204" pitchFamily="18" charset="0"/>
                            </a:rPr>
                            <m:t>𝑂𝐸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229" name="文字方塊 228">
                <a:extLst>
                  <a:ext uri="{FF2B5EF4-FFF2-40B4-BE49-F238E27FC236}">
                    <a16:creationId xmlns:a16="http://schemas.microsoft.com/office/drawing/2014/main" id="{87B45713-895C-C9CA-2B34-09CA298C525E}"/>
                  </a:ext>
                </a:extLst>
              </p:cNvPr>
              <p:cNvSpPr txBox="1">
                <a:spLocks noRot="1" noChangeAspect="1" noMove="1" noResize="1" noEditPoints="1" noAdjustHandles="1" noChangeArrowheads="1" noChangeShapeType="1" noTextEdit="1"/>
              </p:cNvSpPr>
              <p:nvPr/>
            </p:nvSpPr>
            <p:spPr>
              <a:xfrm>
                <a:off x="8287299" y="1378108"/>
                <a:ext cx="538284" cy="268343"/>
              </a:xfrm>
              <a:prstGeom prst="rect">
                <a:avLst/>
              </a:prstGeom>
              <a:blipFill>
                <a:blip r:embed="rId19"/>
                <a:stretch>
                  <a:fillRect r="-73626" b="-4348"/>
                </a:stretch>
              </a:blipFill>
              <a:ln>
                <a:solidFill>
                  <a:schemeClr val="bg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0" name="文字方塊 229">
                <a:extLst>
                  <a:ext uri="{FF2B5EF4-FFF2-40B4-BE49-F238E27FC236}">
                    <a16:creationId xmlns:a16="http://schemas.microsoft.com/office/drawing/2014/main" id="{7F101621-1F98-A8DE-D626-B031386ADE0E}"/>
                  </a:ext>
                </a:extLst>
              </p:cNvPr>
              <p:cNvSpPr txBox="1"/>
              <p:nvPr/>
            </p:nvSpPr>
            <p:spPr>
              <a:xfrm>
                <a:off x="669691" y="3323388"/>
                <a:ext cx="7845508" cy="534121"/>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en-US" altLang="zh-TW" b="1" i="1" smtClean="0">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m:t>
                          </m:r>
                          <m:r>
                            <a:rPr lang="en-US" altLang="zh-TW" b="0" i="1" smtClean="0">
                              <a:solidFill>
                                <a:schemeClr val="tx1"/>
                              </a:solidFill>
                              <a:latin typeface="Cambria Math" panose="02040503050406030204" pitchFamily="18" charset="0"/>
                            </a:rPr>
                            <m:t>𝑃𝐸</m:t>
                          </m:r>
                        </m:sup>
                      </m:sSubSup>
                      <m:r>
                        <a:rPr lang="en-US" altLang="zh-TW" i="1">
                          <a:latin typeface="Cambria Math" panose="02040503050406030204" pitchFamily="18" charset="0"/>
                        </a:rPr>
                        <m:t>=</m:t>
                      </m:r>
                      <m:r>
                        <a:rPr lang="en-US" altLang="zh-TW" i="1">
                          <a:latin typeface="Cambria Math" panose="02040503050406030204" pitchFamily="18" charset="0"/>
                        </a:rPr>
                        <m:t>𝑓</m:t>
                      </m:r>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m:rPr>
                          <m:nor/>
                        </m:rPr>
                        <a:rPr lang="en-US" altLang="zh-TW" dirty="0"/>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m:rPr>
                          <m:nor/>
                        </m:rPr>
                        <a:rPr lang="en-US" altLang="zh-TW" dirty="0"/>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𝑚𝑎𝑡𝑐h</m:t>
                          </m:r>
                        </m:sup>
                      </m:sSubSup>
                      <m:r>
                        <a:rPr lang="en-US" altLang="zh-TW" i="1" dirty="0">
                          <a:latin typeface="Cambria Math" panose="02040503050406030204" pitchFamily="18" charset="0"/>
                        </a:rPr>
                        <m:t>)</m:t>
                      </m:r>
                      <m:r>
                        <a:rPr lang="zh-TW" altLang="en-US" i="1" dirty="0">
                          <a:latin typeface="Cambria Math" panose="02040503050406030204" pitchFamily="18" charset="0"/>
                        </a:rPr>
                        <m:t> </m:t>
                      </m:r>
                      <m:r>
                        <m:rPr>
                          <m:nor/>
                        </m:rPr>
                        <a:rPr lang="en-US" altLang="zh-TW" dirty="0"/>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𝑆𝑂𝐸</m:t>
                          </m:r>
                        </m:sup>
                      </m:sSubSup>
                      <m:r>
                        <a:rPr lang="en-US" altLang="zh-TW" i="1">
                          <a:latin typeface="Cambria Math" panose="02040503050406030204" pitchFamily="18" charset="0"/>
                        </a:rPr>
                        <m:t>=</m:t>
                      </m:r>
                      <m:f>
                        <m:fPr>
                          <m:ctrlPr>
                            <a:rPr lang="en-US" altLang="zh-TW" i="1">
                              <a:latin typeface="Cambria Math" panose="02040503050406030204" pitchFamily="18" charset="0"/>
                            </a:rPr>
                          </m:ctrlPr>
                        </m:fPr>
                        <m:num>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a:rPr lang="en-US" altLang="zh-TW" i="1" dirty="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𝑚𝑎𝑡𝑐h</m:t>
                              </m:r>
                            </m:sup>
                          </m:sSubSup>
                          <m:r>
                            <a:rPr lang="en-US" altLang="zh-TW" i="1">
                              <a:latin typeface="Cambria Math" panose="02040503050406030204" pitchFamily="18" charset="0"/>
                            </a:rPr>
                            <m:t>)</m:t>
                          </m:r>
                        </m:num>
                        <m:den>
                          <m:r>
                            <a:rPr lang="en-US" altLang="zh-TW" i="1">
                              <a:latin typeface="Cambria Math" panose="02040503050406030204" pitchFamily="18" charset="0"/>
                            </a:rPr>
                            <m:t>3</m:t>
                          </m:r>
                        </m:den>
                      </m:f>
                      <m:r>
                        <m:rPr>
                          <m:nor/>
                        </m:rPr>
                        <a:rPr lang="zh-TW" altLang="en-US" dirty="0"/>
                        <m:t> </m:t>
                      </m:r>
                      <m:r>
                        <m:rPr>
                          <m:nor/>
                        </m:rPr>
                        <a:rPr lang="en-US" altLang="zh-TW" dirty="0"/>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m:rPr>
                              <m:sty m:val="p"/>
                            </m:rPr>
                            <a:rPr lang="en-US" altLang="zh-TW" i="1">
                              <a:solidFill>
                                <a:schemeClr val="tx1"/>
                              </a:solidFill>
                              <a:latin typeface="Cambria Math" panose="02040503050406030204" pitchFamily="18" charset="0"/>
                            </a:rPr>
                            <m:t>P</m:t>
                          </m:r>
                          <m:r>
                            <a:rPr lang="en-US" altLang="zh-TW" i="1">
                              <a:solidFill>
                                <a:schemeClr val="tx1"/>
                              </a:solidFill>
                              <a:latin typeface="Cambria Math" panose="02040503050406030204" pitchFamily="18" charset="0"/>
                            </a:rPr>
                            <m:t>𝑂𝐸</m:t>
                          </m:r>
                        </m:sup>
                      </m:sSubSup>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a:rPr lang="en-US" altLang="zh-TW" i="1">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a:rPr lang="en-US" altLang="zh-TW" i="1" dirty="0">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 </m:t>
                          </m:r>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𝑚𝑎𝑡𝑐h</m:t>
                          </m:r>
                        </m:sup>
                      </m:sSubSup>
                      <m:r>
                        <a:rPr lang="en-US" altLang="zh-TW" b="1" i="1">
                          <a:solidFill>
                            <a:schemeClr val="tx1"/>
                          </a:solidFill>
                          <a:latin typeface="Cambria Math" panose="02040503050406030204" pitchFamily="18" charset="0"/>
                        </a:rPr>
                        <m:t>)</m:t>
                      </m:r>
                      <m:r>
                        <a:rPr lang="en-US" altLang="zh-TW" i="1">
                          <a:latin typeface="Cambria Math" panose="02040503050406030204" pitchFamily="18" charset="0"/>
                        </a:rPr>
                        <m:t>.</m:t>
                      </m:r>
                    </m:oMath>
                  </m:oMathPara>
                </a14:m>
                <a:endParaRPr lang="zh-TW" altLang="en-US" dirty="0"/>
              </a:p>
            </p:txBody>
          </p:sp>
        </mc:Choice>
        <mc:Fallback xmlns="">
          <p:sp>
            <p:nvSpPr>
              <p:cNvPr id="230" name="文字方塊 229">
                <a:extLst>
                  <a:ext uri="{FF2B5EF4-FFF2-40B4-BE49-F238E27FC236}">
                    <a16:creationId xmlns:a16="http://schemas.microsoft.com/office/drawing/2014/main" id="{7F101621-1F98-A8DE-D626-B031386ADE0E}"/>
                  </a:ext>
                </a:extLst>
              </p:cNvPr>
              <p:cNvSpPr txBox="1">
                <a:spLocks noRot="1" noChangeAspect="1" noMove="1" noResize="1" noEditPoints="1" noAdjustHandles="1" noChangeArrowheads="1" noChangeShapeType="1" noTextEdit="1"/>
              </p:cNvSpPr>
              <p:nvPr/>
            </p:nvSpPr>
            <p:spPr>
              <a:xfrm>
                <a:off x="669691" y="3323388"/>
                <a:ext cx="7845508" cy="534121"/>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4" name="文字方塊 233">
                <a:extLst>
                  <a:ext uri="{FF2B5EF4-FFF2-40B4-BE49-F238E27FC236}">
                    <a16:creationId xmlns:a16="http://schemas.microsoft.com/office/drawing/2014/main" id="{1BB56EB0-8342-D982-D462-990CDE0A0083}"/>
                  </a:ext>
                </a:extLst>
              </p:cNvPr>
              <p:cNvSpPr txBox="1"/>
              <p:nvPr/>
            </p:nvSpPr>
            <p:spPr>
              <a:xfrm>
                <a:off x="-96373" y="1549265"/>
                <a:ext cx="45495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latin typeface="Cambria Math" panose="02040503050406030204" pitchFamily="18" charset="0"/>
                        </a:rPr>
                        <m:t>𝑿</m:t>
                      </m:r>
                    </m:oMath>
                  </m:oMathPara>
                </a14:m>
                <a:endParaRPr lang="zh-TW" altLang="en-US" sz="1050" b="1" dirty="0"/>
              </a:p>
            </p:txBody>
          </p:sp>
        </mc:Choice>
        <mc:Fallback xmlns="">
          <p:sp>
            <p:nvSpPr>
              <p:cNvPr id="234" name="文字方塊 233">
                <a:extLst>
                  <a:ext uri="{FF2B5EF4-FFF2-40B4-BE49-F238E27FC236}">
                    <a16:creationId xmlns:a16="http://schemas.microsoft.com/office/drawing/2014/main" id="{1BB56EB0-8342-D982-D462-990CDE0A0083}"/>
                  </a:ext>
                </a:extLst>
              </p:cNvPr>
              <p:cNvSpPr txBox="1">
                <a:spLocks noRot="1" noChangeAspect="1" noMove="1" noResize="1" noEditPoints="1" noAdjustHandles="1" noChangeArrowheads="1" noChangeShapeType="1" noTextEdit="1"/>
              </p:cNvSpPr>
              <p:nvPr/>
            </p:nvSpPr>
            <p:spPr>
              <a:xfrm>
                <a:off x="-96373" y="1549265"/>
                <a:ext cx="454954" cy="261610"/>
              </a:xfrm>
              <a:prstGeom prst="rect">
                <a:avLst/>
              </a:prstGeom>
              <a:blipFill>
                <a:blip r:embed="rId21"/>
                <a:stretch>
                  <a:fillRect/>
                </a:stretch>
              </a:blipFill>
            </p:spPr>
            <p:txBody>
              <a:bodyPr/>
              <a:lstStyle/>
              <a:p>
                <a:r>
                  <a:rPr lang="zh-TW" altLang="en-US">
                    <a:noFill/>
                  </a:rPr>
                  <a:t> </a:t>
                </a:r>
              </a:p>
            </p:txBody>
          </p:sp>
        </mc:Fallback>
      </mc:AlternateContent>
      <p:sp>
        <p:nvSpPr>
          <p:cNvPr id="15" name="頁尾版面配置區 14">
            <a:extLst>
              <a:ext uri="{FF2B5EF4-FFF2-40B4-BE49-F238E27FC236}">
                <a16:creationId xmlns:a16="http://schemas.microsoft.com/office/drawing/2014/main" id="{D7A235F1-DC06-86AA-F6B2-28062A541B1D}"/>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EC05F3BD-2EB4-9EA2-3382-AF320BC1E35C}"/>
              </a:ext>
            </a:extLst>
          </p:cNvPr>
          <p:cNvSpPr>
            <a:spLocks noGrp="1"/>
          </p:cNvSpPr>
          <p:nvPr>
            <p:ph type="sldNum" idx="4"/>
          </p:nvPr>
        </p:nvSpPr>
        <p:spPr/>
        <p:txBody>
          <a:bodyPr/>
          <a:lstStyle/>
          <a:p>
            <a:fld id="{00000000-1234-1234-1234-123412341234}" type="slidenum">
              <a:rPr lang="en-US" smtClean="0"/>
              <a:pPr/>
              <a:t>26</a:t>
            </a:fld>
            <a:endParaRPr 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DB7B474-4811-7CDF-D570-E6BA0AACF3FB}"/>
                  </a:ext>
                </a:extLst>
              </p:cNvPr>
              <p:cNvSpPr/>
              <p:nvPr/>
            </p:nvSpPr>
            <p:spPr>
              <a:xfrm>
                <a:off x="504224" y="1300608"/>
                <a:ext cx="891541" cy="747637"/>
              </a:xfrm>
              <a:prstGeom prst="rect">
                <a:avLst/>
              </a:prstGeom>
              <a:solidFill>
                <a:srgbClr val="FFFF00"/>
              </a:solidFill>
              <a:ln w="19050">
                <a:solidFill>
                  <a:schemeClr val="tx1"/>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900" b="1" dirty="0">
                    <a:solidFill>
                      <a:schemeClr val="tx1"/>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tx1"/>
                          </a:solidFill>
                          <a:latin typeface="Cambria Math" panose="02040503050406030204" pitchFamily="18" charset="0"/>
                        </a:rPr>
                        <m:t>𝑩</m:t>
                      </m:r>
                      <m:r>
                        <a:rPr lang="en-US" altLang="zh-TW" sz="900" b="1" i="1" dirty="0">
                          <a:solidFill>
                            <a:schemeClr val="tx1"/>
                          </a:solidFill>
                          <a:latin typeface="Cambria Math" panose="02040503050406030204" pitchFamily="18" charset="0"/>
                        </a:rPr>
                        <m:t>(</m:t>
                      </m:r>
                      <m:r>
                        <a:rPr lang="en-US" altLang="zh-TW" sz="900" b="1" i="1" dirty="0">
                          <a:solidFill>
                            <a:schemeClr val="tx1"/>
                          </a:solidFill>
                          <a:latin typeface="Cambria Math" panose="02040503050406030204" pitchFamily="18" charset="0"/>
                        </a:rPr>
                        <m:t>𝑿</m:t>
                      </m:r>
                      <m:r>
                        <a:rPr lang="en-US" altLang="zh-TW" sz="900" b="1" i="1" dirty="0">
                          <a:solidFill>
                            <a:schemeClr val="tx1"/>
                          </a:solidFill>
                          <a:latin typeface="Cambria Math" panose="02040503050406030204" pitchFamily="18" charset="0"/>
                        </a:rPr>
                        <m:t>; </m:t>
                      </m:r>
                      <m:r>
                        <a:rPr lang="el-GR" altLang="zh-TW" sz="900" b="1" i="1" dirty="0">
                          <a:solidFill>
                            <a:schemeClr val="tx1"/>
                          </a:solidFill>
                          <a:latin typeface="Cambria Math" panose="02040503050406030204" pitchFamily="18" charset="0"/>
                        </a:rPr>
                        <m:t>𝜽</m:t>
                      </m:r>
                      <m:r>
                        <a:rPr lang="en-US" altLang="zh-TW" sz="900" b="1" i="1" dirty="0">
                          <a:solidFill>
                            <a:schemeClr val="tx1"/>
                          </a:solidFill>
                          <a:latin typeface="Cambria Math" panose="02040503050406030204" pitchFamily="18" charset="0"/>
                        </a:rPr>
                        <m:t>)</m:t>
                      </m:r>
                    </m:oMath>
                  </m:oMathPara>
                </a14:m>
                <a:endParaRPr lang="zh-TW" altLang="en-US" sz="900" b="1" dirty="0">
                  <a:solidFill>
                    <a:schemeClr val="tx1"/>
                  </a:solidFill>
                </a:endParaRPr>
              </a:p>
            </p:txBody>
          </p:sp>
        </mc:Choice>
        <mc:Fallback xmlns="">
          <p:sp>
            <p:nvSpPr>
              <p:cNvPr id="4" name="矩形 3">
                <a:extLst>
                  <a:ext uri="{FF2B5EF4-FFF2-40B4-BE49-F238E27FC236}">
                    <a16:creationId xmlns:a16="http://schemas.microsoft.com/office/drawing/2014/main" id="{DDB7B474-4811-7CDF-D570-E6BA0AACF3FB}"/>
                  </a:ext>
                </a:extLst>
              </p:cNvPr>
              <p:cNvSpPr>
                <a:spLocks noRot="1" noChangeAspect="1" noMove="1" noResize="1" noEditPoints="1" noAdjustHandles="1" noChangeArrowheads="1" noChangeShapeType="1" noTextEdit="1"/>
              </p:cNvSpPr>
              <p:nvPr/>
            </p:nvSpPr>
            <p:spPr>
              <a:xfrm>
                <a:off x="504224" y="1300608"/>
                <a:ext cx="891541" cy="747637"/>
              </a:xfrm>
              <a:prstGeom prst="rect">
                <a:avLst/>
              </a:prstGeom>
              <a:blipFill>
                <a:blip r:embed="rId22"/>
                <a:stretch>
                  <a:fillRect t="-794" b="-794"/>
                </a:stretch>
              </a:blipFill>
              <a:ln w="19050">
                <a:solidFill>
                  <a:schemeClr val="tx1"/>
                </a:solidFill>
              </a:ln>
            </p:spPr>
            <p:txBody>
              <a:bodyPr/>
              <a:lstStyle/>
              <a:p>
                <a:r>
                  <a:rPr lang="zh-TW" altLang="en-US">
                    <a:noFill/>
                  </a:rPr>
                  <a:t> </a:t>
                </a:r>
              </a:p>
            </p:txBody>
          </p:sp>
        </mc:Fallback>
      </mc:AlternateContent>
    </p:spTree>
    <p:extLst>
      <p:ext uri="{BB962C8B-B14F-4D97-AF65-F5344CB8AC3E}">
        <p14:creationId xmlns:p14="http://schemas.microsoft.com/office/powerpoint/2010/main" val="3008716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DF2E727-FCAC-5A93-50D8-AA755D4634C9}"/>
              </a:ext>
            </a:extLst>
          </p:cNvPr>
          <p:cNvSpPr/>
          <p:nvPr/>
        </p:nvSpPr>
        <p:spPr bwMode="auto">
          <a:xfrm>
            <a:off x="268207" y="108961"/>
            <a:ext cx="5161156" cy="584775"/>
          </a:xfrm>
          <a:prstGeom prst="rect">
            <a:avLst/>
          </a:prstGeom>
          <a:noFill/>
        </p:spPr>
        <p:txBody>
          <a:bodyPr wrap="none">
            <a:spAutoFit/>
          </a:bodyPr>
          <a:lstStyle/>
          <a:p>
            <a:pPr>
              <a:defRPr/>
            </a:pP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Evaluating the Variance of the Average Error Rate</a:t>
            </a:r>
            <a:endParaRPr lang="zh-TW"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A8AC9124-1826-E5D8-6C9F-794891C9405F}"/>
                  </a:ext>
                </a:extLst>
              </p:cNvPr>
              <p:cNvSpPr txBox="1"/>
              <p:nvPr/>
            </p:nvSpPr>
            <p:spPr>
              <a:xfrm>
                <a:off x="475971" y="2616861"/>
                <a:ext cx="7461112" cy="523220"/>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 The variance of the error rates was calculated for each sample by these three experts.</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The index </a:t>
                </a:r>
                <a14:m>
                  <m:oMath xmlns:m="http://schemas.openxmlformats.org/officeDocument/2006/math">
                    <m:r>
                      <a:rPr lang="en-US" altLang="zh-TW" i="1" dirty="0" smtClean="0">
                        <a:latin typeface="Cambria Math" panose="02040503050406030204" pitchFamily="18" charset="0"/>
                        <a:ea typeface="Cambria" panose="02040503050406030204" pitchFamily="18" charset="0"/>
                      </a:rPr>
                      <m:t>𝑖</m:t>
                    </m:r>
                    <m:r>
                      <a:rPr lang="en-US" altLang="zh-TW" i="1" dirty="0" smtClean="0">
                        <a:latin typeface="Cambria Math" panose="02040503050406030204" pitchFamily="18" charset="0"/>
                        <a:ea typeface="Cambria" panose="02040503050406030204" pitchFamily="18" charset="0"/>
                      </a:rPr>
                      <m:t> </m:t>
                    </m:r>
                  </m:oMath>
                </a14:m>
                <a:r>
                  <a:rPr lang="en-US" altLang="zh-TW" dirty="0">
                    <a:latin typeface="Cambria" panose="02040503050406030204" pitchFamily="18" charset="0"/>
                    <a:ea typeface="Cambria" panose="02040503050406030204" pitchFamily="18" charset="0"/>
                  </a:rPr>
                  <a:t>represents the number of samples.</a:t>
                </a:r>
                <a:endParaRPr lang="zh-TW" altLang="en-US" dirty="0">
                  <a:latin typeface="Cambria" panose="02040503050406030204" pitchFamily="18" charset="0"/>
                </a:endParaRPr>
              </a:p>
            </p:txBody>
          </p:sp>
        </mc:Choice>
        <mc:Fallback xmlns="">
          <p:sp>
            <p:nvSpPr>
              <p:cNvPr id="22" name="文字方塊 21">
                <a:extLst>
                  <a:ext uri="{FF2B5EF4-FFF2-40B4-BE49-F238E27FC236}">
                    <a16:creationId xmlns:a16="http://schemas.microsoft.com/office/drawing/2014/main" id="{A8AC9124-1826-E5D8-6C9F-794891C9405F}"/>
                  </a:ext>
                </a:extLst>
              </p:cNvPr>
              <p:cNvSpPr txBox="1">
                <a:spLocks noRot="1" noChangeAspect="1" noMove="1" noResize="1" noEditPoints="1" noAdjustHandles="1" noChangeArrowheads="1" noChangeShapeType="1" noTextEdit="1"/>
              </p:cNvSpPr>
              <p:nvPr/>
            </p:nvSpPr>
            <p:spPr>
              <a:xfrm>
                <a:off x="475971" y="2616861"/>
                <a:ext cx="7461112" cy="523220"/>
              </a:xfrm>
              <a:prstGeom prst="rect">
                <a:avLst/>
              </a:prstGeom>
              <a:blipFill>
                <a:blip r:embed="rId3"/>
                <a:stretch>
                  <a:fillRect l="-245" t="-2326" b="-1046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C659B04D-C2A3-EB05-7C5E-640115414996}"/>
                  </a:ext>
                </a:extLst>
              </p:cNvPr>
              <p:cNvSpPr txBox="1"/>
              <p:nvPr/>
            </p:nvSpPr>
            <p:spPr>
              <a:xfrm>
                <a:off x="874647" y="3287710"/>
                <a:ext cx="3517777" cy="305276"/>
              </a:xfrm>
              <a:prstGeom prst="rect">
                <a:avLst/>
              </a:prstGeom>
              <a:noFill/>
            </p:spPr>
            <p:txBody>
              <a:bodyPr wrap="square" lIns="0" tIns="0" rIns="0" bIns="0" rtlCol="0">
                <a:spAutoFit/>
              </a:bodyPr>
              <a:lstStyle/>
              <a:p>
                <a14:m>
                  <m:oMath xmlns:m="http://schemas.openxmlformats.org/officeDocument/2006/math">
                    <m:sSubSup>
                      <m:sSubSupPr>
                        <m:ctrlPr>
                          <a:rPr lang="en-US" altLang="zh-TW" i="1" smtClean="0">
                            <a:latin typeface="Cambria Math" panose="02040503050406030204" pitchFamily="18" charset="0"/>
                          </a:rPr>
                        </m:ctrlPr>
                      </m:sSubSupPr>
                      <m:e>
                        <m:r>
                          <m:rPr>
                            <m:nor/>
                          </m:rPr>
                          <a:rPr lang="el-GR" altLang="zh-TW" b="1" i="1">
                            <a:latin typeface="Cambria" panose="02040503050406030204" pitchFamily="18" charset="0"/>
                            <a:ea typeface="Cambria" panose="02040503050406030204" pitchFamily="18" charset="0"/>
                          </a:rPr>
                          <m:t>σ</m:t>
                        </m:r>
                      </m:e>
                      <m:sub>
                        <m:r>
                          <a:rPr lang="en-US" altLang="zh-TW" i="1">
                            <a:latin typeface="Cambria Math" panose="02040503050406030204" pitchFamily="18" charset="0"/>
                          </a:rPr>
                          <m:t>𝑖</m:t>
                        </m:r>
                      </m:sub>
                      <m:sup>
                        <m:r>
                          <a:rPr lang="en-US" altLang="zh-TW" i="1">
                            <a:latin typeface="Cambria Math" panose="02040503050406030204" pitchFamily="18" charset="0"/>
                          </a:rPr>
                          <m:t>2</m:t>
                        </m:r>
                      </m:sup>
                    </m:sSubSup>
                    <m:r>
                      <a:rPr lang="en-US" altLang="zh-TW" i="1">
                        <a:latin typeface="Cambria Math" panose="02040503050406030204" pitchFamily="18" charset="0"/>
                      </a:rPr>
                      <m:t>= </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i="1">
                            <a:latin typeface="Cambria Math" panose="02040503050406030204" pitchFamily="18" charset="0"/>
                          </a:rPr>
                          <m:t>3</m:t>
                        </m:r>
                      </m:den>
                    </m:f>
                    <m:r>
                      <m:rPr>
                        <m:nor/>
                      </m:rPr>
                      <a:rPr lang="en-US" altLang="zh-TW" b="0" i="0" smtClean="0">
                        <a:latin typeface="Cambria" panose="02040503050406030204" pitchFamily="18" charset="0"/>
                        <a:ea typeface="Cambria" panose="02040503050406030204" pitchFamily="18" charset="0"/>
                      </a:rPr>
                      <m:t>((</m:t>
                    </m:r>
                    <m:sSub>
                      <m:sSubPr>
                        <m:ctrlPr>
                          <a:rPr lang="en-US" altLang="zh-TW" b="0" i="1" smtClean="0">
                            <a:latin typeface="Cambria Math" panose="02040503050406030204" pitchFamily="18" charset="0"/>
                            <a:ea typeface="Cambria" panose="02040503050406030204" pitchFamily="18" charset="0"/>
                          </a:rPr>
                        </m:ctrlPr>
                      </m:sSubPr>
                      <m:e>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i="1">
                                <a:solidFill>
                                  <a:schemeClr val="tx1"/>
                                </a:solidFill>
                                <a:latin typeface="Cambria Math" panose="02040503050406030204" pitchFamily="18" charset="0"/>
                              </a:rPr>
                              <m:t>1</m:t>
                            </m:r>
                          </m:sub>
                        </m:sSub>
                      </m:e>
                      <m:sub>
                        <m:r>
                          <a:rPr lang="en-US" altLang="zh-TW" b="0" i="1" smtClean="0">
                            <a:latin typeface="Cambria Math" panose="02040503050406030204" pitchFamily="18" charset="0"/>
                            <a:ea typeface="Cambria"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smtClean="0">
                                <a:latin typeface="Cambria Math" panose="02040503050406030204" pitchFamily="18" charset="0"/>
                              </a:rPr>
                            </m:ctrlPr>
                          </m:accPr>
                          <m:e>
                            <m:r>
                              <m:rPr>
                                <m:nor/>
                              </m:rPr>
                              <a:rPr lang="zh-TW" altLang="en-US" b="1" smtClean="0">
                                <a:latin typeface="Cambria" panose="02040503050406030204" pitchFamily="18" charset="0"/>
                              </a:rPr>
                              <m:t>𝜀</m:t>
                            </m:r>
                          </m:e>
                        </m:acc>
                      </m:e>
                      <m:sub>
                        <m:r>
                          <a:rPr lang="en-US" altLang="zh-TW" b="0" i="1" smtClean="0">
                            <a:latin typeface="Cambria Math" panose="02040503050406030204" pitchFamily="18" charset="0"/>
                          </a:rPr>
                          <m:t>𝑖</m:t>
                        </m:r>
                      </m:sub>
                    </m:sSub>
                    <m:r>
                      <a:rPr lang="en-US" altLang="zh-TW" i="1">
                        <a:latin typeface="Cambria Math" panose="02040503050406030204" pitchFamily="18" charset="0"/>
                      </a:rPr>
                      <m:t>)+</m:t>
                    </m:r>
                  </m:oMath>
                </a14:m>
                <a:r>
                  <a:rPr lang="en-US" altLang="zh-TW" dirty="0">
                    <a:latin typeface="Cambria" panose="02040503050406030204" pitchFamily="18" charset="0"/>
                    <a:ea typeface="Cambria" panose="02040503050406030204" pitchFamily="18" charset="0"/>
                  </a:rPr>
                  <a:t> </a:t>
                </a:r>
                <a14:m>
                  <m:oMath xmlns:m="http://schemas.openxmlformats.org/officeDocument/2006/math">
                    <m:r>
                      <m:rPr>
                        <m:nor/>
                      </m:rPr>
                      <a:rPr lang="en-US" altLang="zh-TW">
                        <a:latin typeface="Cambria" panose="02040503050406030204" pitchFamily="18" charset="0"/>
                        <a:ea typeface="Cambria" panose="02040503050406030204" pitchFamily="18" charset="0"/>
                      </a:rPr>
                      <m:t>(</m:t>
                    </m:r>
                    <m:sSub>
                      <m:sSubPr>
                        <m:ctrlPr>
                          <a:rPr lang="en-US" altLang="zh-TW" i="1">
                            <a:latin typeface="Cambria Math" panose="02040503050406030204" pitchFamily="18" charset="0"/>
                            <a:ea typeface="Cambria" panose="02040503050406030204" pitchFamily="18" charset="0"/>
                          </a:rPr>
                        </m:ctrlPr>
                      </m:sSubPr>
                      <m:e>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2</m:t>
                            </m:r>
                          </m:sub>
                        </m:sSub>
                      </m:e>
                      <m:sub>
                        <m:r>
                          <a:rPr lang="en-US" altLang="zh-TW" i="1">
                            <a:latin typeface="Cambria Math" panose="02040503050406030204" pitchFamily="18" charset="0"/>
                            <a:ea typeface="Cambria" panose="02040503050406030204" pitchFamily="18" charset="0"/>
                          </a:rPr>
                          <m:t>𝑖</m:t>
                        </m:r>
                      </m:sub>
                    </m:sSub>
                    <m:r>
                      <a:rPr lang="en-US" altLang="zh-TW" i="1">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m:rPr>
                                <m:nor/>
                              </m:rPr>
                              <a:rPr lang="zh-TW" altLang="en-US" b="1">
                                <a:latin typeface="Cambria" panose="02040503050406030204" pitchFamily="18" charset="0"/>
                              </a:rPr>
                              <m:t>𝜀</m:t>
                            </m:r>
                          </m:e>
                        </m:acc>
                      </m:e>
                      <m:sub>
                        <m:r>
                          <a:rPr lang="en-US" altLang="zh-TW" i="1">
                            <a:latin typeface="Cambria Math" panose="02040503050406030204" pitchFamily="18" charset="0"/>
                          </a:rPr>
                          <m:t>𝑖</m:t>
                        </m:r>
                      </m:sub>
                    </m:sSub>
                    <m:r>
                      <a:rPr lang="en-US" altLang="zh-TW" i="1">
                        <a:latin typeface="Cambria Math" panose="02040503050406030204" pitchFamily="18" charset="0"/>
                      </a:rPr>
                      <m:t>)+</m:t>
                    </m:r>
                  </m:oMath>
                </a14:m>
                <a:r>
                  <a:rPr lang="en-US" altLang="zh-TW" dirty="0">
                    <a:latin typeface="Cambria" panose="02040503050406030204" pitchFamily="18" charset="0"/>
                    <a:ea typeface="Cambria" panose="02040503050406030204" pitchFamily="18" charset="0"/>
                  </a:rPr>
                  <a:t> </a:t>
                </a:r>
                <a14:m>
                  <m:oMath xmlns:m="http://schemas.openxmlformats.org/officeDocument/2006/math">
                    <m:r>
                      <m:rPr>
                        <m:nor/>
                      </m:rPr>
                      <a:rPr lang="en-US" altLang="zh-TW">
                        <a:latin typeface="Cambria" panose="02040503050406030204" pitchFamily="18" charset="0"/>
                        <a:ea typeface="Cambria" panose="02040503050406030204" pitchFamily="18" charset="0"/>
                      </a:rPr>
                      <m:t>(</m:t>
                    </m:r>
                    <m:sSub>
                      <m:sSubPr>
                        <m:ctrlPr>
                          <a:rPr lang="en-US" altLang="zh-TW" i="1">
                            <a:latin typeface="Cambria Math" panose="02040503050406030204" pitchFamily="18" charset="0"/>
                            <a:ea typeface="Cambria" panose="02040503050406030204" pitchFamily="18" charset="0"/>
                          </a:rPr>
                        </m:ctrlPr>
                      </m:sSubPr>
                      <m:e>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3</m:t>
                            </m:r>
                          </m:sub>
                        </m:sSub>
                      </m:e>
                      <m:sub>
                        <m:r>
                          <a:rPr lang="en-US" altLang="zh-TW" i="1">
                            <a:latin typeface="Cambria Math" panose="02040503050406030204" pitchFamily="18" charset="0"/>
                            <a:ea typeface="Cambria" panose="02040503050406030204" pitchFamily="18" charset="0"/>
                          </a:rPr>
                          <m:t>𝑖</m:t>
                        </m:r>
                      </m:sub>
                    </m:sSub>
                    <m:r>
                      <a:rPr lang="en-US" altLang="zh-TW" i="1">
                        <a:latin typeface="Cambria Math" panose="02040503050406030204" pitchFamily="18" charset="0"/>
                      </a:rPr>
                      <m:t>−</m:t>
                    </m:r>
                    <m:sSub>
                      <m:sSubPr>
                        <m:ctrlPr>
                          <a:rPr lang="en-US" altLang="zh-TW" b="1" i="1">
                            <a:latin typeface="Cambria Math" panose="02040503050406030204" pitchFamily="18" charset="0"/>
                          </a:rPr>
                        </m:ctrlPr>
                      </m:sSubPr>
                      <m:e>
                        <m:acc>
                          <m:accPr>
                            <m:chr m:val="̅"/>
                            <m:ctrlPr>
                              <a:rPr lang="en-US" altLang="zh-TW" b="1" i="1">
                                <a:latin typeface="Cambria Math" panose="02040503050406030204" pitchFamily="18" charset="0"/>
                              </a:rPr>
                            </m:ctrlPr>
                          </m:accPr>
                          <m:e>
                            <m:r>
                              <m:rPr>
                                <m:nor/>
                              </m:rPr>
                              <a:rPr lang="zh-TW" altLang="en-US" b="1">
                                <a:latin typeface="Cambria" panose="02040503050406030204" pitchFamily="18" charset="0"/>
                              </a:rPr>
                              <m:t>𝜀</m:t>
                            </m:r>
                          </m:e>
                        </m:acc>
                      </m:e>
                      <m:sub>
                        <m:r>
                          <a:rPr lang="en-US" altLang="zh-TW" b="1" i="1">
                            <a:latin typeface="Cambria Math" panose="02040503050406030204" pitchFamily="18" charset="0"/>
                          </a:rPr>
                          <m:t>𝒊</m:t>
                        </m:r>
                      </m:sub>
                    </m:sSub>
                    <m:r>
                      <a:rPr lang="en-US" altLang="zh-TW" i="1">
                        <a:latin typeface="Cambria Math" panose="02040503050406030204" pitchFamily="18" charset="0"/>
                      </a:rPr>
                      <m:t>)</m:t>
                    </m:r>
                    <m:r>
                      <a:rPr lang="en-US" altLang="zh-TW" b="0" i="1" smtClean="0">
                        <a:latin typeface="Cambria Math" panose="02040503050406030204" pitchFamily="18" charset="0"/>
                      </a:rPr>
                      <m:t>)</m:t>
                    </m:r>
                  </m:oMath>
                </a14:m>
                <a:r>
                  <a:rPr lang="zh-TW" altLang="en-US" dirty="0">
                    <a:latin typeface="Cambria" panose="02040503050406030204" pitchFamily="18" charset="0"/>
                  </a:rPr>
                  <a:t> </a:t>
                </a:r>
              </a:p>
            </p:txBody>
          </p:sp>
        </mc:Choice>
        <mc:Fallback xmlns="">
          <p:sp>
            <p:nvSpPr>
              <p:cNvPr id="23" name="文字方塊 22">
                <a:extLst>
                  <a:ext uri="{FF2B5EF4-FFF2-40B4-BE49-F238E27FC236}">
                    <a16:creationId xmlns:a16="http://schemas.microsoft.com/office/drawing/2014/main" id="{C659B04D-C2A3-EB05-7C5E-640115414996}"/>
                  </a:ext>
                </a:extLst>
              </p:cNvPr>
              <p:cNvSpPr txBox="1">
                <a:spLocks noRot="1" noChangeAspect="1" noMove="1" noResize="1" noEditPoints="1" noAdjustHandles="1" noChangeArrowheads="1" noChangeShapeType="1" noTextEdit="1"/>
              </p:cNvSpPr>
              <p:nvPr/>
            </p:nvSpPr>
            <p:spPr>
              <a:xfrm>
                <a:off x="874647" y="3287710"/>
                <a:ext cx="3517777" cy="305276"/>
              </a:xfrm>
              <a:prstGeom prst="rect">
                <a:avLst/>
              </a:prstGeom>
              <a:blipFill>
                <a:blip r:embed="rId4"/>
                <a:stretch>
                  <a:fillRect l="-1211" b="-1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E92CC94-0D98-4C50-7A80-8674A07F9C3F}"/>
                  </a:ext>
                </a:extLst>
              </p:cNvPr>
              <p:cNvSpPr txBox="1"/>
              <p:nvPr/>
            </p:nvSpPr>
            <p:spPr>
              <a:xfrm>
                <a:off x="4392425" y="3220553"/>
                <a:ext cx="2192602" cy="40120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acc>
                            <m:accPr>
                              <m:chr m:val="̅"/>
                              <m:ctrlPr>
                                <a:rPr lang="en-US" altLang="zh-TW" b="1" i="1">
                                  <a:latin typeface="Cambria Math" panose="02040503050406030204" pitchFamily="18" charset="0"/>
                                </a:rPr>
                              </m:ctrlPr>
                            </m:accPr>
                            <m:e>
                              <m:r>
                                <m:rPr>
                                  <m:nor/>
                                </m:rPr>
                                <a:rPr lang="zh-TW" altLang="en-US" b="1">
                                  <a:latin typeface="Cambria" panose="02040503050406030204" pitchFamily="18" charset="0"/>
                                </a:rPr>
                                <m:t>𝜀</m:t>
                              </m:r>
                            </m:e>
                          </m:acc>
                        </m:e>
                        <m:sub>
                          <m:r>
                            <a:rPr lang="en-US" altLang="zh-TW" i="1">
                              <a:latin typeface="Cambria Math" panose="02040503050406030204" pitchFamily="18" charset="0"/>
                            </a:rPr>
                            <m:t>𝑖</m:t>
                          </m:r>
                        </m:sub>
                      </m:sSub>
                      <m:r>
                        <a:rPr lang="en-US" altLang="zh-TW" b="0" i="0" smtClean="0">
                          <a:latin typeface="Cambria Math" panose="02040503050406030204" pitchFamily="18" charset="0"/>
                        </a:rPr>
                        <m:t>=</m:t>
                      </m:r>
                      <m:f>
                        <m:fPr>
                          <m:ctrlPr>
                            <a:rPr lang="en-US" altLang="zh-TW" i="1">
                              <a:latin typeface="Cambria Math" panose="02040503050406030204" pitchFamily="18" charset="0"/>
                            </a:rPr>
                          </m:ctrlPr>
                        </m:fPr>
                        <m:num>
                          <m:sSub>
                            <m:sSubPr>
                              <m:ctrlPr>
                                <a:rPr lang="en-US" altLang="zh-TW" i="1">
                                  <a:latin typeface="Cambria Math" panose="02040503050406030204" pitchFamily="18" charset="0"/>
                                  <a:ea typeface="Cambria" panose="02040503050406030204" pitchFamily="18" charset="0"/>
                                </a:rPr>
                              </m:ctrlPr>
                            </m:sSubPr>
                            <m:e>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i="1">
                                      <a:solidFill>
                                        <a:schemeClr val="tx1"/>
                                      </a:solidFill>
                                      <a:latin typeface="Cambria Math" panose="02040503050406030204" pitchFamily="18" charset="0"/>
                                    </a:rPr>
                                    <m:t>1</m:t>
                                  </m:r>
                                </m:sub>
                              </m:sSub>
                            </m:e>
                            <m:sub>
                              <m:r>
                                <a:rPr lang="en-US" altLang="zh-TW" i="1">
                                  <a:latin typeface="Cambria Math" panose="02040503050406030204" pitchFamily="18" charset="0"/>
                                  <a:ea typeface="Cambria" panose="02040503050406030204" pitchFamily="18" charset="0"/>
                                </a:rPr>
                                <m:t>𝑖</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ea typeface="Cambria" panose="02040503050406030204" pitchFamily="18" charset="0"/>
                                </a:rPr>
                              </m:ctrlPr>
                            </m:sSubPr>
                            <m:e>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2</m:t>
                                  </m:r>
                                </m:sub>
                              </m:sSub>
                            </m:e>
                            <m:sub>
                              <m:r>
                                <a:rPr lang="en-US" altLang="zh-TW" i="1">
                                  <a:latin typeface="Cambria Math" panose="02040503050406030204" pitchFamily="18" charset="0"/>
                                  <a:ea typeface="Cambria" panose="02040503050406030204" pitchFamily="18" charset="0"/>
                                </a:rPr>
                                <m:t>𝑖</m:t>
                              </m:r>
                            </m:sub>
                          </m:sSub>
                          <m:r>
                            <a:rPr lang="en-US" altLang="zh-TW" b="0" i="1" smtClean="0">
                              <a:latin typeface="Cambria Math" panose="02040503050406030204" pitchFamily="18" charset="0"/>
                            </a:rPr>
                            <m:t>+</m:t>
                          </m:r>
                          <m:sSub>
                            <m:sSubPr>
                              <m:ctrlPr>
                                <a:rPr lang="en-US" altLang="zh-TW" i="1">
                                  <a:latin typeface="Cambria Math" panose="02040503050406030204" pitchFamily="18" charset="0"/>
                                  <a:ea typeface="Cambria" panose="02040503050406030204" pitchFamily="18" charset="0"/>
                                </a:rPr>
                              </m:ctrlPr>
                            </m:sSubPr>
                            <m:e>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3</m:t>
                                  </m:r>
                                </m:sub>
                              </m:sSub>
                            </m:e>
                            <m:sub>
                              <m:r>
                                <a:rPr lang="en-US" altLang="zh-TW" i="1">
                                  <a:latin typeface="Cambria Math" panose="02040503050406030204" pitchFamily="18" charset="0"/>
                                  <a:ea typeface="Cambria" panose="02040503050406030204" pitchFamily="18" charset="0"/>
                                </a:rPr>
                                <m:t>𝑖</m:t>
                              </m:r>
                            </m:sub>
                          </m:sSub>
                        </m:num>
                        <m:den>
                          <m:r>
                            <a:rPr lang="en-US" altLang="zh-TW" i="1">
                              <a:latin typeface="Cambria Math" panose="02040503050406030204" pitchFamily="18" charset="0"/>
                            </a:rPr>
                            <m:t>3</m:t>
                          </m:r>
                        </m:den>
                      </m:f>
                    </m:oMath>
                  </m:oMathPara>
                </a14:m>
                <a:endParaRPr lang="zh-TW" altLang="en-US" dirty="0">
                  <a:latin typeface="Cambria" panose="02040503050406030204" pitchFamily="18" charset="0"/>
                </a:endParaRPr>
              </a:p>
            </p:txBody>
          </p:sp>
        </mc:Choice>
        <mc:Fallback xmlns="">
          <p:sp>
            <p:nvSpPr>
              <p:cNvPr id="24" name="文字方塊 23">
                <a:extLst>
                  <a:ext uri="{FF2B5EF4-FFF2-40B4-BE49-F238E27FC236}">
                    <a16:creationId xmlns:a16="http://schemas.microsoft.com/office/drawing/2014/main" id="{8E92CC94-0D98-4C50-7A80-8674A07F9C3F}"/>
                  </a:ext>
                </a:extLst>
              </p:cNvPr>
              <p:cNvSpPr txBox="1">
                <a:spLocks noRot="1" noChangeAspect="1" noMove="1" noResize="1" noEditPoints="1" noAdjustHandles="1" noChangeArrowheads="1" noChangeShapeType="1" noTextEdit="1"/>
              </p:cNvSpPr>
              <p:nvPr/>
            </p:nvSpPr>
            <p:spPr>
              <a:xfrm>
                <a:off x="4392425" y="3220553"/>
                <a:ext cx="2192602" cy="401200"/>
              </a:xfrm>
              <a:prstGeom prst="rect">
                <a:avLst/>
              </a:prstGeom>
              <a:blipFill>
                <a:blip r:embed="rId5"/>
                <a:stretch>
                  <a:fillRect b="-13636"/>
                </a:stretch>
              </a:blipFill>
            </p:spPr>
            <p:txBody>
              <a:bodyPr/>
              <a:lstStyle/>
              <a:p>
                <a:r>
                  <a:rPr lang="zh-TW" altLang="en-US">
                    <a:noFill/>
                  </a:rPr>
                  <a:t> </a:t>
                </a:r>
              </a:p>
            </p:txBody>
          </p:sp>
        </mc:Fallback>
      </mc:AlternateContent>
      <p:sp>
        <p:nvSpPr>
          <p:cNvPr id="49" name="矩形 48">
            <a:extLst>
              <a:ext uri="{FF2B5EF4-FFF2-40B4-BE49-F238E27FC236}">
                <a16:creationId xmlns:a16="http://schemas.microsoft.com/office/drawing/2014/main" id="{ED53B8D4-C102-6D49-7D2C-2E760EF5151F}"/>
              </a:ext>
            </a:extLst>
          </p:cNvPr>
          <p:cNvSpPr/>
          <p:nvPr/>
        </p:nvSpPr>
        <p:spPr>
          <a:xfrm>
            <a:off x="7705377" y="1427383"/>
            <a:ext cx="1216777" cy="51086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Error Rate Variance Evaluation</a:t>
            </a:r>
          </a:p>
        </p:txBody>
      </p:sp>
      <p:cxnSp>
        <p:nvCxnSpPr>
          <p:cNvPr id="51" name="直線單箭頭接點 50">
            <a:extLst>
              <a:ext uri="{FF2B5EF4-FFF2-40B4-BE49-F238E27FC236}">
                <a16:creationId xmlns:a16="http://schemas.microsoft.com/office/drawing/2014/main" id="{0F89C7B3-2BC3-2166-6470-7DEA77B0FFFA}"/>
              </a:ext>
            </a:extLst>
          </p:cNvPr>
          <p:cNvCxnSpPr>
            <a:cxnSpLocks/>
            <a:stCxn id="49" idx="2"/>
          </p:cNvCxnSpPr>
          <p:nvPr/>
        </p:nvCxnSpPr>
        <p:spPr>
          <a:xfrm flipH="1">
            <a:off x="8313765" y="1938250"/>
            <a:ext cx="1" cy="25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015B5B13-E5DE-4BF0-D60D-C76C719CB985}"/>
                  </a:ext>
                </a:extLst>
              </p:cNvPr>
              <p:cNvSpPr txBox="1"/>
              <p:nvPr/>
            </p:nvSpPr>
            <p:spPr>
              <a:xfrm>
                <a:off x="8153521" y="2139850"/>
                <a:ext cx="37369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TW" i="1" smtClean="0">
                              <a:latin typeface="Cambria Math" panose="02040503050406030204" pitchFamily="18" charset="0"/>
                            </a:rPr>
                          </m:ctrlPr>
                        </m:sSupPr>
                        <m:e>
                          <m:r>
                            <m:rPr>
                              <m:nor/>
                            </m:rPr>
                            <a:rPr lang="el-GR" altLang="zh-TW" b="1" i="1">
                              <a:latin typeface="Cambria" panose="02040503050406030204" pitchFamily="18" charset="0"/>
                              <a:ea typeface="Cambria" panose="02040503050406030204" pitchFamily="18" charset="0"/>
                            </a:rPr>
                            <m:t>σ</m:t>
                          </m:r>
                        </m:e>
                        <m:sup>
                          <m:r>
                            <a:rPr lang="en-US" altLang="zh-TW" i="1">
                              <a:latin typeface="Cambria Math" panose="02040503050406030204" pitchFamily="18" charset="0"/>
                            </a:rPr>
                            <m:t>2</m:t>
                          </m:r>
                        </m:sup>
                      </m:sSup>
                    </m:oMath>
                  </m:oMathPara>
                </a14:m>
                <a:endParaRPr lang="zh-TW" altLang="en-US" dirty="0"/>
              </a:p>
            </p:txBody>
          </p:sp>
        </mc:Choice>
        <mc:Fallback xmlns="">
          <p:sp>
            <p:nvSpPr>
              <p:cNvPr id="55" name="文字方塊 54">
                <a:extLst>
                  <a:ext uri="{FF2B5EF4-FFF2-40B4-BE49-F238E27FC236}">
                    <a16:creationId xmlns:a16="http://schemas.microsoft.com/office/drawing/2014/main" id="{015B5B13-E5DE-4BF0-D60D-C76C719CB985}"/>
                  </a:ext>
                </a:extLst>
              </p:cNvPr>
              <p:cNvSpPr txBox="1">
                <a:spLocks noRot="1" noChangeAspect="1" noMove="1" noResize="1" noEditPoints="1" noAdjustHandles="1" noChangeArrowheads="1" noChangeShapeType="1" noTextEdit="1"/>
              </p:cNvSpPr>
              <p:nvPr/>
            </p:nvSpPr>
            <p:spPr>
              <a:xfrm>
                <a:off x="8153521" y="2139850"/>
                <a:ext cx="373690" cy="307777"/>
              </a:xfrm>
              <a:prstGeom prst="rect">
                <a:avLst/>
              </a:prstGeom>
              <a:blipFill>
                <a:blip r:embed="rId6"/>
                <a:stretch>
                  <a:fillRect/>
                </a:stretch>
              </a:blipFill>
            </p:spPr>
            <p:txBody>
              <a:bodyPr/>
              <a:lstStyle/>
              <a:p>
                <a:r>
                  <a:rPr lang="zh-TW" altLang="en-US">
                    <a:noFill/>
                  </a:rPr>
                  <a:t> </a:t>
                </a:r>
              </a:p>
            </p:txBody>
          </p:sp>
        </mc:Fallback>
      </mc:AlternateContent>
      <p:sp>
        <p:nvSpPr>
          <p:cNvPr id="56" name="矩形 55">
            <a:extLst>
              <a:ext uri="{FF2B5EF4-FFF2-40B4-BE49-F238E27FC236}">
                <a16:creationId xmlns:a16="http://schemas.microsoft.com/office/drawing/2014/main" id="{F3BDD3C1-08A9-F252-D822-E2D2F689EB57}"/>
              </a:ext>
            </a:extLst>
          </p:cNvPr>
          <p:cNvSpPr/>
          <p:nvPr/>
        </p:nvSpPr>
        <p:spPr>
          <a:xfrm flipH="1" flipV="1">
            <a:off x="7729364" y="1403769"/>
            <a:ext cx="1168801" cy="553081"/>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3A031E4B-2CA4-CCCE-3889-CE9F3066FB3C}"/>
                  </a:ext>
                </a:extLst>
              </p:cNvPr>
              <p:cNvSpPr txBox="1"/>
              <p:nvPr/>
            </p:nvSpPr>
            <p:spPr>
              <a:xfrm>
                <a:off x="561977" y="3660719"/>
                <a:ext cx="7733601" cy="54495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 The variance of the error rate for each sample, denoted as </a:t>
                </a:r>
                <a14:m>
                  <m:oMath xmlns:m="http://schemas.openxmlformats.org/officeDocument/2006/math">
                    <m:sSubSup>
                      <m:sSubSupPr>
                        <m:ctrlPr>
                          <a:rPr lang="en-US" altLang="zh-TW" i="1" smtClean="0">
                            <a:latin typeface="Cambria Math" panose="02040503050406030204" pitchFamily="18" charset="0"/>
                          </a:rPr>
                        </m:ctrlPr>
                      </m:sSubSupPr>
                      <m:e>
                        <m:r>
                          <m:rPr>
                            <m:nor/>
                          </m:rPr>
                          <a:rPr lang="el-GR" altLang="zh-TW" b="1" i="1">
                            <a:latin typeface="Cambria" panose="02040503050406030204" pitchFamily="18" charset="0"/>
                            <a:ea typeface="Cambria" panose="02040503050406030204" pitchFamily="18" charset="0"/>
                          </a:rPr>
                          <m:t>σ</m:t>
                        </m:r>
                      </m:e>
                      <m:sub>
                        <m:r>
                          <a:rPr lang="en-US" altLang="zh-TW" i="1">
                            <a:latin typeface="Cambria Math" panose="02040503050406030204" pitchFamily="18" charset="0"/>
                            <a:ea typeface="Cambria" panose="02040503050406030204" pitchFamily="18" charset="0"/>
                          </a:rPr>
                          <m:t>𝑎𝑣𝑔</m:t>
                        </m:r>
                      </m:sub>
                      <m:sup>
                        <m:r>
                          <a:rPr lang="en-US" altLang="zh-TW" i="1">
                            <a:latin typeface="Cambria Math" panose="02040503050406030204" pitchFamily="18" charset="0"/>
                          </a:rPr>
                          <m:t>2</m:t>
                        </m:r>
                      </m:sup>
                    </m:sSubSup>
                  </m:oMath>
                </a14:m>
                <a:r>
                  <a:rPr lang="en-US" altLang="zh-TW" dirty="0">
                    <a:latin typeface="Cambria" panose="02040503050406030204" pitchFamily="18" charset="0"/>
                    <a:ea typeface="Cambria" panose="02040503050406030204" pitchFamily="18" charset="0"/>
                  </a:rPr>
                  <a:t>, can be calculated by taking the average of the variances. </a:t>
                </a:r>
                <a:r>
                  <a:rPr lang="en-US" altLang="zh-TW" dirty="0">
                    <a:latin typeface="Cambria" panose="02040503050406030204" pitchFamily="18" charset="0"/>
                  </a:rPr>
                  <a:t>	</a:t>
                </a:r>
                <a:endParaRPr lang="zh-TW" altLang="en-US" dirty="0">
                  <a:latin typeface="Cambria" panose="02040503050406030204" pitchFamily="18" charset="0"/>
                </a:endParaRPr>
              </a:p>
            </p:txBody>
          </p:sp>
        </mc:Choice>
        <mc:Fallback xmlns="">
          <p:sp>
            <p:nvSpPr>
              <p:cNvPr id="8" name="文字方塊 7">
                <a:extLst>
                  <a:ext uri="{FF2B5EF4-FFF2-40B4-BE49-F238E27FC236}">
                    <a16:creationId xmlns:a16="http://schemas.microsoft.com/office/drawing/2014/main" id="{3A031E4B-2CA4-CCCE-3889-CE9F3066FB3C}"/>
                  </a:ext>
                </a:extLst>
              </p:cNvPr>
              <p:cNvSpPr txBox="1">
                <a:spLocks noRot="1" noChangeAspect="1" noMove="1" noResize="1" noEditPoints="1" noAdjustHandles="1" noChangeArrowheads="1" noChangeShapeType="1" noTextEdit="1"/>
              </p:cNvSpPr>
              <p:nvPr/>
            </p:nvSpPr>
            <p:spPr>
              <a:xfrm>
                <a:off x="561977" y="3660719"/>
                <a:ext cx="7733601" cy="544957"/>
              </a:xfrm>
              <a:prstGeom prst="rect">
                <a:avLst/>
              </a:prstGeom>
              <a:blipFill>
                <a:blip r:embed="rId7"/>
                <a:stretch>
                  <a:fillRect l="-236" t="-3371" b="-101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6FE18A8-12D8-CE1A-01BC-DCA4773511C8}"/>
                  </a:ext>
                </a:extLst>
              </p:cNvPr>
              <p:cNvSpPr txBox="1"/>
              <p:nvPr/>
            </p:nvSpPr>
            <p:spPr>
              <a:xfrm>
                <a:off x="629951" y="4249731"/>
                <a:ext cx="1886045" cy="6058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i="1" smtClean="0">
                              <a:latin typeface="Cambria Math" panose="02040503050406030204" pitchFamily="18" charset="0"/>
                            </a:rPr>
                          </m:ctrlPr>
                        </m:sSubSupPr>
                        <m:e>
                          <m:r>
                            <m:rPr>
                              <m:nor/>
                            </m:rPr>
                            <a:rPr lang="el-GR" altLang="zh-TW" b="1" i="1">
                              <a:latin typeface="Cambria" panose="02040503050406030204" pitchFamily="18" charset="0"/>
                              <a:ea typeface="Cambria" panose="02040503050406030204" pitchFamily="18" charset="0"/>
                            </a:rPr>
                            <m:t>σ</m:t>
                          </m:r>
                        </m:e>
                        <m:sub>
                          <m:r>
                            <a:rPr lang="en-US" altLang="zh-TW" b="0" i="1" smtClean="0">
                              <a:latin typeface="Cambria Math" panose="02040503050406030204" pitchFamily="18" charset="0"/>
                              <a:ea typeface="Cambria" panose="02040503050406030204" pitchFamily="18" charset="0"/>
                            </a:rPr>
                            <m:t>𝑎𝑣𝑔</m:t>
                          </m:r>
                        </m:sub>
                        <m:sup>
                          <m:r>
                            <a:rPr lang="en-US" altLang="zh-TW" i="1">
                              <a:latin typeface="Cambria Math" panose="02040503050406030204" pitchFamily="18" charset="0"/>
                            </a:rPr>
                            <m:t>2</m:t>
                          </m:r>
                        </m:sup>
                      </m:sSubSup>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a:rPr lang="en-US" altLang="zh-TW" b="0" i="1" smtClean="0">
                              <a:latin typeface="Cambria Math" panose="02040503050406030204" pitchFamily="18" charset="0"/>
                            </a:rPr>
                            <m:t>𝑛</m:t>
                          </m:r>
                        </m:den>
                      </m:f>
                      <m:nary>
                        <m:naryPr>
                          <m:chr m:val="∑"/>
                          <m:limLoc m:val="undOvr"/>
                          <m:grow m:val="on"/>
                          <m:ctrlPr>
                            <a:rPr lang="en-US" altLang="zh-TW" i="1">
                              <a:latin typeface="Cambria Math" panose="02040503050406030204" pitchFamily="18" charset="0"/>
                            </a:rPr>
                          </m:ctrlPr>
                        </m:naryPr>
                        <m:sub>
                          <m:r>
                            <m:rPr>
                              <m:brk/>
                              <m:aln/>
                            </m:rPr>
                            <a:rPr lang="en-US" altLang="zh-TW" i="1">
                              <a:latin typeface="Cambria Math" panose="02040503050406030204" pitchFamily="18" charset="0"/>
                            </a:rPr>
                            <m:t>𝑖</m:t>
                          </m:r>
                          <m:r>
                            <a:rPr lang="en-US" altLang="zh-TW" i="1">
                              <a:latin typeface="Cambria Math" panose="02040503050406030204" pitchFamily="18" charset="0"/>
                            </a:rPr>
                            <m:t>=</m:t>
                          </m:r>
                          <m:r>
                            <a:rPr lang="en-US" altLang="zh-TW" i="1" smtClean="0">
                              <a:latin typeface="Cambria Math" panose="02040503050406030204" pitchFamily="18" charset="0"/>
                            </a:rPr>
                            <m:t>1</m:t>
                          </m:r>
                        </m:sub>
                        <m:sup>
                          <m:r>
                            <a:rPr lang="en-US" altLang="zh-TW" b="0" i="1" smtClean="0">
                              <a:latin typeface="Cambria Math" panose="02040503050406030204" pitchFamily="18" charset="0"/>
                            </a:rPr>
                            <m:t>𝑛</m:t>
                          </m:r>
                        </m:sup>
                        <m:e>
                          <m:sSubSup>
                            <m:sSubSupPr>
                              <m:ctrlPr>
                                <a:rPr lang="en-US" altLang="zh-TW" i="1">
                                  <a:latin typeface="Cambria Math" panose="02040503050406030204" pitchFamily="18" charset="0"/>
                                </a:rPr>
                              </m:ctrlPr>
                            </m:sSubSupPr>
                            <m:e>
                              <m:r>
                                <m:rPr>
                                  <m:nor/>
                                </m:rPr>
                                <a:rPr lang="el-GR" altLang="zh-TW" i="1">
                                  <a:latin typeface="Cambria" panose="02040503050406030204" pitchFamily="18" charset="0"/>
                                  <a:ea typeface="Cambria" panose="02040503050406030204" pitchFamily="18" charset="0"/>
                                </a:rPr>
                                <m:t>σ</m:t>
                              </m:r>
                            </m:e>
                            <m:sub>
                              <m:r>
                                <a:rPr lang="en-US" altLang="zh-TW" i="1">
                                  <a:latin typeface="Cambria Math" panose="02040503050406030204" pitchFamily="18" charset="0"/>
                                </a:rPr>
                                <m:t>𝑖</m:t>
                              </m:r>
                            </m:sub>
                            <m:sup>
                              <m:r>
                                <a:rPr lang="en-US" altLang="zh-TW" i="1">
                                  <a:latin typeface="Cambria Math" panose="02040503050406030204" pitchFamily="18" charset="0"/>
                                </a:rPr>
                                <m:t>2</m:t>
                              </m:r>
                            </m:sup>
                          </m:sSubSup>
                        </m:e>
                      </m:nary>
                    </m:oMath>
                  </m:oMathPara>
                </a14:m>
                <a:endParaRPr lang="zh-TW" altLang="en-US" dirty="0">
                  <a:latin typeface="Cambria" panose="02040503050406030204" pitchFamily="18" charset="0"/>
                </a:endParaRPr>
              </a:p>
            </p:txBody>
          </p:sp>
        </mc:Choice>
        <mc:Fallback xmlns="">
          <p:sp>
            <p:nvSpPr>
              <p:cNvPr id="9" name="文字方塊 8">
                <a:extLst>
                  <a:ext uri="{FF2B5EF4-FFF2-40B4-BE49-F238E27FC236}">
                    <a16:creationId xmlns:a16="http://schemas.microsoft.com/office/drawing/2014/main" id="{26FE18A8-12D8-CE1A-01BC-DCA4773511C8}"/>
                  </a:ext>
                </a:extLst>
              </p:cNvPr>
              <p:cNvSpPr txBox="1">
                <a:spLocks noRot="1" noChangeAspect="1" noMove="1" noResize="1" noEditPoints="1" noAdjustHandles="1" noChangeArrowheads="1" noChangeShapeType="1" noTextEdit="1"/>
              </p:cNvSpPr>
              <p:nvPr/>
            </p:nvSpPr>
            <p:spPr>
              <a:xfrm>
                <a:off x="629951" y="4249731"/>
                <a:ext cx="1886045" cy="605807"/>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1D314FAC-1909-FA5D-B2F4-1D71F93B4235}"/>
                  </a:ext>
                </a:extLst>
              </p:cNvPr>
              <p:cNvSpPr txBox="1"/>
              <p:nvPr/>
            </p:nvSpPr>
            <p:spPr>
              <a:xfrm>
                <a:off x="-130683" y="1566407"/>
                <a:ext cx="45495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75000"/>
                            </a:schemeClr>
                          </a:solidFill>
                          <a:latin typeface="Cambria Math" panose="02040503050406030204" pitchFamily="18" charset="0"/>
                        </a:rPr>
                        <m:t>𝑿</m:t>
                      </m:r>
                    </m:oMath>
                  </m:oMathPara>
                </a14:m>
                <a:endParaRPr lang="zh-TW" altLang="en-US" sz="1050" b="1" dirty="0">
                  <a:solidFill>
                    <a:schemeClr val="bg1">
                      <a:lumMod val="75000"/>
                    </a:schemeClr>
                  </a:solidFill>
                </a:endParaRPr>
              </a:p>
            </p:txBody>
          </p:sp>
        </mc:Choice>
        <mc:Fallback xmlns="">
          <p:sp>
            <p:nvSpPr>
              <p:cNvPr id="2" name="文字方塊 1">
                <a:extLst>
                  <a:ext uri="{FF2B5EF4-FFF2-40B4-BE49-F238E27FC236}">
                    <a16:creationId xmlns:a16="http://schemas.microsoft.com/office/drawing/2014/main" id="{1D314FAC-1909-FA5D-B2F4-1D71F93B4235}"/>
                  </a:ext>
                </a:extLst>
              </p:cNvPr>
              <p:cNvSpPr txBox="1">
                <a:spLocks noRot="1" noChangeAspect="1" noMove="1" noResize="1" noEditPoints="1" noAdjustHandles="1" noChangeArrowheads="1" noChangeShapeType="1" noTextEdit="1"/>
              </p:cNvSpPr>
              <p:nvPr/>
            </p:nvSpPr>
            <p:spPr>
              <a:xfrm>
                <a:off x="-130683" y="1566407"/>
                <a:ext cx="454954" cy="261610"/>
              </a:xfrm>
              <a:prstGeom prst="rect">
                <a:avLst/>
              </a:prstGeom>
              <a:blipFill>
                <a:blip r:embed="rId2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20C42BFF-6B75-702A-F6B6-AF4F226DE56D}"/>
                  </a:ext>
                </a:extLst>
              </p:cNvPr>
              <p:cNvSpPr/>
              <p:nvPr/>
            </p:nvSpPr>
            <p:spPr>
              <a:xfrm>
                <a:off x="2037443" y="820717"/>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75000"/>
                                </a:schemeClr>
                              </a:solidFill>
                              <a:latin typeface="Cambria Math" panose="02040503050406030204" pitchFamily="18" charset="0"/>
                            </a:rPr>
                          </m:ctrlPr>
                        </m:sSubPr>
                        <m:e>
                          <m:r>
                            <a:rPr lang="en-US" altLang="zh-TW" sz="900" b="1" i="1" smtClean="0">
                              <a:solidFill>
                                <a:schemeClr val="bg1">
                                  <a:lumMod val="75000"/>
                                </a:schemeClr>
                              </a:solidFill>
                              <a:latin typeface="Cambria Math" panose="02040503050406030204" pitchFamily="18" charset="0"/>
                            </a:rPr>
                            <m:t>𝑬</m:t>
                          </m:r>
                        </m:e>
                        <m:sub>
                          <m:r>
                            <a:rPr lang="en-US" altLang="zh-TW" sz="900" b="1" i="1">
                              <a:solidFill>
                                <a:schemeClr val="bg1">
                                  <a:lumMod val="75000"/>
                                </a:schemeClr>
                              </a:solidFill>
                              <a:latin typeface="Cambria Math" panose="02040503050406030204" pitchFamily="18" charset="0"/>
                            </a:rPr>
                            <m:t>𝟏</m:t>
                          </m:r>
                        </m:sub>
                      </m:sSub>
                      <m:r>
                        <a:rPr lang="en-US" altLang="zh-TW" sz="900" b="1" i="1" smtClean="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𝜻</m:t>
                      </m:r>
                      <m:r>
                        <a:rPr lang="en-US" altLang="zh-TW" sz="900" b="1" i="1" smtClean="0">
                          <a:solidFill>
                            <a:schemeClr val="bg1">
                              <a:lumMod val="75000"/>
                            </a:schemeClr>
                          </a:solidFill>
                          <a:latin typeface="Cambria Math" panose="02040503050406030204" pitchFamily="18" charset="0"/>
                        </a:rPr>
                        <m:t>)</m:t>
                      </m:r>
                    </m:oMath>
                  </m:oMathPara>
                </a14:m>
                <a:endParaRPr lang="en-US" altLang="zh-TW" sz="900" b="1" dirty="0">
                  <a:solidFill>
                    <a:schemeClr val="bg1">
                      <a:lumMod val="75000"/>
                    </a:schemeClr>
                  </a:solidFill>
                </a:endParaRPr>
              </a:p>
              <a:p>
                <a:pPr algn="ctr"/>
                <a:r>
                  <a:rPr lang="en-US" altLang="zh-TW" sz="900" dirty="0">
                    <a:solidFill>
                      <a:schemeClr val="bg1">
                        <a:lumMod val="75000"/>
                      </a:schemeClr>
                    </a:solidFill>
                  </a:rPr>
                  <a:t>(without object information)</a:t>
                </a:r>
              </a:p>
            </p:txBody>
          </p:sp>
        </mc:Choice>
        <mc:Fallback xmlns="">
          <p:sp>
            <p:nvSpPr>
              <p:cNvPr id="6" name="矩形 5">
                <a:extLst>
                  <a:ext uri="{FF2B5EF4-FFF2-40B4-BE49-F238E27FC236}">
                    <a16:creationId xmlns:a16="http://schemas.microsoft.com/office/drawing/2014/main" id="{20C42BFF-6B75-702A-F6B6-AF4F226DE56D}"/>
                  </a:ext>
                </a:extLst>
              </p:cNvPr>
              <p:cNvSpPr>
                <a:spLocks noRot="1" noChangeAspect="1" noMove="1" noResize="1" noEditPoints="1" noAdjustHandles="1" noChangeArrowheads="1" noChangeShapeType="1" noTextEdit="1"/>
              </p:cNvSpPr>
              <p:nvPr/>
            </p:nvSpPr>
            <p:spPr>
              <a:xfrm>
                <a:off x="2037443" y="820717"/>
                <a:ext cx="1836000" cy="540000"/>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DA7C87D-9327-02F6-1B1D-52C63FE31CDC}"/>
                  </a:ext>
                </a:extLst>
              </p:cNvPr>
              <p:cNvSpPr/>
              <p:nvPr/>
            </p:nvSpPr>
            <p:spPr>
              <a:xfrm>
                <a:off x="2037443" y="1412540"/>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75000"/>
                                </a:schemeClr>
                              </a:solidFill>
                              <a:latin typeface="Cambria Math" panose="02040503050406030204" pitchFamily="18" charset="0"/>
                            </a:rPr>
                          </m:ctrlPr>
                        </m:sSubPr>
                        <m:e>
                          <m:r>
                            <a:rPr lang="en-US" altLang="zh-TW" sz="900" b="1" i="1" smtClean="0">
                              <a:solidFill>
                                <a:schemeClr val="bg1">
                                  <a:lumMod val="75000"/>
                                </a:schemeClr>
                              </a:solidFill>
                              <a:latin typeface="Cambria Math" panose="02040503050406030204" pitchFamily="18" charset="0"/>
                            </a:rPr>
                            <m:t>𝑬</m:t>
                          </m:r>
                        </m:e>
                        <m:sub>
                          <m:r>
                            <a:rPr lang="en-US" altLang="zh-TW" sz="900" b="1" i="1" smtClean="0">
                              <a:solidFill>
                                <a:schemeClr val="bg1">
                                  <a:lumMod val="75000"/>
                                </a:schemeClr>
                              </a:solidFill>
                              <a:latin typeface="Cambria Math" panose="02040503050406030204" pitchFamily="18" charset="0"/>
                            </a:rPr>
                            <m:t>𝟐</m:t>
                          </m:r>
                        </m:sub>
                      </m:sSub>
                      <m:r>
                        <a:rPr lang="en-US" altLang="zh-TW" sz="900" b="1" i="1" smtClean="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𝜻</m:t>
                      </m:r>
                      <m:r>
                        <a:rPr lang="en-US" altLang="zh-TW" sz="900" b="1" i="1" smtClean="0">
                          <a:solidFill>
                            <a:schemeClr val="bg1">
                              <a:lumMod val="75000"/>
                            </a:schemeClr>
                          </a:solidFill>
                          <a:latin typeface="Cambria Math" panose="02040503050406030204" pitchFamily="18" charset="0"/>
                        </a:rPr>
                        <m:t>)</m:t>
                      </m:r>
                    </m:oMath>
                  </m:oMathPara>
                </a14:m>
                <a:endParaRPr lang="en-US" altLang="zh-TW" sz="900" b="1" dirty="0">
                  <a:solidFill>
                    <a:schemeClr val="bg1">
                      <a:lumMod val="75000"/>
                    </a:schemeClr>
                  </a:solidFill>
                </a:endParaRPr>
              </a:p>
              <a:p>
                <a:pPr algn="ctr"/>
                <a:r>
                  <a:rPr lang="en-US" altLang="zh-TW" sz="900" dirty="0">
                    <a:solidFill>
                      <a:schemeClr val="bg1">
                        <a:lumMod val="75000"/>
                      </a:schemeClr>
                    </a:solidFill>
                  </a:rPr>
                  <a:t>(without object information)</a:t>
                </a:r>
              </a:p>
            </p:txBody>
          </p:sp>
        </mc:Choice>
        <mc:Fallback xmlns="">
          <p:sp>
            <p:nvSpPr>
              <p:cNvPr id="10" name="矩形 9">
                <a:extLst>
                  <a:ext uri="{FF2B5EF4-FFF2-40B4-BE49-F238E27FC236}">
                    <a16:creationId xmlns:a16="http://schemas.microsoft.com/office/drawing/2014/main" id="{FDA7C87D-9327-02F6-1B1D-52C63FE31CDC}"/>
                  </a:ext>
                </a:extLst>
              </p:cNvPr>
              <p:cNvSpPr>
                <a:spLocks noRot="1" noChangeAspect="1" noMove="1" noResize="1" noEditPoints="1" noAdjustHandles="1" noChangeArrowheads="1" noChangeShapeType="1" noTextEdit="1"/>
              </p:cNvSpPr>
              <p:nvPr/>
            </p:nvSpPr>
            <p:spPr>
              <a:xfrm>
                <a:off x="2037443" y="1412540"/>
                <a:ext cx="1836000" cy="540000"/>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6F3962C2-7F86-9B0E-9313-53DF9BC12E42}"/>
                  </a:ext>
                </a:extLst>
              </p:cNvPr>
              <p:cNvSpPr/>
              <p:nvPr/>
            </p:nvSpPr>
            <p:spPr>
              <a:xfrm>
                <a:off x="2037443" y="2001818"/>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75000"/>
                                </a:schemeClr>
                              </a:solidFill>
                              <a:latin typeface="Cambria Math" panose="02040503050406030204" pitchFamily="18" charset="0"/>
                            </a:rPr>
                          </m:ctrlPr>
                        </m:sSubPr>
                        <m:e>
                          <m:r>
                            <a:rPr lang="en-US" altLang="zh-TW" sz="900" b="1" i="1" smtClean="0">
                              <a:solidFill>
                                <a:schemeClr val="bg1">
                                  <a:lumMod val="75000"/>
                                </a:schemeClr>
                              </a:solidFill>
                              <a:latin typeface="Cambria Math" panose="02040503050406030204" pitchFamily="18" charset="0"/>
                            </a:rPr>
                            <m:t>𝑬</m:t>
                          </m:r>
                        </m:e>
                        <m:sub>
                          <m:r>
                            <a:rPr lang="en-US" altLang="zh-TW" sz="900" b="1" i="1" smtClean="0">
                              <a:solidFill>
                                <a:schemeClr val="bg1">
                                  <a:lumMod val="75000"/>
                                </a:schemeClr>
                              </a:solidFill>
                              <a:latin typeface="Cambria Math" panose="02040503050406030204" pitchFamily="18" charset="0"/>
                            </a:rPr>
                            <m:t>𝟑</m:t>
                          </m:r>
                        </m:sub>
                      </m:sSub>
                      <m:r>
                        <a:rPr lang="en-US" altLang="zh-TW" sz="900" b="1" i="1" smtClean="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𝜻</m:t>
                      </m:r>
                      <m:r>
                        <a:rPr lang="en-US" altLang="zh-TW" sz="900" b="1" i="1" smtClean="0">
                          <a:solidFill>
                            <a:schemeClr val="bg1">
                              <a:lumMod val="75000"/>
                            </a:schemeClr>
                          </a:solidFill>
                          <a:latin typeface="Cambria Math" panose="02040503050406030204" pitchFamily="18" charset="0"/>
                        </a:rPr>
                        <m:t>)</m:t>
                      </m:r>
                    </m:oMath>
                  </m:oMathPara>
                </a14:m>
                <a:endParaRPr lang="en-US" altLang="zh-TW" sz="900" b="1" dirty="0">
                  <a:solidFill>
                    <a:schemeClr val="bg1">
                      <a:lumMod val="75000"/>
                    </a:schemeClr>
                  </a:solidFill>
                </a:endParaRPr>
              </a:p>
              <a:p>
                <a:pPr algn="ctr"/>
                <a:r>
                  <a:rPr lang="en-US" altLang="zh-TW" sz="900" dirty="0">
                    <a:solidFill>
                      <a:schemeClr val="bg1">
                        <a:lumMod val="75000"/>
                      </a:schemeClr>
                    </a:solidFill>
                  </a:rPr>
                  <a:t>(with object information)</a:t>
                </a:r>
              </a:p>
            </p:txBody>
          </p:sp>
        </mc:Choice>
        <mc:Fallback xmlns="">
          <p:sp>
            <p:nvSpPr>
              <p:cNvPr id="11" name="矩形 10">
                <a:extLst>
                  <a:ext uri="{FF2B5EF4-FFF2-40B4-BE49-F238E27FC236}">
                    <a16:creationId xmlns:a16="http://schemas.microsoft.com/office/drawing/2014/main" id="{6F3962C2-7F86-9B0E-9313-53DF9BC12E42}"/>
                  </a:ext>
                </a:extLst>
              </p:cNvPr>
              <p:cNvSpPr>
                <a:spLocks noRot="1" noChangeAspect="1" noMove="1" noResize="1" noEditPoints="1" noAdjustHandles="1" noChangeArrowheads="1" noChangeShapeType="1" noTextEdit="1"/>
              </p:cNvSpPr>
              <p:nvPr/>
            </p:nvSpPr>
            <p:spPr>
              <a:xfrm>
                <a:off x="2037443" y="2001818"/>
                <a:ext cx="1836000" cy="540000"/>
              </a:xfrm>
              <a:prstGeom prst="rect">
                <a:avLst/>
              </a:prstGeom>
              <a:blipFill>
                <a:blip r:embed="rId2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E6DC9526-83AE-764E-DCF2-6405A3628B11}"/>
                  </a:ext>
                </a:extLst>
              </p:cNvPr>
              <p:cNvSpPr txBox="1"/>
              <p:nvPr/>
            </p:nvSpPr>
            <p:spPr>
              <a:xfrm>
                <a:off x="1324141" y="1405662"/>
                <a:ext cx="447675" cy="2539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75000"/>
                            </a:schemeClr>
                          </a:solidFill>
                          <a:latin typeface="Cambria Math" panose="02040503050406030204" pitchFamily="18" charset="0"/>
                        </a:rPr>
                        <m:t>𝜻</m:t>
                      </m:r>
                    </m:oMath>
                  </m:oMathPara>
                </a14:m>
                <a:endParaRPr lang="zh-TW" altLang="en-US" sz="800" b="1" dirty="0">
                  <a:solidFill>
                    <a:schemeClr val="bg1">
                      <a:lumMod val="75000"/>
                    </a:schemeClr>
                  </a:solidFill>
                </a:endParaRPr>
              </a:p>
            </p:txBody>
          </p:sp>
        </mc:Choice>
        <mc:Fallback xmlns="">
          <p:sp>
            <p:nvSpPr>
              <p:cNvPr id="13" name="文字方塊 12">
                <a:extLst>
                  <a:ext uri="{FF2B5EF4-FFF2-40B4-BE49-F238E27FC236}">
                    <a16:creationId xmlns:a16="http://schemas.microsoft.com/office/drawing/2014/main" id="{E6DC9526-83AE-764E-DCF2-6405A3628B11}"/>
                  </a:ext>
                </a:extLst>
              </p:cNvPr>
              <p:cNvSpPr txBox="1">
                <a:spLocks noRot="1" noChangeAspect="1" noMove="1" noResize="1" noEditPoints="1" noAdjustHandles="1" noChangeArrowheads="1" noChangeShapeType="1" noTextEdit="1"/>
              </p:cNvSpPr>
              <p:nvPr/>
            </p:nvSpPr>
            <p:spPr>
              <a:xfrm>
                <a:off x="1324141" y="1405662"/>
                <a:ext cx="447675" cy="253916"/>
              </a:xfrm>
              <a:prstGeom prst="rect">
                <a:avLst/>
              </a:prstGeom>
              <a:blipFill>
                <a:blip r:embed="rId28"/>
                <a:stretch>
                  <a:fillRect/>
                </a:stretch>
              </a:blipFill>
              <a:ln>
                <a:noFill/>
              </a:ln>
            </p:spPr>
            <p:txBody>
              <a:bodyPr/>
              <a:lstStyle/>
              <a:p>
                <a:r>
                  <a:rPr lang="zh-TW" altLang="en-US">
                    <a:noFill/>
                  </a:rPr>
                  <a:t> </a:t>
                </a:r>
              </a:p>
            </p:txBody>
          </p:sp>
        </mc:Fallback>
      </mc:AlternateContent>
      <p:cxnSp>
        <p:nvCxnSpPr>
          <p:cNvPr id="14" name="接點: 肘形 13">
            <a:extLst>
              <a:ext uri="{FF2B5EF4-FFF2-40B4-BE49-F238E27FC236}">
                <a16:creationId xmlns:a16="http://schemas.microsoft.com/office/drawing/2014/main" id="{54FECBCB-8BBC-BD0E-2375-896B2A859420}"/>
              </a:ext>
            </a:extLst>
          </p:cNvPr>
          <p:cNvCxnSpPr>
            <a:cxnSpLocks/>
            <a:stCxn id="20" idx="3"/>
            <a:endCxn id="6" idx="1"/>
          </p:cNvCxnSpPr>
          <p:nvPr/>
        </p:nvCxnSpPr>
        <p:spPr>
          <a:xfrm flipV="1">
            <a:off x="1411749" y="1090717"/>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15" name="接點: 肘形 14">
            <a:extLst>
              <a:ext uri="{FF2B5EF4-FFF2-40B4-BE49-F238E27FC236}">
                <a16:creationId xmlns:a16="http://schemas.microsoft.com/office/drawing/2014/main" id="{DCCCDC43-7008-E403-554A-1CC185E208A6}"/>
              </a:ext>
            </a:extLst>
          </p:cNvPr>
          <p:cNvCxnSpPr>
            <a:cxnSpLocks/>
            <a:stCxn id="20" idx="3"/>
            <a:endCxn id="11" idx="1"/>
          </p:cNvCxnSpPr>
          <p:nvPr/>
        </p:nvCxnSpPr>
        <p:spPr>
          <a:xfrm>
            <a:off x="1411749" y="1689959"/>
            <a:ext cx="625694" cy="581859"/>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16" name="接點: 肘形 15">
            <a:extLst>
              <a:ext uri="{FF2B5EF4-FFF2-40B4-BE49-F238E27FC236}">
                <a16:creationId xmlns:a16="http://schemas.microsoft.com/office/drawing/2014/main" id="{E61F68D1-486C-473F-EB3D-6977B5245650}"/>
              </a:ext>
            </a:extLst>
          </p:cNvPr>
          <p:cNvCxnSpPr>
            <a:cxnSpLocks/>
            <a:stCxn id="10" idx="3"/>
            <a:endCxn id="26" idx="1"/>
          </p:cNvCxnSpPr>
          <p:nvPr/>
        </p:nvCxnSpPr>
        <p:spPr>
          <a:xfrm>
            <a:off x="3873443" y="1682540"/>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A37C3212-F11D-D904-791F-67CFEAAB3818}"/>
                  </a:ext>
                </a:extLst>
              </p:cNvPr>
              <p:cNvSpPr/>
              <p:nvPr/>
            </p:nvSpPr>
            <p:spPr>
              <a:xfrm>
                <a:off x="520208" y="1316140"/>
                <a:ext cx="891541" cy="74763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75000"/>
                      </a:schemeClr>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bg1">
                              <a:lumMod val="75000"/>
                            </a:schemeClr>
                          </a:solidFill>
                          <a:latin typeface="Cambria Math" panose="02040503050406030204" pitchFamily="18" charset="0"/>
                        </a:rPr>
                        <m:t>𝑩</m:t>
                      </m:r>
                      <m:r>
                        <a:rPr lang="en-US" altLang="zh-TW" sz="900" b="1" i="1" dirty="0">
                          <a:solidFill>
                            <a:schemeClr val="bg1">
                              <a:lumMod val="75000"/>
                            </a:schemeClr>
                          </a:solidFill>
                          <a:latin typeface="Cambria Math" panose="02040503050406030204" pitchFamily="18" charset="0"/>
                        </a:rPr>
                        <m:t>(</m:t>
                      </m:r>
                      <m:r>
                        <a:rPr lang="en-US" altLang="zh-TW" sz="900" b="1" i="1" dirty="0">
                          <a:solidFill>
                            <a:schemeClr val="bg1">
                              <a:lumMod val="75000"/>
                            </a:schemeClr>
                          </a:solidFill>
                          <a:latin typeface="Cambria Math" panose="02040503050406030204" pitchFamily="18" charset="0"/>
                        </a:rPr>
                        <m:t>𝑿</m:t>
                      </m:r>
                      <m:r>
                        <a:rPr lang="en-US" altLang="zh-TW" sz="900" b="1" i="1" dirty="0">
                          <a:solidFill>
                            <a:schemeClr val="bg1">
                              <a:lumMod val="75000"/>
                            </a:schemeClr>
                          </a:solidFill>
                          <a:latin typeface="Cambria Math" panose="02040503050406030204" pitchFamily="18" charset="0"/>
                        </a:rPr>
                        <m:t>; </m:t>
                      </m:r>
                      <m:r>
                        <a:rPr lang="el-GR" altLang="zh-TW" sz="900" b="1" i="1" dirty="0">
                          <a:solidFill>
                            <a:schemeClr val="bg1">
                              <a:lumMod val="75000"/>
                            </a:schemeClr>
                          </a:solidFill>
                          <a:latin typeface="Cambria Math" panose="02040503050406030204" pitchFamily="18" charset="0"/>
                        </a:rPr>
                        <m:t>𝜽</m:t>
                      </m:r>
                      <m:r>
                        <a:rPr lang="en-US" altLang="zh-TW" sz="900" b="1" i="1" dirty="0">
                          <a:solidFill>
                            <a:schemeClr val="bg1">
                              <a:lumMod val="75000"/>
                            </a:schemeClr>
                          </a:solidFill>
                          <a:latin typeface="Cambria Math" panose="02040503050406030204" pitchFamily="18" charset="0"/>
                        </a:rPr>
                        <m:t>)</m:t>
                      </m:r>
                    </m:oMath>
                  </m:oMathPara>
                </a14:m>
                <a:endParaRPr lang="zh-TW" altLang="en-US" sz="900" b="1" dirty="0">
                  <a:solidFill>
                    <a:schemeClr val="bg1">
                      <a:lumMod val="75000"/>
                    </a:schemeClr>
                  </a:solidFill>
                </a:endParaRPr>
              </a:p>
            </p:txBody>
          </p:sp>
        </mc:Choice>
        <mc:Fallback xmlns="">
          <p:sp>
            <p:nvSpPr>
              <p:cNvPr id="20" name="矩形 19">
                <a:extLst>
                  <a:ext uri="{FF2B5EF4-FFF2-40B4-BE49-F238E27FC236}">
                    <a16:creationId xmlns:a16="http://schemas.microsoft.com/office/drawing/2014/main" id="{A37C3212-F11D-D904-791F-67CFEAAB3818}"/>
                  </a:ext>
                </a:extLst>
              </p:cNvPr>
              <p:cNvSpPr>
                <a:spLocks noRot="1" noChangeAspect="1" noMove="1" noResize="1" noEditPoints="1" noAdjustHandles="1" noChangeArrowheads="1" noChangeShapeType="1" noTextEdit="1"/>
              </p:cNvSpPr>
              <p:nvPr/>
            </p:nvSpPr>
            <p:spPr>
              <a:xfrm>
                <a:off x="520208" y="1316140"/>
                <a:ext cx="891541" cy="747637"/>
              </a:xfrm>
              <a:prstGeom prst="rect">
                <a:avLst/>
              </a:prstGeom>
              <a:blipFill>
                <a:blip r:embed="rId29"/>
                <a:stretch>
                  <a:fillRect/>
                </a:stretch>
              </a:blipFill>
              <a:ln/>
            </p:spPr>
            <p:txBody>
              <a:bodyPr/>
              <a:lstStyle/>
              <a:p>
                <a:r>
                  <a:rPr lang="zh-TW" altLang="en-US">
                    <a:noFill/>
                  </a:rPr>
                  <a:t> </a:t>
                </a:r>
              </a:p>
            </p:txBody>
          </p:sp>
        </mc:Fallback>
      </mc:AlternateContent>
      <p:cxnSp>
        <p:nvCxnSpPr>
          <p:cNvPr id="21" name="直線單箭頭接點 20">
            <a:extLst>
              <a:ext uri="{FF2B5EF4-FFF2-40B4-BE49-F238E27FC236}">
                <a16:creationId xmlns:a16="http://schemas.microsoft.com/office/drawing/2014/main" id="{DC588FB2-5DB1-296F-2DE7-DDCAD6CD0907}"/>
              </a:ext>
            </a:extLst>
          </p:cNvPr>
          <p:cNvCxnSpPr>
            <a:cxnSpLocks/>
          </p:cNvCxnSpPr>
          <p:nvPr/>
        </p:nvCxnSpPr>
        <p:spPr>
          <a:xfrm>
            <a:off x="204743" y="1703954"/>
            <a:ext cx="241300" cy="0"/>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25" name="矩形 24">
            <a:extLst>
              <a:ext uri="{FF2B5EF4-FFF2-40B4-BE49-F238E27FC236}">
                <a16:creationId xmlns:a16="http://schemas.microsoft.com/office/drawing/2014/main" id="{92FFDE94-5C7B-EBA7-3241-14C18637B921}"/>
              </a:ext>
            </a:extLst>
          </p:cNvPr>
          <p:cNvSpPr/>
          <p:nvPr/>
        </p:nvSpPr>
        <p:spPr>
          <a:xfrm>
            <a:off x="4441558" y="841245"/>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sp>
        <p:nvSpPr>
          <p:cNvPr id="26" name="矩形 25">
            <a:extLst>
              <a:ext uri="{FF2B5EF4-FFF2-40B4-BE49-F238E27FC236}">
                <a16:creationId xmlns:a16="http://schemas.microsoft.com/office/drawing/2014/main" id="{1D48B073-3019-720F-67E8-D619C445A52C}"/>
              </a:ext>
            </a:extLst>
          </p:cNvPr>
          <p:cNvSpPr/>
          <p:nvPr/>
        </p:nvSpPr>
        <p:spPr>
          <a:xfrm>
            <a:off x="4439272" y="1431014"/>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sp>
        <p:nvSpPr>
          <p:cNvPr id="27" name="矩形 26">
            <a:extLst>
              <a:ext uri="{FF2B5EF4-FFF2-40B4-BE49-F238E27FC236}">
                <a16:creationId xmlns:a16="http://schemas.microsoft.com/office/drawing/2014/main" id="{C507792A-1DD8-036E-AB1B-42B950016101}"/>
              </a:ext>
            </a:extLst>
          </p:cNvPr>
          <p:cNvSpPr/>
          <p:nvPr/>
        </p:nvSpPr>
        <p:spPr>
          <a:xfrm>
            <a:off x="4441558" y="2032389"/>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75000"/>
                  </a:schemeClr>
                </a:solidFill>
                <a:effectLst/>
                <a:latin typeface="Söhne"/>
              </a:rPr>
              <a:t>Probability to Uncertainty Converter</a:t>
            </a:r>
            <a:endParaRPr lang="en-US" altLang="zh-TW" sz="800" b="1" dirty="0">
              <a:solidFill>
                <a:schemeClr val="bg1">
                  <a:lumMod val="75000"/>
                </a:schemeClr>
              </a:solidFill>
            </a:endParaRPr>
          </a:p>
        </p:txBody>
      </p:sp>
      <p:cxnSp>
        <p:nvCxnSpPr>
          <p:cNvPr id="28" name="直線單箭頭接點 27">
            <a:extLst>
              <a:ext uri="{FF2B5EF4-FFF2-40B4-BE49-F238E27FC236}">
                <a16:creationId xmlns:a16="http://schemas.microsoft.com/office/drawing/2014/main" id="{EEB7CC70-F54C-162A-24C9-7D1E8FB4EBB7}"/>
              </a:ext>
            </a:extLst>
          </p:cNvPr>
          <p:cNvCxnSpPr>
            <a:cxnSpLocks/>
            <a:stCxn id="25" idx="3"/>
            <a:endCxn id="30" idx="1"/>
          </p:cNvCxnSpPr>
          <p:nvPr/>
        </p:nvCxnSpPr>
        <p:spPr>
          <a:xfrm>
            <a:off x="5921904" y="1093245"/>
            <a:ext cx="251200" cy="172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29" name="直線單箭頭接點 28">
            <a:extLst>
              <a:ext uri="{FF2B5EF4-FFF2-40B4-BE49-F238E27FC236}">
                <a16:creationId xmlns:a16="http://schemas.microsoft.com/office/drawing/2014/main" id="{54889410-E315-8354-7637-3796738B310A}"/>
              </a:ext>
            </a:extLst>
          </p:cNvPr>
          <p:cNvCxnSpPr>
            <a:cxnSpLocks/>
            <a:stCxn id="26" idx="3"/>
            <a:endCxn id="35" idx="1"/>
          </p:cNvCxnSpPr>
          <p:nvPr/>
        </p:nvCxnSpPr>
        <p:spPr>
          <a:xfrm flipV="1">
            <a:off x="5919618" y="1680618"/>
            <a:ext cx="253486" cy="2396"/>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30" name="矩形 29">
            <a:extLst>
              <a:ext uri="{FF2B5EF4-FFF2-40B4-BE49-F238E27FC236}">
                <a16:creationId xmlns:a16="http://schemas.microsoft.com/office/drawing/2014/main" id="{DBA8DC5C-02BC-1542-FE66-09D3AC7FC58F}"/>
              </a:ext>
            </a:extLst>
          </p:cNvPr>
          <p:cNvSpPr/>
          <p:nvPr/>
        </p:nvSpPr>
        <p:spPr>
          <a:xfrm>
            <a:off x="6173104" y="842972"/>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cxnSp>
        <p:nvCxnSpPr>
          <p:cNvPr id="31" name="接點: 肘形 30">
            <a:extLst>
              <a:ext uri="{FF2B5EF4-FFF2-40B4-BE49-F238E27FC236}">
                <a16:creationId xmlns:a16="http://schemas.microsoft.com/office/drawing/2014/main" id="{2E9C4BD3-1860-1C7C-CC2D-E5CAB7E84BE3}"/>
              </a:ext>
            </a:extLst>
          </p:cNvPr>
          <p:cNvCxnSpPr>
            <a:cxnSpLocks/>
            <a:stCxn id="30" idx="3"/>
          </p:cNvCxnSpPr>
          <p:nvPr/>
        </p:nvCxnSpPr>
        <p:spPr>
          <a:xfrm>
            <a:off x="7361104" y="1094972"/>
            <a:ext cx="356086" cy="3675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接點: 肘形 31">
            <a:extLst>
              <a:ext uri="{FF2B5EF4-FFF2-40B4-BE49-F238E27FC236}">
                <a16:creationId xmlns:a16="http://schemas.microsoft.com/office/drawing/2014/main" id="{AF7F88FD-253B-A086-BF96-6B84D3FCA62F}"/>
              </a:ext>
            </a:extLst>
          </p:cNvPr>
          <p:cNvCxnSpPr>
            <a:cxnSpLocks/>
            <a:stCxn id="35" idx="3"/>
          </p:cNvCxnSpPr>
          <p:nvPr/>
        </p:nvCxnSpPr>
        <p:spPr>
          <a:xfrm>
            <a:off x="7361104" y="1680618"/>
            <a:ext cx="357053" cy="9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接點: 肘形 32">
            <a:extLst>
              <a:ext uri="{FF2B5EF4-FFF2-40B4-BE49-F238E27FC236}">
                <a16:creationId xmlns:a16="http://schemas.microsoft.com/office/drawing/2014/main" id="{6C21DC3F-325C-282E-5C21-BC8D57CDD39E}"/>
              </a:ext>
            </a:extLst>
          </p:cNvPr>
          <p:cNvCxnSpPr>
            <a:cxnSpLocks/>
            <a:stCxn id="36" idx="3"/>
          </p:cNvCxnSpPr>
          <p:nvPr/>
        </p:nvCxnSpPr>
        <p:spPr>
          <a:xfrm flipV="1">
            <a:off x="7361104" y="1901584"/>
            <a:ext cx="356086" cy="385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651881CA-18B8-CB9A-F30E-BD06E255F5AC}"/>
              </a:ext>
            </a:extLst>
          </p:cNvPr>
          <p:cNvSpPr/>
          <p:nvPr/>
        </p:nvSpPr>
        <p:spPr>
          <a:xfrm>
            <a:off x="6173104" y="1428618"/>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sp>
        <p:nvSpPr>
          <p:cNvPr id="36" name="矩形 35">
            <a:extLst>
              <a:ext uri="{FF2B5EF4-FFF2-40B4-BE49-F238E27FC236}">
                <a16:creationId xmlns:a16="http://schemas.microsoft.com/office/drawing/2014/main" id="{2A383336-A7EA-2DD3-022A-61A56932AC42}"/>
              </a:ext>
            </a:extLst>
          </p:cNvPr>
          <p:cNvSpPr/>
          <p:nvPr/>
        </p:nvSpPr>
        <p:spPr>
          <a:xfrm>
            <a:off x="6173104" y="2035108"/>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75000"/>
                  </a:schemeClr>
                </a:solidFill>
                <a:latin typeface="Söhne"/>
              </a:rPr>
              <a:t>Uncertainty to Error Rate Mapping</a:t>
            </a:r>
          </a:p>
        </p:txBody>
      </p:sp>
      <p:cxnSp>
        <p:nvCxnSpPr>
          <p:cNvPr id="37" name="直線單箭頭接點 36">
            <a:extLst>
              <a:ext uri="{FF2B5EF4-FFF2-40B4-BE49-F238E27FC236}">
                <a16:creationId xmlns:a16="http://schemas.microsoft.com/office/drawing/2014/main" id="{4BBD320A-AC4D-BF85-72E8-C3AD422E06CA}"/>
              </a:ext>
            </a:extLst>
          </p:cNvPr>
          <p:cNvCxnSpPr>
            <a:cxnSpLocks/>
            <a:stCxn id="27" idx="3"/>
            <a:endCxn id="36" idx="1"/>
          </p:cNvCxnSpPr>
          <p:nvPr/>
        </p:nvCxnSpPr>
        <p:spPr>
          <a:xfrm>
            <a:off x="5921904" y="2284389"/>
            <a:ext cx="251200" cy="27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3946352E-5831-711F-5D8C-FBCE6358E068}"/>
                  </a:ext>
                </a:extLst>
              </p:cNvPr>
              <p:cNvSpPr txBox="1"/>
              <p:nvPr/>
            </p:nvSpPr>
            <p:spPr>
              <a:xfrm>
                <a:off x="5870619" y="815644"/>
                <a:ext cx="342060"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1</m:t>
                          </m:r>
                        </m:sub>
                      </m:sSub>
                    </m:oMath>
                  </m:oMathPara>
                </a14:m>
                <a:endParaRPr lang="zh-TW" altLang="en-US" sz="1100" dirty="0">
                  <a:solidFill>
                    <a:schemeClr val="bg1">
                      <a:lumMod val="75000"/>
                    </a:schemeClr>
                  </a:solidFill>
                </a:endParaRPr>
              </a:p>
            </p:txBody>
          </p:sp>
        </mc:Choice>
        <mc:Fallback xmlns="">
          <p:sp>
            <p:nvSpPr>
              <p:cNvPr id="38" name="文字方塊 37">
                <a:extLst>
                  <a:ext uri="{FF2B5EF4-FFF2-40B4-BE49-F238E27FC236}">
                    <a16:creationId xmlns:a16="http://schemas.microsoft.com/office/drawing/2014/main" id="{3946352E-5831-711F-5D8C-FBCE6358E068}"/>
                  </a:ext>
                </a:extLst>
              </p:cNvPr>
              <p:cNvSpPr txBox="1">
                <a:spLocks noRot="1" noChangeAspect="1" noMove="1" noResize="1" noEditPoints="1" noAdjustHandles="1" noChangeArrowheads="1" noChangeShapeType="1" noTextEdit="1"/>
              </p:cNvSpPr>
              <p:nvPr/>
            </p:nvSpPr>
            <p:spPr>
              <a:xfrm>
                <a:off x="5870619" y="815644"/>
                <a:ext cx="342060" cy="261610"/>
              </a:xfrm>
              <a:prstGeom prst="rect">
                <a:avLst/>
              </a:prstGeom>
              <a:blipFill>
                <a:blip r:embed="rId3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209DB63D-C23F-5A60-1A73-F13D02DA623D}"/>
                  </a:ext>
                </a:extLst>
              </p:cNvPr>
              <p:cNvSpPr txBox="1"/>
              <p:nvPr/>
            </p:nvSpPr>
            <p:spPr>
              <a:xfrm>
                <a:off x="5593975" y="1430989"/>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2</m:t>
                          </m:r>
                        </m:sub>
                      </m:sSub>
                    </m:oMath>
                  </m:oMathPara>
                </a14:m>
                <a:endParaRPr lang="zh-TW" altLang="en-US" sz="1100" dirty="0">
                  <a:solidFill>
                    <a:schemeClr val="bg1">
                      <a:lumMod val="75000"/>
                    </a:schemeClr>
                  </a:solidFill>
                </a:endParaRPr>
              </a:p>
            </p:txBody>
          </p:sp>
        </mc:Choice>
        <mc:Fallback xmlns="">
          <p:sp>
            <p:nvSpPr>
              <p:cNvPr id="39" name="文字方塊 38">
                <a:extLst>
                  <a:ext uri="{FF2B5EF4-FFF2-40B4-BE49-F238E27FC236}">
                    <a16:creationId xmlns:a16="http://schemas.microsoft.com/office/drawing/2014/main" id="{209DB63D-C23F-5A60-1A73-F13D02DA623D}"/>
                  </a:ext>
                </a:extLst>
              </p:cNvPr>
              <p:cNvSpPr txBox="1">
                <a:spLocks noRot="1" noChangeAspect="1" noMove="1" noResize="1" noEditPoints="1" noAdjustHandles="1" noChangeArrowheads="1" noChangeShapeType="1" noTextEdit="1"/>
              </p:cNvSpPr>
              <p:nvPr/>
            </p:nvSpPr>
            <p:spPr>
              <a:xfrm>
                <a:off x="5593975" y="1430989"/>
                <a:ext cx="895349" cy="261610"/>
              </a:xfrm>
              <a:prstGeom prst="rect">
                <a:avLst/>
              </a:prstGeom>
              <a:blipFill>
                <a:blip r:embed="rId31"/>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53560CA5-CEC2-693B-0867-F2C4944708DB}"/>
                  </a:ext>
                </a:extLst>
              </p:cNvPr>
              <p:cNvSpPr txBox="1"/>
              <p:nvPr/>
            </p:nvSpPr>
            <p:spPr>
              <a:xfrm>
                <a:off x="5596482" y="2010208"/>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75000"/>
                                </a:schemeClr>
                              </a:solidFill>
                              <a:latin typeface="Cambria Math" panose="02040503050406030204" pitchFamily="18" charset="0"/>
                            </a:rPr>
                          </m:ctrlPr>
                        </m:sSubPr>
                        <m:e>
                          <m:r>
                            <a:rPr lang="en-US" altLang="zh-TW" sz="1100" b="1" i="1" smtClean="0">
                              <a:solidFill>
                                <a:schemeClr val="bg1">
                                  <a:lumMod val="75000"/>
                                </a:schemeClr>
                              </a:solidFill>
                              <a:latin typeface="Cambria Math" panose="02040503050406030204" pitchFamily="18" charset="0"/>
                            </a:rPr>
                            <m:t>𝑼</m:t>
                          </m:r>
                        </m:e>
                        <m:sub>
                          <m:r>
                            <a:rPr lang="en-US" altLang="zh-TW" sz="1100" b="0" i="1" smtClean="0">
                              <a:solidFill>
                                <a:schemeClr val="bg1">
                                  <a:lumMod val="75000"/>
                                </a:schemeClr>
                              </a:solidFill>
                              <a:latin typeface="Cambria Math" panose="02040503050406030204" pitchFamily="18" charset="0"/>
                            </a:rPr>
                            <m:t>3</m:t>
                          </m:r>
                        </m:sub>
                      </m:sSub>
                    </m:oMath>
                  </m:oMathPara>
                </a14:m>
                <a:endParaRPr lang="zh-TW" altLang="en-US" sz="1100" dirty="0">
                  <a:solidFill>
                    <a:schemeClr val="bg1">
                      <a:lumMod val="75000"/>
                    </a:schemeClr>
                  </a:solidFill>
                </a:endParaRPr>
              </a:p>
            </p:txBody>
          </p:sp>
        </mc:Choice>
        <mc:Fallback xmlns="">
          <p:sp>
            <p:nvSpPr>
              <p:cNvPr id="40" name="文字方塊 39">
                <a:extLst>
                  <a:ext uri="{FF2B5EF4-FFF2-40B4-BE49-F238E27FC236}">
                    <a16:creationId xmlns:a16="http://schemas.microsoft.com/office/drawing/2014/main" id="{53560CA5-CEC2-693B-0867-F2C4944708DB}"/>
                  </a:ext>
                </a:extLst>
              </p:cNvPr>
              <p:cNvSpPr txBox="1">
                <a:spLocks noRot="1" noChangeAspect="1" noMove="1" noResize="1" noEditPoints="1" noAdjustHandles="1" noChangeArrowheads="1" noChangeShapeType="1" noTextEdit="1"/>
              </p:cNvSpPr>
              <p:nvPr/>
            </p:nvSpPr>
            <p:spPr>
              <a:xfrm>
                <a:off x="5596482" y="2010208"/>
                <a:ext cx="895349" cy="261610"/>
              </a:xfrm>
              <a:prstGeom prst="rect">
                <a:avLst/>
              </a:prstGeom>
              <a:blipFill>
                <a:blip r:embed="rId32"/>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E2F91894-EE72-0CE5-A336-AFC193135D14}"/>
                  </a:ext>
                </a:extLst>
              </p:cNvPr>
              <p:cNvSpPr txBox="1"/>
              <p:nvPr/>
            </p:nvSpPr>
            <p:spPr>
              <a:xfrm>
                <a:off x="7254557" y="826512"/>
                <a:ext cx="421393"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i="1">
                              <a:solidFill>
                                <a:schemeClr val="tx1"/>
                              </a:solidFill>
                              <a:latin typeface="Cambria Math" panose="02040503050406030204" pitchFamily="18" charset="0"/>
                            </a:rPr>
                            <m:t>1</m:t>
                          </m:r>
                        </m:sub>
                      </m:sSub>
                    </m:oMath>
                  </m:oMathPara>
                </a14:m>
                <a:endParaRPr lang="zh-TW" altLang="en-US" sz="1200" dirty="0"/>
              </a:p>
            </p:txBody>
          </p:sp>
        </mc:Choice>
        <mc:Fallback xmlns="">
          <p:sp>
            <p:nvSpPr>
              <p:cNvPr id="41" name="文字方塊 40">
                <a:extLst>
                  <a:ext uri="{FF2B5EF4-FFF2-40B4-BE49-F238E27FC236}">
                    <a16:creationId xmlns:a16="http://schemas.microsoft.com/office/drawing/2014/main" id="{E2F91894-EE72-0CE5-A336-AFC193135D14}"/>
                  </a:ext>
                </a:extLst>
              </p:cNvPr>
              <p:cNvSpPr txBox="1">
                <a:spLocks noRot="1" noChangeAspect="1" noMove="1" noResize="1" noEditPoints="1" noAdjustHandles="1" noChangeArrowheads="1" noChangeShapeType="1" noTextEdit="1"/>
              </p:cNvSpPr>
              <p:nvPr/>
            </p:nvSpPr>
            <p:spPr>
              <a:xfrm>
                <a:off x="7254557" y="826512"/>
                <a:ext cx="421393" cy="276999"/>
              </a:xfrm>
              <a:prstGeom prst="rect">
                <a:avLst/>
              </a:prstGeom>
              <a:blipFill>
                <a:blip r:embed="rId3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07695CB6-8741-D2C5-3632-ABE0C30A91E0}"/>
                  </a:ext>
                </a:extLst>
              </p:cNvPr>
              <p:cNvSpPr txBox="1"/>
              <p:nvPr/>
            </p:nvSpPr>
            <p:spPr>
              <a:xfrm>
                <a:off x="7283595" y="1422669"/>
                <a:ext cx="35769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2</m:t>
                          </m:r>
                        </m:sub>
                      </m:sSub>
                    </m:oMath>
                  </m:oMathPara>
                </a14:m>
                <a:endParaRPr lang="zh-TW" altLang="en-US" sz="1200" dirty="0"/>
              </a:p>
            </p:txBody>
          </p:sp>
        </mc:Choice>
        <mc:Fallback xmlns="">
          <p:sp>
            <p:nvSpPr>
              <p:cNvPr id="42" name="文字方塊 41">
                <a:extLst>
                  <a:ext uri="{FF2B5EF4-FFF2-40B4-BE49-F238E27FC236}">
                    <a16:creationId xmlns:a16="http://schemas.microsoft.com/office/drawing/2014/main" id="{07695CB6-8741-D2C5-3632-ABE0C30A91E0}"/>
                  </a:ext>
                </a:extLst>
              </p:cNvPr>
              <p:cNvSpPr txBox="1">
                <a:spLocks noRot="1" noChangeAspect="1" noMove="1" noResize="1" noEditPoints="1" noAdjustHandles="1" noChangeArrowheads="1" noChangeShapeType="1" noTextEdit="1"/>
              </p:cNvSpPr>
              <p:nvPr/>
            </p:nvSpPr>
            <p:spPr>
              <a:xfrm>
                <a:off x="7283595" y="1422669"/>
                <a:ext cx="357690" cy="276999"/>
              </a:xfrm>
              <a:prstGeom prst="rect">
                <a:avLst/>
              </a:prstGeom>
              <a:blipFill>
                <a:blip r:embed="rId3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08BD21F9-DF22-BF01-A78B-A8A6FF498C43}"/>
                  </a:ext>
                </a:extLst>
              </p:cNvPr>
              <p:cNvSpPr txBox="1"/>
              <p:nvPr/>
            </p:nvSpPr>
            <p:spPr>
              <a:xfrm>
                <a:off x="7293916" y="2027016"/>
                <a:ext cx="336294" cy="279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3</m:t>
                          </m:r>
                        </m:sub>
                      </m:sSub>
                    </m:oMath>
                  </m:oMathPara>
                </a14:m>
                <a:endParaRPr lang="zh-TW" altLang="en-US" sz="1200" dirty="0"/>
              </a:p>
            </p:txBody>
          </p:sp>
        </mc:Choice>
        <mc:Fallback xmlns="">
          <p:sp>
            <p:nvSpPr>
              <p:cNvPr id="43" name="文字方塊 42">
                <a:extLst>
                  <a:ext uri="{FF2B5EF4-FFF2-40B4-BE49-F238E27FC236}">
                    <a16:creationId xmlns:a16="http://schemas.microsoft.com/office/drawing/2014/main" id="{08BD21F9-DF22-BF01-A78B-A8A6FF498C43}"/>
                  </a:ext>
                </a:extLst>
              </p:cNvPr>
              <p:cNvSpPr txBox="1">
                <a:spLocks noRot="1" noChangeAspect="1" noMove="1" noResize="1" noEditPoints="1" noAdjustHandles="1" noChangeArrowheads="1" noChangeShapeType="1" noTextEdit="1"/>
              </p:cNvSpPr>
              <p:nvPr/>
            </p:nvSpPr>
            <p:spPr>
              <a:xfrm>
                <a:off x="7293916" y="2027016"/>
                <a:ext cx="336294" cy="279569"/>
              </a:xfrm>
              <a:prstGeom prst="rect">
                <a:avLst/>
              </a:prstGeom>
              <a:blipFill>
                <a:blip r:embed="rId35"/>
                <a:stretch>
                  <a:fillRect/>
                </a:stretch>
              </a:blipFill>
            </p:spPr>
            <p:txBody>
              <a:bodyPr/>
              <a:lstStyle/>
              <a:p>
                <a:r>
                  <a:rPr lang="zh-TW" altLang="en-US">
                    <a:noFill/>
                  </a:rPr>
                  <a:t> </a:t>
                </a:r>
              </a:p>
            </p:txBody>
          </p:sp>
        </mc:Fallback>
      </mc:AlternateContent>
      <p:cxnSp>
        <p:nvCxnSpPr>
          <p:cNvPr id="44" name="直線單箭頭接點 43">
            <a:extLst>
              <a:ext uri="{FF2B5EF4-FFF2-40B4-BE49-F238E27FC236}">
                <a16:creationId xmlns:a16="http://schemas.microsoft.com/office/drawing/2014/main" id="{FA1F1A28-2039-81B2-9FF0-20EAF6F7DD9B}"/>
              </a:ext>
            </a:extLst>
          </p:cNvPr>
          <p:cNvCxnSpPr>
            <a:cxnSpLocks/>
            <a:stCxn id="20" idx="3"/>
            <a:endCxn id="10" idx="1"/>
          </p:cNvCxnSpPr>
          <p:nvPr/>
        </p:nvCxnSpPr>
        <p:spPr>
          <a:xfrm flipV="1">
            <a:off x="1411749" y="1682540"/>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483491E7-93E4-9B76-8F1D-C53FA0FE5612}"/>
                  </a:ext>
                </a:extLst>
              </p:cNvPr>
              <p:cNvSpPr txBox="1"/>
              <p:nvPr/>
            </p:nvSpPr>
            <p:spPr>
              <a:xfrm>
                <a:off x="3851855" y="797233"/>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75000"/>
                                </a:schemeClr>
                              </a:solidFill>
                              <a:latin typeface="Cambria Math" panose="02040503050406030204" pitchFamily="18" charset="0"/>
                            </a:rPr>
                          </m:ctrlPr>
                        </m:sSubSupPr>
                        <m:e>
                          <m:r>
                            <a:rPr lang="en-US" altLang="zh-TW" sz="1100" b="1" i="1" smtClean="0">
                              <a:solidFill>
                                <a:schemeClr val="bg1">
                                  <a:lumMod val="75000"/>
                                </a:schemeClr>
                              </a:solidFill>
                              <a:latin typeface="Cambria Math" panose="02040503050406030204" pitchFamily="18" charset="0"/>
                            </a:rPr>
                            <m:t>{</m:t>
                          </m:r>
                          <m:r>
                            <a:rPr lang="en-US" altLang="zh-TW" sz="1100" b="1" i="1" smtClean="0">
                              <a:solidFill>
                                <a:schemeClr val="bg1">
                                  <a:lumMod val="75000"/>
                                </a:schemeClr>
                              </a:solidFill>
                              <a:latin typeface="Cambria Math" panose="02040503050406030204" pitchFamily="18" charset="0"/>
                            </a:rPr>
                            <m:t>𝒑</m:t>
                          </m:r>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𝑎𝑣𝑔</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45" name="文字方塊 44">
                <a:extLst>
                  <a:ext uri="{FF2B5EF4-FFF2-40B4-BE49-F238E27FC236}">
                    <a16:creationId xmlns:a16="http://schemas.microsoft.com/office/drawing/2014/main" id="{483491E7-93E4-9B76-8F1D-C53FA0FE5612}"/>
                  </a:ext>
                </a:extLst>
              </p:cNvPr>
              <p:cNvSpPr txBox="1">
                <a:spLocks noRot="1" noChangeAspect="1" noMove="1" noResize="1" noEditPoints="1" noAdjustHandles="1" noChangeArrowheads="1" noChangeShapeType="1" noTextEdit="1"/>
              </p:cNvSpPr>
              <p:nvPr/>
            </p:nvSpPr>
            <p:spPr>
              <a:xfrm>
                <a:off x="3851855" y="797233"/>
                <a:ext cx="538284" cy="278666"/>
              </a:xfrm>
              <a:prstGeom prst="rect">
                <a:avLst/>
              </a:prstGeom>
              <a:blipFill>
                <a:blip r:embed="rId3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0DC5A461-A7AA-E8B6-A280-5202EF749942}"/>
                  </a:ext>
                </a:extLst>
              </p:cNvPr>
              <p:cNvSpPr txBox="1"/>
              <p:nvPr/>
            </p:nvSpPr>
            <p:spPr>
              <a:xfrm>
                <a:off x="3807869" y="2032389"/>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75000"/>
                            </a:schemeClr>
                          </a:solidFill>
                          <a:latin typeface="Cambria Math" panose="02040503050406030204" pitchFamily="18" charset="0"/>
                        </a:rPr>
                        <m:t>{</m:t>
                      </m:r>
                      <m:sSubSup>
                        <m:sSubSupPr>
                          <m:ctrlPr>
                            <a:rPr lang="en-US" altLang="zh-TW" sz="1100" b="1" i="1" smtClean="0">
                              <a:solidFill>
                                <a:schemeClr val="bg1">
                                  <a:lumMod val="75000"/>
                                </a:schemeClr>
                              </a:solidFill>
                              <a:latin typeface="Cambria Math" panose="02040503050406030204" pitchFamily="18" charset="0"/>
                            </a:rPr>
                          </m:ctrlPr>
                        </m:sSubSupPr>
                        <m:e>
                          <m:r>
                            <a:rPr lang="en-US" altLang="zh-TW" sz="1100" b="1" i="1" smtClean="0">
                              <a:solidFill>
                                <a:schemeClr val="bg1">
                                  <a:lumMod val="75000"/>
                                </a:schemeClr>
                              </a:solidFill>
                              <a:latin typeface="Cambria Math" panose="02040503050406030204" pitchFamily="18" charset="0"/>
                            </a:rPr>
                            <m:t>𝒑</m:t>
                          </m:r>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𝑚𝑎𝑡𝑐h</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65" name="文字方塊 64">
                <a:extLst>
                  <a:ext uri="{FF2B5EF4-FFF2-40B4-BE49-F238E27FC236}">
                    <a16:creationId xmlns:a16="http://schemas.microsoft.com/office/drawing/2014/main" id="{0DC5A461-A7AA-E8B6-A280-5202EF749942}"/>
                  </a:ext>
                </a:extLst>
              </p:cNvPr>
              <p:cNvSpPr txBox="1">
                <a:spLocks noRot="1" noChangeAspect="1" noMove="1" noResize="1" noEditPoints="1" noAdjustHandles="1" noChangeArrowheads="1" noChangeShapeType="1" noTextEdit="1"/>
              </p:cNvSpPr>
              <p:nvPr/>
            </p:nvSpPr>
            <p:spPr>
              <a:xfrm>
                <a:off x="3807869" y="2032389"/>
                <a:ext cx="538284" cy="270459"/>
              </a:xfrm>
              <a:prstGeom prst="rect">
                <a:avLst/>
              </a:prstGeom>
              <a:blipFill>
                <a:blip r:embed="rId3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6F31DBC0-4C52-C939-7674-E5BE7CC69140}"/>
                  </a:ext>
                </a:extLst>
              </p:cNvPr>
              <p:cNvSpPr txBox="1"/>
              <p:nvPr/>
            </p:nvSpPr>
            <p:spPr>
              <a:xfrm>
                <a:off x="3849000" y="1422669"/>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75000"/>
                                </a:schemeClr>
                              </a:solidFill>
                              <a:latin typeface="Cambria Math" panose="02040503050406030204" pitchFamily="18" charset="0"/>
                            </a:rPr>
                          </m:ctrlPr>
                        </m:sSubSupPr>
                        <m:e>
                          <m:r>
                            <a:rPr lang="en-US" altLang="zh-TW" sz="1100" b="1" i="1" smtClean="0">
                              <a:solidFill>
                                <a:schemeClr val="bg1">
                                  <a:lumMod val="75000"/>
                                </a:schemeClr>
                              </a:solidFill>
                              <a:latin typeface="Cambria Math" panose="02040503050406030204" pitchFamily="18" charset="0"/>
                            </a:rPr>
                            <m:t>{</m:t>
                          </m:r>
                          <m:r>
                            <a:rPr lang="en-US" altLang="zh-TW" sz="1100" b="1" i="1" smtClean="0">
                              <a:solidFill>
                                <a:schemeClr val="bg1">
                                  <a:lumMod val="75000"/>
                                </a:schemeClr>
                              </a:solidFill>
                              <a:latin typeface="Cambria Math" panose="02040503050406030204" pitchFamily="18" charset="0"/>
                            </a:rPr>
                            <m:t>𝒑</m:t>
                          </m:r>
                        </m:e>
                        <m:sub>
                          <m:r>
                            <a:rPr lang="en-US" altLang="zh-TW" sz="1100" b="0" i="1" smtClean="0">
                              <a:solidFill>
                                <a:schemeClr val="bg1">
                                  <a:lumMod val="75000"/>
                                </a:schemeClr>
                              </a:solidFill>
                              <a:latin typeface="Cambria Math" panose="02040503050406030204" pitchFamily="18" charset="0"/>
                            </a:rPr>
                            <m:t>𝑎𝑡𝑡𝑟</m:t>
                          </m:r>
                        </m:sub>
                        <m:sup>
                          <m:r>
                            <a:rPr lang="en-US" altLang="zh-TW" sz="1100" b="0" i="1" smtClean="0">
                              <a:solidFill>
                                <a:schemeClr val="bg1">
                                  <a:lumMod val="75000"/>
                                </a:schemeClr>
                              </a:solidFill>
                              <a:latin typeface="Cambria Math" panose="02040503050406030204" pitchFamily="18" charset="0"/>
                            </a:rPr>
                            <m:t>𝑚𝑎𝑥</m:t>
                          </m:r>
                        </m:sup>
                      </m:sSubSup>
                      <m:r>
                        <a:rPr lang="en-US" altLang="zh-TW" sz="1100" b="1" i="1" smtClean="0">
                          <a:solidFill>
                            <a:schemeClr val="bg1">
                              <a:lumMod val="75000"/>
                            </a:schemeClr>
                          </a:solidFill>
                          <a:latin typeface="Cambria Math" panose="02040503050406030204" pitchFamily="18" charset="0"/>
                        </a:rPr>
                        <m:t>}</m:t>
                      </m:r>
                    </m:oMath>
                  </m:oMathPara>
                </a14:m>
                <a:endParaRPr lang="zh-TW" altLang="en-US" sz="1100" dirty="0">
                  <a:solidFill>
                    <a:schemeClr val="bg1">
                      <a:lumMod val="75000"/>
                    </a:schemeClr>
                  </a:solidFill>
                </a:endParaRPr>
              </a:p>
            </p:txBody>
          </p:sp>
        </mc:Choice>
        <mc:Fallback xmlns="">
          <p:sp>
            <p:nvSpPr>
              <p:cNvPr id="80" name="文字方塊 79">
                <a:extLst>
                  <a:ext uri="{FF2B5EF4-FFF2-40B4-BE49-F238E27FC236}">
                    <a16:creationId xmlns:a16="http://schemas.microsoft.com/office/drawing/2014/main" id="{6F31DBC0-4C52-C939-7674-E5BE7CC69140}"/>
                  </a:ext>
                </a:extLst>
              </p:cNvPr>
              <p:cNvSpPr txBox="1">
                <a:spLocks noRot="1" noChangeAspect="1" noMove="1" noResize="1" noEditPoints="1" noAdjustHandles="1" noChangeArrowheads="1" noChangeShapeType="1" noTextEdit="1"/>
              </p:cNvSpPr>
              <p:nvPr/>
            </p:nvSpPr>
            <p:spPr>
              <a:xfrm>
                <a:off x="3849000" y="1422669"/>
                <a:ext cx="538284" cy="261610"/>
              </a:xfrm>
              <a:prstGeom prst="rect">
                <a:avLst/>
              </a:prstGeom>
              <a:blipFill>
                <a:blip r:embed="rId38"/>
                <a:stretch>
                  <a:fillRect/>
                </a:stretch>
              </a:blipFill>
              <a:ln>
                <a:noFill/>
              </a:ln>
            </p:spPr>
            <p:txBody>
              <a:bodyPr/>
              <a:lstStyle/>
              <a:p>
                <a:r>
                  <a:rPr lang="zh-TW" altLang="en-US">
                    <a:noFill/>
                  </a:rPr>
                  <a:t> </a:t>
                </a:r>
              </a:p>
            </p:txBody>
          </p:sp>
        </mc:Fallback>
      </mc:AlternateContent>
      <p:cxnSp>
        <p:nvCxnSpPr>
          <p:cNvPr id="81" name="直線單箭頭接點 80">
            <a:extLst>
              <a:ext uri="{FF2B5EF4-FFF2-40B4-BE49-F238E27FC236}">
                <a16:creationId xmlns:a16="http://schemas.microsoft.com/office/drawing/2014/main" id="{93C82114-82A9-8B6F-A6A0-B8405A8DFF53}"/>
              </a:ext>
            </a:extLst>
          </p:cNvPr>
          <p:cNvCxnSpPr>
            <a:cxnSpLocks/>
            <a:stCxn id="6" idx="3"/>
            <a:endCxn id="25" idx="1"/>
          </p:cNvCxnSpPr>
          <p:nvPr/>
        </p:nvCxnSpPr>
        <p:spPr>
          <a:xfrm>
            <a:off x="3873443" y="1090717"/>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82" name="直線單箭頭接點 81">
            <a:extLst>
              <a:ext uri="{FF2B5EF4-FFF2-40B4-BE49-F238E27FC236}">
                <a16:creationId xmlns:a16="http://schemas.microsoft.com/office/drawing/2014/main" id="{CD4B14EB-EB35-FF8F-936F-F002C50C6784}"/>
              </a:ext>
            </a:extLst>
          </p:cNvPr>
          <p:cNvCxnSpPr>
            <a:cxnSpLocks/>
            <a:stCxn id="11" idx="3"/>
            <a:endCxn id="27" idx="1"/>
          </p:cNvCxnSpPr>
          <p:nvPr/>
        </p:nvCxnSpPr>
        <p:spPr>
          <a:xfrm>
            <a:off x="3873443" y="2271818"/>
            <a:ext cx="568115" cy="125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19" name="頁尾版面配置區 18">
            <a:extLst>
              <a:ext uri="{FF2B5EF4-FFF2-40B4-BE49-F238E27FC236}">
                <a16:creationId xmlns:a16="http://schemas.microsoft.com/office/drawing/2014/main" id="{B0D86E25-4F29-794B-17A9-55112ADDD50E}"/>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DED974C2-ED41-9579-AF37-DCBE5C3EE12D}"/>
              </a:ext>
            </a:extLst>
          </p:cNvPr>
          <p:cNvSpPr>
            <a:spLocks noGrp="1"/>
          </p:cNvSpPr>
          <p:nvPr>
            <p:ph type="sldNum" idx="4"/>
          </p:nvPr>
        </p:nvSpPr>
        <p:spPr/>
        <p:txBody>
          <a:bodyPr/>
          <a:lstStyle/>
          <a:p>
            <a:fld id="{00000000-1234-1234-1234-123412341234}" type="slidenum">
              <a:rPr lang="en-US" smtClean="0"/>
              <a:pPr/>
              <a:t>27</a:t>
            </a:fld>
            <a:endParaRPr lang="en-US" dirty="0"/>
          </a:p>
        </p:txBody>
      </p:sp>
    </p:spTree>
    <p:extLst>
      <p:ext uri="{BB962C8B-B14F-4D97-AF65-F5344CB8AC3E}">
        <p14:creationId xmlns:p14="http://schemas.microsoft.com/office/powerpoint/2010/main" val="192811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8272457"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Logit Estimation Model Architecture(Compositional zero-shot learning</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2" name="文字方塊 1">
            <a:extLst>
              <a:ext uri="{FF2B5EF4-FFF2-40B4-BE49-F238E27FC236}">
                <a16:creationId xmlns:a16="http://schemas.microsoft.com/office/drawing/2014/main" id="{CF90FD15-C5B9-CE07-E0B4-0916EA455B4F}"/>
              </a:ext>
            </a:extLst>
          </p:cNvPr>
          <p:cNvSpPr txBox="1"/>
          <p:nvPr/>
        </p:nvSpPr>
        <p:spPr>
          <a:xfrm>
            <a:off x="-269999" y="1473327"/>
            <a:ext cx="1754458" cy="461665"/>
          </a:xfrm>
          <a:prstGeom prst="rect">
            <a:avLst/>
          </a:prstGeom>
          <a:noFill/>
        </p:spPr>
        <p:txBody>
          <a:bodyPr wrap="square" rtlCol="0">
            <a:spAutoFit/>
          </a:bodyPr>
          <a:lstStyle/>
          <a:p>
            <a:pPr algn="ctr"/>
            <a:r>
              <a:rPr lang="en-US" altLang="zh-TW" sz="1200" b="1" i="0" dirty="0" err="1">
                <a:solidFill>
                  <a:srgbClr val="000000"/>
                </a:solidFill>
                <a:effectLst/>
                <a:latin typeface="Cambria" panose="02040503050406030204" pitchFamily="18" charset="0"/>
                <a:ea typeface="Cambria" panose="02040503050406030204" pitchFamily="18" charset="0"/>
              </a:rPr>
              <a:t>attr,obj</a:t>
            </a:r>
            <a:endParaRPr lang="en-US" altLang="zh-TW" sz="1050" b="0" i="0" dirty="0">
              <a:solidFill>
                <a:srgbClr val="303030"/>
              </a:solidFill>
              <a:effectLst/>
              <a:latin typeface="Cambria" panose="02040503050406030204" pitchFamily="18" charset="0"/>
              <a:ea typeface="Cambria" panose="02040503050406030204" pitchFamily="18" charset="0"/>
            </a:endParaRPr>
          </a:p>
          <a:p>
            <a:pPr algn="ctr"/>
            <a:r>
              <a:rPr lang="en-US" altLang="zh-TW" sz="1200" b="0" i="0" dirty="0">
                <a:solidFill>
                  <a:srgbClr val="000000"/>
                </a:solidFill>
                <a:effectLst/>
                <a:latin typeface="Cambria" panose="02040503050406030204" pitchFamily="18" charset="0"/>
                <a:ea typeface="Cambria" panose="02040503050406030204" pitchFamily="18" charset="0"/>
              </a:rPr>
              <a:t>(learnable soft prompt)</a:t>
            </a:r>
            <a:endParaRPr lang="en-US" altLang="zh-TW" sz="1050" b="0" i="0" dirty="0">
              <a:solidFill>
                <a:srgbClr val="303030"/>
              </a:solidFill>
              <a:effectLst/>
              <a:latin typeface="Cambria" panose="02040503050406030204" pitchFamily="18" charset="0"/>
              <a:ea typeface="Cambria" panose="02040503050406030204" pitchFamily="18" charset="0"/>
            </a:endParaRPr>
          </a:p>
        </p:txBody>
      </p:sp>
      <p:sp>
        <p:nvSpPr>
          <p:cNvPr id="5" name="文字方塊 4">
            <a:extLst>
              <a:ext uri="{FF2B5EF4-FFF2-40B4-BE49-F238E27FC236}">
                <a16:creationId xmlns:a16="http://schemas.microsoft.com/office/drawing/2014/main" id="{A84246B9-A6F9-0458-D47A-1223E7DB1C00}"/>
              </a:ext>
            </a:extLst>
          </p:cNvPr>
          <p:cNvSpPr txBox="1"/>
          <p:nvPr/>
        </p:nvSpPr>
        <p:spPr>
          <a:xfrm>
            <a:off x="306041" y="3791338"/>
            <a:ext cx="784303" cy="307777"/>
          </a:xfrm>
          <a:prstGeom prst="rect">
            <a:avLst/>
          </a:prstGeom>
          <a:noFill/>
        </p:spPr>
        <p:txBody>
          <a:bodyPr wrap="square">
            <a:spAutoFit/>
          </a:bodyPr>
          <a:lstStyle/>
          <a:p>
            <a:r>
              <a:rPr lang="en-US" altLang="zh-TW" sz="1400" b="1" dirty="0">
                <a:solidFill>
                  <a:srgbClr val="000000"/>
                </a:solidFill>
                <a:effectLst/>
                <a:latin typeface="Cambria" panose="02040503050406030204" pitchFamily="18" charset="0"/>
                <a:ea typeface="Cambria" panose="02040503050406030204" pitchFamily="18" charset="0"/>
              </a:rPr>
              <a:t>image</a:t>
            </a:r>
            <a:endParaRPr lang="zh-TW" altLang="en-US" dirty="0">
              <a:latin typeface="Cambria" panose="02040503050406030204" pitchFamily="18" charset="0"/>
            </a:endParaRPr>
          </a:p>
        </p:txBody>
      </p:sp>
      <p:grpSp>
        <p:nvGrpSpPr>
          <p:cNvPr id="8" name="群組 7">
            <a:extLst>
              <a:ext uri="{FF2B5EF4-FFF2-40B4-BE49-F238E27FC236}">
                <a16:creationId xmlns:a16="http://schemas.microsoft.com/office/drawing/2014/main" id="{7186A7E7-9A6D-F1F0-EFA9-3B702CD12233}"/>
              </a:ext>
            </a:extLst>
          </p:cNvPr>
          <p:cNvGrpSpPr/>
          <p:nvPr/>
        </p:nvGrpSpPr>
        <p:grpSpPr>
          <a:xfrm>
            <a:off x="1323757" y="1023020"/>
            <a:ext cx="973874" cy="1362279"/>
            <a:chOff x="1698702" y="1133680"/>
            <a:chExt cx="973874" cy="1275380"/>
          </a:xfrm>
        </p:grpSpPr>
        <p:sp>
          <p:nvSpPr>
            <p:cNvPr id="6" name="梯形 5">
              <a:extLst>
                <a:ext uri="{FF2B5EF4-FFF2-40B4-BE49-F238E27FC236}">
                  <a16:creationId xmlns:a16="http://schemas.microsoft.com/office/drawing/2014/main" id="{F3767A04-1AFE-AECA-E1C2-84A2616AFD66}"/>
                </a:ext>
              </a:extLst>
            </p:cNvPr>
            <p:cNvSpPr/>
            <p:nvPr/>
          </p:nvSpPr>
          <p:spPr>
            <a:xfrm rot="5400000">
              <a:off x="1547949" y="1347624"/>
              <a:ext cx="1275380" cy="847491"/>
            </a:xfrm>
            <a:prstGeom prst="trapezoi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7" name="文字方塊 6">
              <a:extLst>
                <a:ext uri="{FF2B5EF4-FFF2-40B4-BE49-F238E27FC236}">
                  <a16:creationId xmlns:a16="http://schemas.microsoft.com/office/drawing/2014/main" id="{44314934-A73C-D9F0-01F3-731DF8FEF994}"/>
                </a:ext>
              </a:extLst>
            </p:cNvPr>
            <p:cNvSpPr txBox="1"/>
            <p:nvPr/>
          </p:nvSpPr>
          <p:spPr>
            <a:xfrm>
              <a:off x="1698702" y="1378009"/>
              <a:ext cx="973874" cy="769441"/>
            </a:xfrm>
            <a:prstGeom prst="rect">
              <a:avLst/>
            </a:prstGeom>
            <a:noFill/>
          </p:spPr>
          <p:txBody>
            <a:bodyPr wrap="square" rtlCol="0">
              <a:spAutoFit/>
            </a:bodyPr>
            <a:lstStyle/>
            <a:p>
              <a:pPr algn="ctr"/>
              <a:r>
                <a:rPr lang="en-US" altLang="zh-TW" sz="1100" dirty="0"/>
                <a:t> Custom text Encoder</a:t>
              </a:r>
            </a:p>
            <a:p>
              <a:pPr algn="ctr"/>
              <a:r>
                <a:rPr lang="en-US" altLang="zh-TW" sz="1100" dirty="0"/>
                <a:t>(transformer part)</a:t>
              </a:r>
              <a:endParaRPr lang="zh-TW" altLang="en-US" sz="1100" dirty="0"/>
            </a:p>
          </p:txBody>
        </p:sp>
      </p:grpSp>
      <p:grpSp>
        <p:nvGrpSpPr>
          <p:cNvPr id="9" name="群組 8">
            <a:extLst>
              <a:ext uri="{FF2B5EF4-FFF2-40B4-BE49-F238E27FC236}">
                <a16:creationId xmlns:a16="http://schemas.microsoft.com/office/drawing/2014/main" id="{0BBC9FE0-8E54-0C96-7C03-EBC4445A31A5}"/>
              </a:ext>
            </a:extLst>
          </p:cNvPr>
          <p:cNvGrpSpPr/>
          <p:nvPr/>
        </p:nvGrpSpPr>
        <p:grpSpPr>
          <a:xfrm>
            <a:off x="1323757" y="3461426"/>
            <a:ext cx="973874" cy="1275381"/>
            <a:chOff x="1698702" y="1133680"/>
            <a:chExt cx="973874" cy="1275380"/>
          </a:xfrm>
        </p:grpSpPr>
        <p:sp>
          <p:nvSpPr>
            <p:cNvPr id="10" name="梯形 9">
              <a:extLst>
                <a:ext uri="{FF2B5EF4-FFF2-40B4-BE49-F238E27FC236}">
                  <a16:creationId xmlns:a16="http://schemas.microsoft.com/office/drawing/2014/main" id="{F0039877-8327-A4F9-1688-44EF13CDBC32}"/>
                </a:ext>
              </a:extLst>
            </p:cNvPr>
            <p:cNvSpPr/>
            <p:nvPr/>
          </p:nvSpPr>
          <p:spPr>
            <a:xfrm rot="5400000">
              <a:off x="1547949" y="1347624"/>
              <a:ext cx="1275380" cy="84749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072AA7F8-6484-A02A-8DE7-C3F222E97470}"/>
                </a:ext>
              </a:extLst>
            </p:cNvPr>
            <p:cNvSpPr txBox="1"/>
            <p:nvPr/>
          </p:nvSpPr>
          <p:spPr>
            <a:xfrm>
              <a:off x="1698702" y="1302009"/>
              <a:ext cx="973874" cy="938719"/>
            </a:xfrm>
            <a:prstGeom prst="rect">
              <a:avLst/>
            </a:prstGeom>
            <a:noFill/>
          </p:spPr>
          <p:txBody>
            <a:bodyPr wrap="square" rtlCol="0">
              <a:spAutoFit/>
            </a:bodyPr>
            <a:lstStyle/>
            <a:p>
              <a:pPr algn="ctr"/>
              <a:r>
                <a:rPr lang="en-US" altLang="zh-TW" sz="1100" dirty="0"/>
                <a:t> Custom image Encoder</a:t>
              </a:r>
            </a:p>
            <a:p>
              <a:pPr algn="ctr"/>
              <a:r>
                <a:rPr lang="en-US" altLang="zh-TW" sz="1100" dirty="0"/>
                <a:t>(transformer part)</a:t>
              </a:r>
              <a:endParaRPr lang="zh-TW" altLang="en-US" sz="1100" dirty="0"/>
            </a:p>
          </p:txBody>
        </p:sp>
      </p:grpSp>
      <p:grpSp>
        <p:nvGrpSpPr>
          <p:cNvPr id="12" name="群組 11">
            <a:extLst>
              <a:ext uri="{FF2B5EF4-FFF2-40B4-BE49-F238E27FC236}">
                <a16:creationId xmlns:a16="http://schemas.microsoft.com/office/drawing/2014/main" id="{CD298CFC-A4FB-E0EE-C4DB-980603812DEC}"/>
              </a:ext>
            </a:extLst>
          </p:cNvPr>
          <p:cNvGrpSpPr/>
          <p:nvPr/>
        </p:nvGrpSpPr>
        <p:grpSpPr>
          <a:xfrm>
            <a:off x="2657705" y="998831"/>
            <a:ext cx="973874" cy="1362279"/>
            <a:chOff x="1698702" y="1133680"/>
            <a:chExt cx="973874" cy="1275380"/>
          </a:xfrm>
        </p:grpSpPr>
        <p:sp>
          <p:nvSpPr>
            <p:cNvPr id="13" name="梯形 12">
              <a:extLst>
                <a:ext uri="{FF2B5EF4-FFF2-40B4-BE49-F238E27FC236}">
                  <a16:creationId xmlns:a16="http://schemas.microsoft.com/office/drawing/2014/main" id="{A2B46AAC-13E8-8AF8-F742-6B9FFB7A749B}"/>
                </a:ext>
              </a:extLst>
            </p:cNvPr>
            <p:cNvSpPr/>
            <p:nvPr/>
          </p:nvSpPr>
          <p:spPr>
            <a:xfrm rot="5400000">
              <a:off x="1547949" y="1347624"/>
              <a:ext cx="1275380" cy="847491"/>
            </a:xfrm>
            <a:prstGeom prst="trapezoi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4" name="文字方塊 13">
              <a:extLst>
                <a:ext uri="{FF2B5EF4-FFF2-40B4-BE49-F238E27FC236}">
                  <a16:creationId xmlns:a16="http://schemas.microsoft.com/office/drawing/2014/main" id="{E8FDC59A-29CB-01E3-A9D7-BE7B8BB8678A}"/>
                </a:ext>
              </a:extLst>
            </p:cNvPr>
            <p:cNvSpPr txBox="1"/>
            <p:nvPr/>
          </p:nvSpPr>
          <p:spPr>
            <a:xfrm>
              <a:off x="1698702" y="1434487"/>
              <a:ext cx="973874" cy="720359"/>
            </a:xfrm>
            <a:prstGeom prst="rect">
              <a:avLst/>
            </a:prstGeom>
            <a:noFill/>
          </p:spPr>
          <p:txBody>
            <a:bodyPr wrap="square" rtlCol="0">
              <a:spAutoFit/>
            </a:bodyPr>
            <a:lstStyle/>
            <a:p>
              <a:pPr algn="ctr"/>
              <a:r>
                <a:rPr lang="en-US" altLang="zh-TW" sz="1100" dirty="0"/>
                <a:t> Custom text Encoder</a:t>
              </a:r>
            </a:p>
            <a:p>
              <a:pPr algn="ctr"/>
              <a:r>
                <a:rPr lang="en-US" altLang="zh-TW" sz="1100" dirty="0"/>
                <a:t>(projection part)</a:t>
              </a:r>
              <a:endParaRPr lang="zh-TW" altLang="en-US" sz="1100" dirty="0"/>
            </a:p>
          </p:txBody>
        </p:sp>
      </p:grpSp>
      <p:grpSp>
        <p:nvGrpSpPr>
          <p:cNvPr id="15" name="群組 14">
            <a:extLst>
              <a:ext uri="{FF2B5EF4-FFF2-40B4-BE49-F238E27FC236}">
                <a16:creationId xmlns:a16="http://schemas.microsoft.com/office/drawing/2014/main" id="{24386505-28A6-7C28-CE7F-943CC7E73F8F}"/>
              </a:ext>
            </a:extLst>
          </p:cNvPr>
          <p:cNvGrpSpPr/>
          <p:nvPr/>
        </p:nvGrpSpPr>
        <p:grpSpPr>
          <a:xfrm>
            <a:off x="2720896" y="3468858"/>
            <a:ext cx="910683" cy="1275381"/>
            <a:chOff x="1761893" y="1133680"/>
            <a:chExt cx="910683" cy="1275380"/>
          </a:xfrm>
        </p:grpSpPr>
        <p:sp>
          <p:nvSpPr>
            <p:cNvPr id="16" name="梯形 15">
              <a:extLst>
                <a:ext uri="{FF2B5EF4-FFF2-40B4-BE49-F238E27FC236}">
                  <a16:creationId xmlns:a16="http://schemas.microsoft.com/office/drawing/2014/main" id="{D18FB235-16EA-939C-916F-42E69DEE5E6D}"/>
                </a:ext>
              </a:extLst>
            </p:cNvPr>
            <p:cNvSpPr/>
            <p:nvPr/>
          </p:nvSpPr>
          <p:spPr>
            <a:xfrm rot="5400000">
              <a:off x="1547949" y="1347624"/>
              <a:ext cx="1275380" cy="84749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7" name="文字方塊 16">
              <a:extLst>
                <a:ext uri="{FF2B5EF4-FFF2-40B4-BE49-F238E27FC236}">
                  <a16:creationId xmlns:a16="http://schemas.microsoft.com/office/drawing/2014/main" id="{1DC30F1E-47C3-057B-D845-89B898E38E7B}"/>
                </a:ext>
              </a:extLst>
            </p:cNvPr>
            <p:cNvSpPr txBox="1"/>
            <p:nvPr/>
          </p:nvSpPr>
          <p:spPr>
            <a:xfrm>
              <a:off x="1761894" y="1302009"/>
              <a:ext cx="910682" cy="938718"/>
            </a:xfrm>
            <a:prstGeom prst="rect">
              <a:avLst/>
            </a:prstGeom>
            <a:noFill/>
          </p:spPr>
          <p:txBody>
            <a:bodyPr wrap="square" rtlCol="0">
              <a:spAutoFit/>
            </a:bodyPr>
            <a:lstStyle/>
            <a:p>
              <a:pPr algn="ctr"/>
              <a:r>
                <a:rPr lang="en-US" altLang="zh-TW" sz="1100" dirty="0"/>
                <a:t> Custom image Encoder</a:t>
              </a:r>
            </a:p>
            <a:p>
              <a:pPr algn="ctr"/>
              <a:r>
                <a:rPr lang="en-US" altLang="zh-TW" sz="1100" dirty="0"/>
                <a:t>(projection part)</a:t>
              </a:r>
              <a:endParaRPr lang="zh-TW" altLang="en-US" sz="1100" dirty="0"/>
            </a:p>
          </p:txBody>
        </p:sp>
      </p:grpSp>
      <p:cxnSp>
        <p:nvCxnSpPr>
          <p:cNvPr id="20" name="直線單箭頭接點 19">
            <a:extLst>
              <a:ext uri="{FF2B5EF4-FFF2-40B4-BE49-F238E27FC236}">
                <a16:creationId xmlns:a16="http://schemas.microsoft.com/office/drawing/2014/main" id="{C4A3C585-4248-2F6C-F081-CD5CC600E155}"/>
              </a:ext>
            </a:extLst>
          </p:cNvPr>
          <p:cNvCxnSpPr>
            <a:cxnSpLocks/>
            <a:stCxn id="7" idx="3"/>
            <a:endCxn id="14" idx="1"/>
          </p:cNvCxnSpPr>
          <p:nvPr/>
        </p:nvCxnSpPr>
        <p:spPr>
          <a:xfrm>
            <a:off x="2297631" y="1694931"/>
            <a:ext cx="360074" cy="9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20C3C03D-F555-FF80-348B-3255785637E6}"/>
              </a:ext>
            </a:extLst>
          </p:cNvPr>
          <p:cNvCxnSpPr>
            <a:cxnSpLocks/>
            <a:stCxn id="11" idx="3"/>
            <a:endCxn id="17" idx="1"/>
          </p:cNvCxnSpPr>
          <p:nvPr/>
        </p:nvCxnSpPr>
        <p:spPr>
          <a:xfrm>
            <a:off x="2297631" y="4099115"/>
            <a:ext cx="423266" cy="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79966A67-76B7-6EE6-1D92-7D0288414ECD}"/>
              </a:ext>
            </a:extLst>
          </p:cNvPr>
          <p:cNvSpPr/>
          <p:nvPr/>
        </p:nvSpPr>
        <p:spPr>
          <a:xfrm>
            <a:off x="4378713" y="4652559"/>
            <a:ext cx="810322"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cross-</a:t>
            </a:r>
          </a:p>
          <a:p>
            <a:pPr algn="ctr"/>
            <a:r>
              <a:rPr lang="en-US" altLang="zh-TW" sz="1100" b="1" dirty="0"/>
              <a:t>attention</a:t>
            </a:r>
            <a:endParaRPr lang="en-US" altLang="zh-TW" sz="1100" b="1" dirty="0">
              <a:solidFill>
                <a:schemeClr val="bg1"/>
              </a:solidFill>
            </a:endParaRPr>
          </a:p>
        </p:txBody>
      </p:sp>
      <p:sp>
        <p:nvSpPr>
          <p:cNvPr id="38" name="矩形 37">
            <a:extLst>
              <a:ext uri="{FF2B5EF4-FFF2-40B4-BE49-F238E27FC236}">
                <a16:creationId xmlns:a16="http://schemas.microsoft.com/office/drawing/2014/main" id="{0C1A9FF6-593E-2321-3CF9-E5136A85ED35}"/>
              </a:ext>
            </a:extLst>
          </p:cNvPr>
          <p:cNvSpPr/>
          <p:nvPr/>
        </p:nvSpPr>
        <p:spPr>
          <a:xfrm>
            <a:off x="5315416" y="4652559"/>
            <a:ext cx="810322"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self-</a:t>
            </a:r>
          </a:p>
          <a:p>
            <a:pPr algn="ctr"/>
            <a:r>
              <a:rPr lang="en-US" altLang="zh-TW" sz="1100" b="1" dirty="0"/>
              <a:t>attention</a:t>
            </a:r>
            <a:endParaRPr lang="en-US" altLang="zh-TW" sz="1100" b="1" dirty="0">
              <a:solidFill>
                <a:schemeClr val="bg1"/>
              </a:solidFill>
            </a:endParaRPr>
          </a:p>
        </p:txBody>
      </p:sp>
      <p:cxnSp>
        <p:nvCxnSpPr>
          <p:cNvPr id="41" name="直線單箭頭接點 40">
            <a:extLst>
              <a:ext uri="{FF2B5EF4-FFF2-40B4-BE49-F238E27FC236}">
                <a16:creationId xmlns:a16="http://schemas.microsoft.com/office/drawing/2014/main" id="{E22111E4-0332-CE4C-413C-28FF0A8A8465}"/>
              </a:ext>
            </a:extLst>
          </p:cNvPr>
          <p:cNvCxnSpPr>
            <a:cxnSpLocks/>
            <a:stCxn id="38" idx="3"/>
            <a:endCxn id="55" idx="1"/>
          </p:cNvCxnSpPr>
          <p:nvPr/>
        </p:nvCxnSpPr>
        <p:spPr>
          <a:xfrm>
            <a:off x="6125738" y="4805120"/>
            <a:ext cx="126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ACC2B996-6EA4-A5FE-428E-0F563E8ED234}"/>
              </a:ext>
            </a:extLst>
          </p:cNvPr>
          <p:cNvSpPr/>
          <p:nvPr/>
        </p:nvSpPr>
        <p:spPr>
          <a:xfrm>
            <a:off x="4742987" y="782462"/>
            <a:ext cx="810322"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self-</a:t>
            </a:r>
          </a:p>
          <a:p>
            <a:pPr algn="ctr"/>
            <a:r>
              <a:rPr lang="en-US" altLang="zh-TW" sz="1100" b="1" dirty="0"/>
              <a:t>attention</a:t>
            </a:r>
            <a:endParaRPr lang="en-US" altLang="zh-TW" sz="1100" b="1" dirty="0">
              <a:solidFill>
                <a:schemeClr val="bg1"/>
              </a:solidFill>
            </a:endParaRPr>
          </a:p>
        </p:txBody>
      </p:sp>
      <p:cxnSp>
        <p:nvCxnSpPr>
          <p:cNvPr id="53" name="接點: 肘形 52">
            <a:extLst>
              <a:ext uri="{FF2B5EF4-FFF2-40B4-BE49-F238E27FC236}">
                <a16:creationId xmlns:a16="http://schemas.microsoft.com/office/drawing/2014/main" id="{18BFD0B3-5ADB-CD40-BFC7-33A372C2673B}"/>
              </a:ext>
            </a:extLst>
          </p:cNvPr>
          <p:cNvCxnSpPr>
            <a:cxnSpLocks/>
            <a:stCxn id="14" idx="3"/>
            <a:endCxn id="65" idx="0"/>
          </p:cNvCxnSpPr>
          <p:nvPr/>
        </p:nvCxnSpPr>
        <p:spPr>
          <a:xfrm>
            <a:off x="3631579" y="1704855"/>
            <a:ext cx="121570" cy="9088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3D79CCEB-F45A-05D2-8D48-29319A6704EE}"/>
              </a:ext>
            </a:extLst>
          </p:cNvPr>
          <p:cNvSpPr/>
          <p:nvPr/>
        </p:nvSpPr>
        <p:spPr>
          <a:xfrm>
            <a:off x="6252119" y="4652559"/>
            <a:ext cx="1003609"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image projection</a:t>
            </a:r>
            <a:endParaRPr lang="en-US" altLang="zh-TW" sz="1100" b="1" dirty="0">
              <a:solidFill>
                <a:schemeClr val="bg1"/>
              </a:solidFill>
            </a:endParaRPr>
          </a:p>
        </p:txBody>
      </p:sp>
      <p:sp>
        <p:nvSpPr>
          <p:cNvPr id="56" name="矩形 55">
            <a:extLst>
              <a:ext uri="{FF2B5EF4-FFF2-40B4-BE49-F238E27FC236}">
                <a16:creationId xmlns:a16="http://schemas.microsoft.com/office/drawing/2014/main" id="{5AFF20A3-126A-3411-8745-4E6F6C043063}"/>
              </a:ext>
            </a:extLst>
          </p:cNvPr>
          <p:cNvSpPr/>
          <p:nvPr/>
        </p:nvSpPr>
        <p:spPr>
          <a:xfrm>
            <a:off x="6348762" y="782461"/>
            <a:ext cx="1003609"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Text projection</a:t>
            </a:r>
            <a:endParaRPr lang="en-US" altLang="zh-TW" sz="1100" b="1" dirty="0">
              <a:solidFill>
                <a:schemeClr val="bg1"/>
              </a:solidFill>
            </a:endParaRPr>
          </a:p>
        </p:txBody>
      </p:sp>
      <p:cxnSp>
        <p:nvCxnSpPr>
          <p:cNvPr id="60" name="接點: 肘形 59">
            <a:extLst>
              <a:ext uri="{FF2B5EF4-FFF2-40B4-BE49-F238E27FC236}">
                <a16:creationId xmlns:a16="http://schemas.microsoft.com/office/drawing/2014/main" id="{8085C7D1-5D06-A7DB-F15B-5879F606F2CF}"/>
              </a:ext>
            </a:extLst>
          </p:cNvPr>
          <p:cNvCxnSpPr>
            <a:cxnSpLocks/>
            <a:stCxn id="17" idx="3"/>
            <a:endCxn id="65" idx="2"/>
          </p:cNvCxnSpPr>
          <p:nvPr/>
        </p:nvCxnSpPr>
        <p:spPr>
          <a:xfrm flipV="1">
            <a:off x="3631579" y="3217838"/>
            <a:ext cx="121570" cy="888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09A4F397-23F1-3B87-739A-2CD4C4F01439}"/>
              </a:ext>
            </a:extLst>
          </p:cNvPr>
          <p:cNvSpPr/>
          <p:nvPr/>
        </p:nvSpPr>
        <p:spPr>
          <a:xfrm>
            <a:off x="3329404" y="2613724"/>
            <a:ext cx="847490" cy="604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100" b="1" dirty="0"/>
              <a:t>Pair space</a:t>
            </a:r>
          </a:p>
          <a:p>
            <a:pPr algn="ctr"/>
            <a:r>
              <a:rPr lang="en-US" altLang="zh-TW" sz="1100" b="1" dirty="0"/>
              <a:t>similarity</a:t>
            </a:r>
          </a:p>
        </p:txBody>
      </p:sp>
      <p:cxnSp>
        <p:nvCxnSpPr>
          <p:cNvPr id="85" name="接點: 肘形 84">
            <a:extLst>
              <a:ext uri="{FF2B5EF4-FFF2-40B4-BE49-F238E27FC236}">
                <a16:creationId xmlns:a16="http://schemas.microsoft.com/office/drawing/2014/main" id="{47B132A4-5166-11B1-6D91-A88A279A520B}"/>
              </a:ext>
            </a:extLst>
          </p:cNvPr>
          <p:cNvCxnSpPr>
            <a:cxnSpLocks/>
            <a:stCxn id="11" idx="3"/>
            <a:endCxn id="37" idx="1"/>
          </p:cNvCxnSpPr>
          <p:nvPr/>
        </p:nvCxnSpPr>
        <p:spPr>
          <a:xfrm>
            <a:off x="2297631" y="4099115"/>
            <a:ext cx="2081082" cy="706005"/>
          </a:xfrm>
          <a:prstGeom prst="bentConnector3">
            <a:avLst>
              <a:gd name="adj1" fmla="val 41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E0504BD7-1D57-15CF-1EAB-8DDDD71DA241}"/>
              </a:ext>
            </a:extLst>
          </p:cNvPr>
          <p:cNvCxnSpPr>
            <a:cxnSpLocks/>
            <a:stCxn id="37" idx="3"/>
            <a:endCxn id="38" idx="1"/>
          </p:cNvCxnSpPr>
          <p:nvPr/>
        </p:nvCxnSpPr>
        <p:spPr>
          <a:xfrm>
            <a:off x="5189035" y="4805120"/>
            <a:ext cx="126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接點: 肘形 94">
            <a:extLst>
              <a:ext uri="{FF2B5EF4-FFF2-40B4-BE49-F238E27FC236}">
                <a16:creationId xmlns:a16="http://schemas.microsoft.com/office/drawing/2014/main" id="{B534B4BE-8C08-7B1B-84F9-11CEA96C1190}"/>
              </a:ext>
            </a:extLst>
          </p:cNvPr>
          <p:cNvCxnSpPr>
            <a:cxnSpLocks/>
            <a:stCxn id="7" idx="3"/>
            <a:endCxn id="47" idx="1"/>
          </p:cNvCxnSpPr>
          <p:nvPr/>
        </p:nvCxnSpPr>
        <p:spPr>
          <a:xfrm flipV="1">
            <a:off x="2297631" y="935023"/>
            <a:ext cx="2445356" cy="759908"/>
          </a:xfrm>
          <a:prstGeom prst="bentConnector3">
            <a:avLst>
              <a:gd name="adj1" fmla="val 300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08C2D1DC-DDF7-B422-D072-4299688AB047}"/>
              </a:ext>
            </a:extLst>
          </p:cNvPr>
          <p:cNvCxnSpPr>
            <a:cxnSpLocks/>
            <a:stCxn id="47" idx="3"/>
            <a:endCxn id="56" idx="1"/>
          </p:cNvCxnSpPr>
          <p:nvPr/>
        </p:nvCxnSpPr>
        <p:spPr>
          <a:xfrm flipV="1">
            <a:off x="5553309" y="935022"/>
            <a:ext cx="7954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5" name="Picture 1">
            <a:extLst>
              <a:ext uri="{FF2B5EF4-FFF2-40B4-BE49-F238E27FC236}">
                <a16:creationId xmlns:a16="http://schemas.microsoft.com/office/drawing/2014/main" id="{092E132E-C52F-2131-2A07-2177423F6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144" y="1533187"/>
            <a:ext cx="341946" cy="341946"/>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直線單箭頭接點 105">
            <a:extLst>
              <a:ext uri="{FF2B5EF4-FFF2-40B4-BE49-F238E27FC236}">
                <a16:creationId xmlns:a16="http://schemas.microsoft.com/office/drawing/2014/main" id="{A8C80F30-FB97-20FF-821C-83AE6E4747CA}"/>
              </a:ext>
            </a:extLst>
          </p:cNvPr>
          <p:cNvCxnSpPr>
            <a:cxnSpLocks/>
            <a:stCxn id="14" idx="3"/>
            <a:endCxn id="1025" idx="1"/>
          </p:cNvCxnSpPr>
          <p:nvPr/>
        </p:nvCxnSpPr>
        <p:spPr>
          <a:xfrm flipV="1">
            <a:off x="3631579" y="1704160"/>
            <a:ext cx="3844565" cy="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接點: 肘形 110">
            <a:extLst>
              <a:ext uri="{FF2B5EF4-FFF2-40B4-BE49-F238E27FC236}">
                <a16:creationId xmlns:a16="http://schemas.microsoft.com/office/drawing/2014/main" id="{5F65EBBE-7449-5F65-48F3-6A2417584133}"/>
              </a:ext>
            </a:extLst>
          </p:cNvPr>
          <p:cNvCxnSpPr>
            <a:cxnSpLocks/>
            <a:stCxn id="56" idx="3"/>
            <a:endCxn id="1025" idx="0"/>
          </p:cNvCxnSpPr>
          <p:nvPr/>
        </p:nvCxnSpPr>
        <p:spPr>
          <a:xfrm>
            <a:off x="7352371" y="935022"/>
            <a:ext cx="294746" cy="598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5" name="Picture 1">
            <a:extLst>
              <a:ext uri="{FF2B5EF4-FFF2-40B4-BE49-F238E27FC236}">
                <a16:creationId xmlns:a16="http://schemas.microsoft.com/office/drawing/2014/main" id="{0DD4A9A9-0A0D-ADA6-6636-8D9167E54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6144" y="3928142"/>
            <a:ext cx="341946" cy="341946"/>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接點: 肘形 115">
            <a:extLst>
              <a:ext uri="{FF2B5EF4-FFF2-40B4-BE49-F238E27FC236}">
                <a16:creationId xmlns:a16="http://schemas.microsoft.com/office/drawing/2014/main" id="{EC62205B-5CEA-6AF0-75E1-E39BC4224243}"/>
              </a:ext>
            </a:extLst>
          </p:cNvPr>
          <p:cNvCxnSpPr>
            <a:cxnSpLocks/>
            <a:stCxn id="55" idx="3"/>
            <a:endCxn id="115" idx="2"/>
          </p:cNvCxnSpPr>
          <p:nvPr/>
        </p:nvCxnSpPr>
        <p:spPr>
          <a:xfrm flipV="1">
            <a:off x="7255728" y="4270088"/>
            <a:ext cx="391389" cy="5350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DEBA563D-3164-1788-935E-DC3D19D3D0C3}"/>
              </a:ext>
            </a:extLst>
          </p:cNvPr>
          <p:cNvCxnSpPr>
            <a:cxnSpLocks/>
            <a:stCxn id="17" idx="3"/>
            <a:endCxn id="115" idx="1"/>
          </p:cNvCxnSpPr>
          <p:nvPr/>
        </p:nvCxnSpPr>
        <p:spPr>
          <a:xfrm flipV="1">
            <a:off x="3631579" y="4099115"/>
            <a:ext cx="3844565" cy="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28AE2F19-0520-5D31-94A4-C58C63ADC50D}"/>
              </a:ext>
            </a:extLst>
          </p:cNvPr>
          <p:cNvCxnSpPr>
            <a:cxnSpLocks/>
            <a:stCxn id="1025" idx="2"/>
            <a:endCxn id="1028" idx="0"/>
          </p:cNvCxnSpPr>
          <p:nvPr/>
        </p:nvCxnSpPr>
        <p:spPr>
          <a:xfrm>
            <a:off x="7647117" y="1875133"/>
            <a:ext cx="0" cy="69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8" name="矩形 1027">
            <a:extLst>
              <a:ext uri="{FF2B5EF4-FFF2-40B4-BE49-F238E27FC236}">
                <a16:creationId xmlns:a16="http://schemas.microsoft.com/office/drawing/2014/main" id="{9C9D09CE-C171-8823-174C-A4E0E4A9B3AC}"/>
              </a:ext>
            </a:extLst>
          </p:cNvPr>
          <p:cNvSpPr/>
          <p:nvPr/>
        </p:nvSpPr>
        <p:spPr>
          <a:xfrm>
            <a:off x="7223372" y="2571750"/>
            <a:ext cx="847490" cy="604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100" b="1" dirty="0"/>
              <a:t>Pair space</a:t>
            </a:r>
          </a:p>
          <a:p>
            <a:pPr algn="ctr"/>
            <a:r>
              <a:rPr lang="en-US" altLang="zh-TW" sz="1100" b="1" dirty="0"/>
              <a:t>similarity</a:t>
            </a:r>
          </a:p>
        </p:txBody>
      </p:sp>
      <p:cxnSp>
        <p:nvCxnSpPr>
          <p:cNvPr id="1030" name="直線單箭頭接點 1029">
            <a:extLst>
              <a:ext uri="{FF2B5EF4-FFF2-40B4-BE49-F238E27FC236}">
                <a16:creationId xmlns:a16="http://schemas.microsoft.com/office/drawing/2014/main" id="{C01CA92B-15F8-0C2A-E6B3-8885452A9C1B}"/>
              </a:ext>
            </a:extLst>
          </p:cNvPr>
          <p:cNvCxnSpPr>
            <a:cxnSpLocks/>
            <a:stCxn id="115" idx="0"/>
            <a:endCxn id="1028" idx="2"/>
          </p:cNvCxnSpPr>
          <p:nvPr/>
        </p:nvCxnSpPr>
        <p:spPr>
          <a:xfrm flipV="1">
            <a:off x="7647117" y="3175864"/>
            <a:ext cx="0" cy="752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a:extLst>
              <a:ext uri="{FF2B5EF4-FFF2-40B4-BE49-F238E27FC236}">
                <a16:creationId xmlns:a16="http://schemas.microsoft.com/office/drawing/2014/main" id="{46643AF9-7C3D-B173-A6CF-58B06633548C}"/>
              </a:ext>
            </a:extLst>
          </p:cNvPr>
          <p:cNvCxnSpPr>
            <a:cxnSpLocks/>
            <a:stCxn id="65" idx="3"/>
            <a:endCxn id="34" idx="1"/>
          </p:cNvCxnSpPr>
          <p:nvPr/>
        </p:nvCxnSpPr>
        <p:spPr>
          <a:xfrm>
            <a:off x="4176894" y="2915781"/>
            <a:ext cx="391563" cy="37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0D619C10-EFE9-60AD-3986-96F266B0A8E7}"/>
              </a:ext>
            </a:extLst>
          </p:cNvPr>
          <p:cNvSpPr/>
          <p:nvPr/>
        </p:nvSpPr>
        <p:spPr>
          <a:xfrm>
            <a:off x="4568457" y="2554270"/>
            <a:ext cx="878088" cy="73046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900" b="1" dirty="0"/>
              <a:t>pairs to object and attributes Converter</a:t>
            </a:r>
          </a:p>
        </p:txBody>
      </p:sp>
      <p:cxnSp>
        <p:nvCxnSpPr>
          <p:cNvPr id="35" name="接點: 肘形 34">
            <a:extLst>
              <a:ext uri="{FF2B5EF4-FFF2-40B4-BE49-F238E27FC236}">
                <a16:creationId xmlns:a16="http://schemas.microsoft.com/office/drawing/2014/main" id="{C0D7B841-C14F-5BC0-A9DD-3664BDEA8770}"/>
              </a:ext>
            </a:extLst>
          </p:cNvPr>
          <p:cNvCxnSpPr>
            <a:cxnSpLocks/>
            <a:stCxn id="34" idx="3"/>
            <a:endCxn id="43" idx="1"/>
          </p:cNvCxnSpPr>
          <p:nvPr/>
        </p:nvCxnSpPr>
        <p:spPr>
          <a:xfrm flipV="1">
            <a:off x="5446545" y="2788780"/>
            <a:ext cx="370092" cy="13072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接點: 肘形 35">
            <a:extLst>
              <a:ext uri="{FF2B5EF4-FFF2-40B4-BE49-F238E27FC236}">
                <a16:creationId xmlns:a16="http://schemas.microsoft.com/office/drawing/2014/main" id="{D0C71E34-3CBF-3C20-34A8-4B75C7274A47}"/>
              </a:ext>
            </a:extLst>
          </p:cNvPr>
          <p:cNvCxnSpPr>
            <a:cxnSpLocks/>
            <a:stCxn id="34" idx="3"/>
            <a:endCxn id="44" idx="1"/>
          </p:cNvCxnSpPr>
          <p:nvPr/>
        </p:nvCxnSpPr>
        <p:spPr>
          <a:xfrm>
            <a:off x="5446545" y="2919505"/>
            <a:ext cx="371048" cy="2289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98BDF852-28AB-5FA3-F7DE-967307154FEB}"/>
                  </a:ext>
                </a:extLst>
              </p:cNvPr>
              <p:cNvSpPr txBox="1"/>
              <p:nvPr/>
            </p:nvSpPr>
            <p:spPr>
              <a:xfrm>
                <a:off x="4146427" y="2929577"/>
                <a:ext cx="389253" cy="2683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b="1" i="1" dirty="0" smtClean="0">
                              <a:latin typeface="Cambria Math" panose="02040503050406030204" pitchFamily="18" charset="0"/>
                            </a:rPr>
                          </m:ctrlPr>
                        </m:sSubPr>
                        <m:e>
                          <m:r>
                            <a:rPr lang="en-US" altLang="zh-TW" sz="1050" b="1" i="1" dirty="0" smtClean="0">
                              <a:latin typeface="Cambria Math" panose="02040503050406030204" pitchFamily="18" charset="0"/>
                            </a:rPr>
                            <m:t>𝒛</m:t>
                          </m:r>
                        </m:e>
                        <m:sub>
                          <m:r>
                            <a:rPr lang="en-US" altLang="zh-TW" sz="1050" b="1" i="1" dirty="0" smtClean="0">
                              <a:latin typeface="Cambria Math" panose="02040503050406030204" pitchFamily="18" charset="0"/>
                            </a:rPr>
                            <m:t>𝒔𝒑𝒎</m:t>
                          </m:r>
                        </m:sub>
                      </m:sSub>
                    </m:oMath>
                  </m:oMathPara>
                </a14:m>
                <a:endParaRPr lang="zh-TW" altLang="en-US" sz="1050" dirty="0"/>
              </a:p>
            </p:txBody>
          </p:sp>
        </mc:Choice>
        <mc:Fallback xmlns="">
          <p:sp>
            <p:nvSpPr>
              <p:cNvPr id="39" name="文字方塊 38">
                <a:extLst>
                  <a:ext uri="{FF2B5EF4-FFF2-40B4-BE49-F238E27FC236}">
                    <a16:creationId xmlns:a16="http://schemas.microsoft.com/office/drawing/2014/main" id="{98BDF852-28AB-5FA3-F7DE-967307154FEB}"/>
                  </a:ext>
                </a:extLst>
              </p:cNvPr>
              <p:cNvSpPr txBox="1">
                <a:spLocks noRot="1" noChangeAspect="1" noMove="1" noResize="1" noEditPoints="1" noAdjustHandles="1" noChangeArrowheads="1" noChangeShapeType="1" noTextEdit="1"/>
              </p:cNvSpPr>
              <p:nvPr/>
            </p:nvSpPr>
            <p:spPr>
              <a:xfrm>
                <a:off x="4146427" y="2929577"/>
                <a:ext cx="389253" cy="268343"/>
              </a:xfrm>
              <a:prstGeom prst="rect">
                <a:avLst/>
              </a:prstGeom>
              <a:blipFill>
                <a:blip r:embed="rId4"/>
                <a:stretch>
                  <a:fillRect r="-15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1C9619A6-3541-38B2-132B-8EB342887470}"/>
                  </a:ext>
                </a:extLst>
              </p:cNvPr>
              <p:cNvSpPr txBox="1"/>
              <p:nvPr/>
            </p:nvSpPr>
            <p:spPr>
              <a:xfrm>
                <a:off x="5392582" y="2487369"/>
                <a:ext cx="664074" cy="269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b="1" i="1" dirty="0" smtClean="0">
                              <a:latin typeface="Cambria Math" panose="02040503050406030204" pitchFamily="18" charset="0"/>
                            </a:rPr>
                          </m:ctrlPr>
                        </m:sSubPr>
                        <m:e>
                          <m:r>
                            <a:rPr lang="en-US" altLang="zh-TW" sz="1050" b="1" i="1" dirty="0">
                              <a:latin typeface="Cambria Math" panose="02040503050406030204" pitchFamily="18" charset="0"/>
                            </a:rPr>
                            <m:t>𝒛</m:t>
                          </m:r>
                        </m:e>
                        <m:sub>
                          <m:r>
                            <a:rPr lang="en-US" altLang="zh-TW" sz="1050" b="1" i="1" dirty="0">
                              <a:latin typeface="Cambria Math" panose="02040503050406030204" pitchFamily="18" charset="0"/>
                            </a:rPr>
                            <m:t>𝒐</m:t>
                          </m:r>
                          <m:r>
                            <a:rPr lang="en-US" altLang="zh-TW" sz="1050" b="1" i="1" dirty="0" smtClean="0">
                              <a:latin typeface="Cambria Math" panose="02040503050406030204" pitchFamily="18" charset="0"/>
                            </a:rPr>
                            <m:t>𝒃𝒋</m:t>
                          </m:r>
                          <m:r>
                            <a:rPr lang="en-US" altLang="zh-TW" sz="1050" b="1" i="1" dirty="0" smtClean="0">
                              <a:latin typeface="Cambria Math" panose="02040503050406030204" pitchFamily="18" charset="0"/>
                            </a:rPr>
                            <m:t>   </m:t>
                          </m:r>
                        </m:sub>
                      </m:sSub>
                    </m:oMath>
                  </m:oMathPara>
                </a14:m>
                <a:endParaRPr lang="zh-TW" altLang="en-US" sz="1050" dirty="0"/>
              </a:p>
            </p:txBody>
          </p:sp>
        </mc:Choice>
        <mc:Fallback xmlns="">
          <p:sp>
            <p:nvSpPr>
              <p:cNvPr id="40" name="文字方塊 39">
                <a:extLst>
                  <a:ext uri="{FF2B5EF4-FFF2-40B4-BE49-F238E27FC236}">
                    <a16:creationId xmlns:a16="http://schemas.microsoft.com/office/drawing/2014/main" id="{1C9619A6-3541-38B2-132B-8EB342887470}"/>
                  </a:ext>
                </a:extLst>
              </p:cNvPr>
              <p:cNvSpPr txBox="1">
                <a:spLocks noRot="1" noChangeAspect="1" noMove="1" noResize="1" noEditPoints="1" noAdjustHandles="1" noChangeArrowheads="1" noChangeShapeType="1" noTextEdit="1"/>
              </p:cNvSpPr>
              <p:nvPr/>
            </p:nvSpPr>
            <p:spPr>
              <a:xfrm>
                <a:off x="5392582" y="2487369"/>
                <a:ext cx="664074" cy="269241"/>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2EC9BD96-8457-AC10-FECD-6719657071EC}"/>
                  </a:ext>
                </a:extLst>
              </p:cNvPr>
              <p:cNvSpPr txBox="1"/>
              <p:nvPr/>
            </p:nvSpPr>
            <p:spPr>
              <a:xfrm>
                <a:off x="5493584" y="3126560"/>
                <a:ext cx="521636"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b="1" i="1" dirty="0" smtClean="0">
                              <a:latin typeface="Cambria Math" panose="02040503050406030204" pitchFamily="18" charset="0"/>
                            </a:rPr>
                          </m:ctrlPr>
                        </m:sSubPr>
                        <m:e>
                          <m:r>
                            <a:rPr lang="en-US" altLang="zh-TW" sz="1050" b="1" i="1" dirty="0">
                              <a:latin typeface="Cambria Math" panose="02040503050406030204" pitchFamily="18" charset="0"/>
                            </a:rPr>
                            <m:t>𝒛</m:t>
                          </m:r>
                        </m:e>
                        <m:sub>
                          <m:r>
                            <a:rPr lang="en-US" altLang="zh-TW" sz="1050" b="1" i="1" dirty="0" smtClean="0">
                              <a:latin typeface="Cambria Math" panose="02040503050406030204" pitchFamily="18" charset="0"/>
                            </a:rPr>
                            <m:t>𝒂𝒕𝒕𝒓</m:t>
                          </m:r>
                          <m:r>
                            <a:rPr lang="en-US" altLang="zh-TW" sz="1050" b="1" i="1" dirty="0">
                              <a:latin typeface="Cambria Math" panose="02040503050406030204" pitchFamily="18" charset="0"/>
                            </a:rPr>
                            <m:t>    </m:t>
                          </m:r>
                        </m:sub>
                      </m:sSub>
                    </m:oMath>
                  </m:oMathPara>
                </a14:m>
                <a:endParaRPr lang="zh-TW" altLang="en-US" sz="1050" dirty="0"/>
              </a:p>
            </p:txBody>
          </p:sp>
        </mc:Choice>
        <mc:Fallback xmlns="">
          <p:sp>
            <p:nvSpPr>
              <p:cNvPr id="42" name="文字方塊 41">
                <a:extLst>
                  <a:ext uri="{FF2B5EF4-FFF2-40B4-BE49-F238E27FC236}">
                    <a16:creationId xmlns:a16="http://schemas.microsoft.com/office/drawing/2014/main" id="{2EC9BD96-8457-AC10-FECD-6719657071EC}"/>
                  </a:ext>
                </a:extLst>
              </p:cNvPr>
              <p:cNvSpPr txBox="1">
                <a:spLocks noRot="1" noChangeAspect="1" noMove="1" noResize="1" noEditPoints="1" noAdjustHandles="1" noChangeArrowheads="1" noChangeShapeType="1" noTextEdit="1"/>
              </p:cNvSpPr>
              <p:nvPr/>
            </p:nvSpPr>
            <p:spPr>
              <a:xfrm>
                <a:off x="5493584" y="3126560"/>
                <a:ext cx="521636" cy="25391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EABEA5D8-2D61-92F4-C9C5-D9DB629D5770}"/>
                  </a:ext>
                </a:extLst>
              </p:cNvPr>
              <p:cNvSpPr/>
              <p:nvPr/>
            </p:nvSpPr>
            <p:spPr>
              <a:xfrm>
                <a:off x="5816637" y="2678227"/>
                <a:ext cx="717574" cy="221106"/>
              </a:xfrm>
              <a:prstGeom prst="rect">
                <a:avLst/>
              </a:prstGeom>
              <a:solidFill>
                <a:srgbClr val="FFFF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200" b="1" i="1" dirty="0" smtClean="0">
                              <a:solidFill>
                                <a:schemeClr val="tx1"/>
                              </a:solidFill>
                              <a:effectLst/>
                              <a:latin typeface="Cambria Math" panose="02040503050406030204" pitchFamily="18" charset="0"/>
                            </a:rPr>
                          </m:ctrlPr>
                        </m:sSubPr>
                        <m:e>
                          <m:r>
                            <a:rPr lang="en-US" altLang="zh-TW" sz="1200" b="1" i="1" dirty="0">
                              <a:solidFill>
                                <a:schemeClr val="tx1"/>
                              </a:solidFill>
                              <a:latin typeface="Cambria Math" panose="02040503050406030204" pitchFamily="18" charset="0"/>
                            </a:rPr>
                            <m:t>𝑳</m:t>
                          </m:r>
                        </m:e>
                        <m:sub>
                          <m:r>
                            <a:rPr lang="en-US" altLang="zh-TW" sz="1200" b="1" i="1" dirty="0" smtClean="0">
                              <a:solidFill>
                                <a:schemeClr val="tx1"/>
                              </a:solidFill>
                              <a:latin typeface="Cambria Math" panose="02040503050406030204" pitchFamily="18" charset="0"/>
                            </a:rPr>
                            <m:t>𝒐𝒃𝒋</m:t>
                          </m:r>
                        </m:sub>
                      </m:sSub>
                    </m:oMath>
                  </m:oMathPara>
                </a14:m>
                <a:endParaRPr lang="en-US" altLang="zh-TW" sz="900" b="1" dirty="0"/>
              </a:p>
            </p:txBody>
          </p:sp>
        </mc:Choice>
        <mc:Fallback xmlns="">
          <p:sp>
            <p:nvSpPr>
              <p:cNvPr id="43" name="矩形 42">
                <a:extLst>
                  <a:ext uri="{FF2B5EF4-FFF2-40B4-BE49-F238E27FC236}">
                    <a16:creationId xmlns:a16="http://schemas.microsoft.com/office/drawing/2014/main" id="{EABEA5D8-2D61-92F4-C9C5-D9DB629D5770}"/>
                  </a:ext>
                </a:extLst>
              </p:cNvPr>
              <p:cNvSpPr>
                <a:spLocks noRot="1" noChangeAspect="1" noMove="1" noResize="1" noEditPoints="1" noAdjustHandles="1" noChangeArrowheads="1" noChangeShapeType="1" noTextEdit="1"/>
              </p:cNvSpPr>
              <p:nvPr/>
            </p:nvSpPr>
            <p:spPr>
              <a:xfrm>
                <a:off x="5816637" y="2678227"/>
                <a:ext cx="717574" cy="221106"/>
              </a:xfrm>
              <a:prstGeom prst="rect">
                <a:avLst/>
              </a:prstGeom>
              <a:blipFill>
                <a:blip r:embed="rId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DF73E29C-91DF-3E4D-F17D-9086058C9CFD}"/>
                  </a:ext>
                </a:extLst>
              </p:cNvPr>
              <p:cNvSpPr/>
              <p:nvPr/>
            </p:nvSpPr>
            <p:spPr>
              <a:xfrm>
                <a:off x="5817593" y="3037882"/>
                <a:ext cx="717574" cy="221106"/>
              </a:xfrm>
              <a:prstGeom prst="rect">
                <a:avLst/>
              </a:prstGeom>
              <a:solidFill>
                <a:srgbClr val="FFFF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200" b="1" i="1" dirty="0">
                              <a:solidFill>
                                <a:srgbClr val="000000"/>
                              </a:solidFill>
                              <a:latin typeface="Cambria Math" panose="02040503050406030204" pitchFamily="18" charset="0"/>
                            </a:rPr>
                          </m:ctrlPr>
                        </m:sSubPr>
                        <m:e>
                          <m:r>
                            <a:rPr lang="en-US" altLang="zh-TW" sz="1200" b="1" i="1" dirty="0">
                              <a:latin typeface="Cambria Math" panose="02040503050406030204" pitchFamily="18" charset="0"/>
                            </a:rPr>
                            <m:t>𝑳</m:t>
                          </m:r>
                        </m:e>
                        <m:sub>
                          <m:r>
                            <a:rPr lang="en-US" altLang="zh-TW" sz="1200" b="1" i="1" dirty="0">
                              <a:latin typeface="Cambria Math" panose="02040503050406030204" pitchFamily="18" charset="0"/>
                            </a:rPr>
                            <m:t>𝒂𝒕𝒕𝒓</m:t>
                          </m:r>
                        </m:sub>
                      </m:sSub>
                    </m:oMath>
                  </m:oMathPara>
                </a14:m>
                <a:endParaRPr lang="en-US" altLang="zh-TW" sz="900" b="1" dirty="0"/>
              </a:p>
            </p:txBody>
          </p:sp>
        </mc:Choice>
        <mc:Fallback xmlns="">
          <p:sp>
            <p:nvSpPr>
              <p:cNvPr id="44" name="矩形 43">
                <a:extLst>
                  <a:ext uri="{FF2B5EF4-FFF2-40B4-BE49-F238E27FC236}">
                    <a16:creationId xmlns:a16="http://schemas.microsoft.com/office/drawing/2014/main" id="{DF73E29C-91DF-3E4D-F17D-9086058C9CFD}"/>
                  </a:ext>
                </a:extLst>
              </p:cNvPr>
              <p:cNvSpPr>
                <a:spLocks noRot="1" noChangeAspect="1" noMove="1" noResize="1" noEditPoints="1" noAdjustHandles="1" noChangeArrowheads="1" noChangeShapeType="1" noTextEdit="1"/>
              </p:cNvSpPr>
              <p:nvPr/>
            </p:nvSpPr>
            <p:spPr>
              <a:xfrm>
                <a:off x="5817593" y="3037882"/>
                <a:ext cx="717574" cy="221106"/>
              </a:xfrm>
              <a:prstGeom prst="rect">
                <a:avLst/>
              </a:prstGeom>
              <a:blipFill>
                <a:blip r:embed="rId8"/>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E92956E-6784-D647-968D-87FBB7FE071A}"/>
                  </a:ext>
                </a:extLst>
              </p:cNvPr>
              <p:cNvSpPr/>
              <p:nvPr/>
            </p:nvSpPr>
            <p:spPr>
              <a:xfrm>
                <a:off x="8400280" y="2763254"/>
                <a:ext cx="717574" cy="221106"/>
              </a:xfrm>
              <a:prstGeom prst="rect">
                <a:avLst/>
              </a:prstGeom>
              <a:solidFill>
                <a:srgbClr val="FFFF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200" b="1" i="1" dirty="0" smtClean="0">
                              <a:solidFill>
                                <a:schemeClr val="tx1"/>
                              </a:solidFill>
                              <a:effectLst/>
                              <a:latin typeface="Cambria Math" panose="02040503050406030204" pitchFamily="18" charset="0"/>
                            </a:rPr>
                          </m:ctrlPr>
                        </m:sSubPr>
                        <m:e>
                          <m:r>
                            <a:rPr lang="en-US" altLang="zh-TW" sz="1200" b="1" i="1" dirty="0">
                              <a:solidFill>
                                <a:schemeClr val="tx1"/>
                              </a:solidFill>
                              <a:latin typeface="Cambria Math" panose="02040503050406030204" pitchFamily="18" charset="0"/>
                            </a:rPr>
                            <m:t>𝑳</m:t>
                          </m:r>
                        </m:e>
                        <m:sub>
                          <m:r>
                            <a:rPr lang="en-US" altLang="zh-TW" sz="1200" b="1" i="1" dirty="0" smtClean="0">
                              <a:solidFill>
                                <a:schemeClr val="tx1"/>
                              </a:solidFill>
                              <a:latin typeface="Cambria Math" panose="02040503050406030204" pitchFamily="18" charset="0"/>
                            </a:rPr>
                            <m:t>𝒅𝒇𝒎</m:t>
                          </m:r>
                        </m:sub>
                      </m:sSub>
                    </m:oMath>
                  </m:oMathPara>
                </a14:m>
                <a:endParaRPr lang="en-US" altLang="zh-TW" sz="900" b="1" dirty="0"/>
              </a:p>
            </p:txBody>
          </p:sp>
        </mc:Choice>
        <mc:Fallback xmlns="">
          <p:sp>
            <p:nvSpPr>
              <p:cNvPr id="48" name="矩形 47">
                <a:extLst>
                  <a:ext uri="{FF2B5EF4-FFF2-40B4-BE49-F238E27FC236}">
                    <a16:creationId xmlns:a16="http://schemas.microsoft.com/office/drawing/2014/main" id="{5E92956E-6784-D647-968D-87FBB7FE071A}"/>
                  </a:ext>
                </a:extLst>
              </p:cNvPr>
              <p:cNvSpPr>
                <a:spLocks noRot="1" noChangeAspect="1" noMove="1" noResize="1" noEditPoints="1" noAdjustHandles="1" noChangeArrowheads="1" noChangeShapeType="1" noTextEdit="1"/>
              </p:cNvSpPr>
              <p:nvPr/>
            </p:nvSpPr>
            <p:spPr>
              <a:xfrm>
                <a:off x="8400280" y="2763254"/>
                <a:ext cx="717574" cy="221106"/>
              </a:xfrm>
              <a:prstGeom prst="rect">
                <a:avLst/>
              </a:prstGeom>
              <a:blipFill>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6C5F796D-13E3-D2C2-7083-D29CD8844072}"/>
                  </a:ext>
                </a:extLst>
              </p:cNvPr>
              <p:cNvSpPr/>
              <p:nvPr/>
            </p:nvSpPr>
            <p:spPr>
              <a:xfrm>
                <a:off x="4439011" y="2042947"/>
                <a:ext cx="717574" cy="221106"/>
              </a:xfrm>
              <a:prstGeom prst="rect">
                <a:avLst/>
              </a:prstGeom>
              <a:solidFill>
                <a:srgbClr val="FFFF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200" b="1" i="1" dirty="0" smtClean="0">
                              <a:solidFill>
                                <a:schemeClr val="tx1"/>
                              </a:solidFill>
                              <a:effectLst/>
                              <a:latin typeface="Cambria Math" panose="02040503050406030204" pitchFamily="18" charset="0"/>
                            </a:rPr>
                          </m:ctrlPr>
                        </m:sSubPr>
                        <m:e>
                          <m:r>
                            <a:rPr lang="en-US" altLang="zh-TW" sz="1200" b="1" i="1" dirty="0">
                              <a:solidFill>
                                <a:schemeClr val="tx1"/>
                              </a:solidFill>
                              <a:latin typeface="Cambria Math" panose="02040503050406030204" pitchFamily="18" charset="0"/>
                            </a:rPr>
                            <m:t>𝑳</m:t>
                          </m:r>
                        </m:e>
                        <m:sub>
                          <m:r>
                            <a:rPr lang="en-US" altLang="zh-TW" sz="1200" b="1" i="1" dirty="0" smtClean="0">
                              <a:solidFill>
                                <a:schemeClr val="tx1"/>
                              </a:solidFill>
                              <a:latin typeface="Cambria Math" panose="02040503050406030204" pitchFamily="18" charset="0"/>
                            </a:rPr>
                            <m:t>𝒔𝒑𝒎</m:t>
                          </m:r>
                        </m:sub>
                      </m:sSub>
                    </m:oMath>
                  </m:oMathPara>
                </a14:m>
                <a:endParaRPr lang="en-US" altLang="zh-TW" sz="900" b="1" dirty="0"/>
              </a:p>
            </p:txBody>
          </p:sp>
        </mc:Choice>
        <mc:Fallback xmlns="">
          <p:sp>
            <p:nvSpPr>
              <p:cNvPr id="49" name="矩形 48">
                <a:extLst>
                  <a:ext uri="{FF2B5EF4-FFF2-40B4-BE49-F238E27FC236}">
                    <a16:creationId xmlns:a16="http://schemas.microsoft.com/office/drawing/2014/main" id="{6C5F796D-13E3-D2C2-7083-D29CD8844072}"/>
                  </a:ext>
                </a:extLst>
              </p:cNvPr>
              <p:cNvSpPr>
                <a:spLocks noRot="1" noChangeAspect="1" noMove="1" noResize="1" noEditPoints="1" noAdjustHandles="1" noChangeArrowheads="1" noChangeShapeType="1" noTextEdit="1"/>
              </p:cNvSpPr>
              <p:nvPr/>
            </p:nvSpPr>
            <p:spPr>
              <a:xfrm>
                <a:off x="4439011" y="2042947"/>
                <a:ext cx="717574" cy="221106"/>
              </a:xfrm>
              <a:prstGeom prst="rect">
                <a:avLst/>
              </a:prstGeom>
              <a:blipFill>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65770964-B67B-EEDD-4956-6D8A3276195B}"/>
                  </a:ext>
                </a:extLst>
              </p:cNvPr>
              <p:cNvSpPr txBox="1"/>
              <p:nvPr/>
            </p:nvSpPr>
            <p:spPr>
              <a:xfrm>
                <a:off x="8033600" y="2544810"/>
                <a:ext cx="3666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1" i="1" dirty="0" smtClean="0">
                          <a:latin typeface="Cambria Math" panose="02040503050406030204" pitchFamily="18" charset="0"/>
                        </a:rPr>
                        <m:t>𝒛</m:t>
                      </m:r>
                    </m:oMath>
                  </m:oMathPara>
                </a14:m>
                <a:endParaRPr lang="zh-TW" altLang="en-US" dirty="0"/>
              </a:p>
            </p:txBody>
          </p:sp>
        </mc:Choice>
        <mc:Fallback xmlns="">
          <p:sp>
            <p:nvSpPr>
              <p:cNvPr id="63" name="文字方塊 62">
                <a:extLst>
                  <a:ext uri="{FF2B5EF4-FFF2-40B4-BE49-F238E27FC236}">
                    <a16:creationId xmlns:a16="http://schemas.microsoft.com/office/drawing/2014/main" id="{65770964-B67B-EEDD-4956-6D8A3276195B}"/>
                  </a:ext>
                </a:extLst>
              </p:cNvPr>
              <p:cNvSpPr txBox="1">
                <a:spLocks noRot="1" noChangeAspect="1" noMove="1" noResize="1" noEditPoints="1" noAdjustHandles="1" noChangeArrowheads="1" noChangeShapeType="1" noTextEdit="1"/>
              </p:cNvSpPr>
              <p:nvPr/>
            </p:nvSpPr>
            <p:spPr>
              <a:xfrm>
                <a:off x="8033600" y="2544810"/>
                <a:ext cx="366680" cy="307777"/>
              </a:xfrm>
              <a:prstGeom prst="rect">
                <a:avLst/>
              </a:prstGeom>
              <a:blipFill>
                <a:blip r:embed="rId12"/>
                <a:stretch>
                  <a:fillRect/>
                </a:stretch>
              </a:blipFill>
            </p:spPr>
            <p:txBody>
              <a:bodyPr/>
              <a:lstStyle/>
              <a:p>
                <a:r>
                  <a:rPr lang="zh-TW" altLang="en-US">
                    <a:noFill/>
                  </a:rPr>
                  <a:t> </a:t>
                </a:r>
              </a:p>
            </p:txBody>
          </p:sp>
        </mc:Fallback>
      </mc:AlternateContent>
      <p:cxnSp>
        <p:nvCxnSpPr>
          <p:cNvPr id="67" name="直線單箭頭接點 66">
            <a:extLst>
              <a:ext uri="{FF2B5EF4-FFF2-40B4-BE49-F238E27FC236}">
                <a16:creationId xmlns:a16="http://schemas.microsoft.com/office/drawing/2014/main" id="{F8D16BA5-F982-45D6-6890-6C8D1B6F0E7B}"/>
              </a:ext>
            </a:extLst>
          </p:cNvPr>
          <p:cNvCxnSpPr>
            <a:cxnSpLocks/>
            <a:stCxn id="1028" idx="3"/>
            <a:endCxn id="48" idx="1"/>
          </p:cNvCxnSpPr>
          <p:nvPr/>
        </p:nvCxnSpPr>
        <p:spPr>
          <a:xfrm>
            <a:off x="8070862" y="2873807"/>
            <a:ext cx="3294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95EEE3D-9C5C-4535-D3C4-74958F58480A}"/>
              </a:ext>
            </a:extLst>
          </p:cNvPr>
          <p:cNvCxnSpPr>
            <a:cxnSpLocks/>
            <a:stCxn id="65" idx="3"/>
            <a:endCxn id="49" idx="1"/>
          </p:cNvCxnSpPr>
          <p:nvPr/>
        </p:nvCxnSpPr>
        <p:spPr>
          <a:xfrm flipV="1">
            <a:off x="4176894" y="2153500"/>
            <a:ext cx="262117" cy="7622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8373F5D-D414-42F0-FD0D-0C485FFA9C9B}"/>
              </a:ext>
            </a:extLst>
          </p:cNvPr>
          <p:cNvSpPr/>
          <p:nvPr/>
        </p:nvSpPr>
        <p:spPr>
          <a:xfrm>
            <a:off x="2118768" y="2474686"/>
            <a:ext cx="847490" cy="74315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000" b="1" dirty="0"/>
              <a:t>Text to Image Feature Converter</a:t>
            </a:r>
          </a:p>
        </p:txBody>
      </p:sp>
      <p:cxnSp>
        <p:nvCxnSpPr>
          <p:cNvPr id="50" name="直線單箭頭接點 49">
            <a:extLst>
              <a:ext uri="{FF2B5EF4-FFF2-40B4-BE49-F238E27FC236}">
                <a16:creationId xmlns:a16="http://schemas.microsoft.com/office/drawing/2014/main" id="{A3130B1F-DE74-732A-D452-09C8E185033B}"/>
              </a:ext>
            </a:extLst>
          </p:cNvPr>
          <p:cNvCxnSpPr>
            <a:cxnSpLocks/>
          </p:cNvCxnSpPr>
          <p:nvPr/>
        </p:nvCxnSpPr>
        <p:spPr>
          <a:xfrm>
            <a:off x="2432579" y="1694931"/>
            <a:ext cx="0" cy="77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ECC34254-D17D-8DE5-2B2C-892EB58AC11E}"/>
                  </a:ext>
                </a:extLst>
              </p:cNvPr>
              <p:cNvSpPr txBox="1"/>
              <p:nvPr/>
            </p:nvSpPr>
            <p:spPr>
              <a:xfrm>
                <a:off x="2373217" y="1411566"/>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b="1" i="1" smtClean="0">
                              <a:latin typeface="Cambria Math" panose="02040503050406030204" pitchFamily="18" charset="0"/>
                            </a:rPr>
                            <m:t>𝒇</m:t>
                          </m:r>
                        </m:e>
                        <m:sub>
                          <m:r>
                            <a:rPr lang="en-US" altLang="zh-TW" sz="1050" i="1">
                              <a:latin typeface="Cambria Math" panose="02040503050406030204" pitchFamily="18" charset="0"/>
                            </a:rPr>
                            <m:t>𝑡</m:t>
                          </m:r>
                          <m:r>
                            <a:rPr lang="en-US" altLang="zh-TW" sz="1050" b="0" i="1" smtClean="0">
                              <a:latin typeface="Cambria Math" panose="02040503050406030204" pitchFamily="18" charset="0"/>
                            </a:rPr>
                            <m:t>𝑥𝑡</m:t>
                          </m:r>
                        </m:sub>
                      </m:sSub>
                    </m:oMath>
                  </m:oMathPara>
                </a14:m>
                <a:endParaRPr lang="zh-TW" altLang="en-US" sz="1050" dirty="0"/>
              </a:p>
            </p:txBody>
          </p:sp>
        </mc:Choice>
        <mc:Fallback xmlns="">
          <p:sp>
            <p:nvSpPr>
              <p:cNvPr id="62" name="文字方塊 61">
                <a:extLst>
                  <a:ext uri="{FF2B5EF4-FFF2-40B4-BE49-F238E27FC236}">
                    <a16:creationId xmlns:a16="http://schemas.microsoft.com/office/drawing/2014/main" id="{ECC34254-D17D-8DE5-2B2C-892EB58AC11E}"/>
                  </a:ext>
                </a:extLst>
              </p:cNvPr>
              <p:cNvSpPr txBox="1">
                <a:spLocks noRot="1" noChangeAspect="1" noMove="1" noResize="1" noEditPoints="1" noAdjustHandles="1" noChangeArrowheads="1" noChangeShapeType="1" noTextEdit="1"/>
              </p:cNvSpPr>
              <p:nvPr/>
            </p:nvSpPr>
            <p:spPr>
              <a:xfrm>
                <a:off x="2373217" y="1411566"/>
                <a:ext cx="405868" cy="261610"/>
              </a:xfrm>
              <a:prstGeom prst="rect">
                <a:avLst/>
              </a:prstGeom>
              <a:blipFill>
                <a:blip r:embed="rId13"/>
                <a:stretch>
                  <a:fillRect b="-47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6B021989-58CB-0635-7B2C-EA17689F0AC1}"/>
                  </a:ext>
                </a:extLst>
              </p:cNvPr>
              <p:cNvSpPr txBox="1"/>
              <p:nvPr/>
            </p:nvSpPr>
            <p:spPr>
              <a:xfrm>
                <a:off x="2151813" y="3799878"/>
                <a:ext cx="405868" cy="275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b="0" i="1" smtClean="0">
                              <a:latin typeface="Cambria Math" panose="02040503050406030204" pitchFamily="18" charset="0"/>
                            </a:rPr>
                            <m:t>𝑖𝑚𝑔</m:t>
                          </m:r>
                        </m:sub>
                      </m:sSub>
                    </m:oMath>
                  </m:oMathPara>
                </a14:m>
                <a:endParaRPr lang="zh-TW" altLang="en-US" sz="1100" dirty="0"/>
              </a:p>
            </p:txBody>
          </p:sp>
        </mc:Choice>
        <mc:Fallback xmlns="">
          <p:sp>
            <p:nvSpPr>
              <p:cNvPr id="64" name="文字方塊 63">
                <a:extLst>
                  <a:ext uri="{FF2B5EF4-FFF2-40B4-BE49-F238E27FC236}">
                    <a16:creationId xmlns:a16="http://schemas.microsoft.com/office/drawing/2014/main" id="{6B021989-58CB-0635-7B2C-EA17689F0AC1}"/>
                  </a:ext>
                </a:extLst>
              </p:cNvPr>
              <p:cNvSpPr txBox="1">
                <a:spLocks noRot="1" noChangeAspect="1" noMove="1" noResize="1" noEditPoints="1" noAdjustHandles="1" noChangeArrowheads="1" noChangeShapeType="1" noTextEdit="1"/>
              </p:cNvSpPr>
              <p:nvPr/>
            </p:nvSpPr>
            <p:spPr>
              <a:xfrm>
                <a:off x="2151813" y="3799878"/>
                <a:ext cx="405868" cy="275332"/>
              </a:xfrm>
              <a:prstGeom prst="rect">
                <a:avLst/>
              </a:prstGeom>
              <a:blipFill>
                <a:blip r:embed="rId14"/>
                <a:stretch>
                  <a:fillRect r="-2985"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4A70FA49-F7E5-0BC1-3ECA-05E11FE79016}"/>
                  </a:ext>
                </a:extLst>
              </p:cNvPr>
              <p:cNvSpPr txBox="1"/>
              <p:nvPr/>
            </p:nvSpPr>
            <p:spPr>
              <a:xfrm>
                <a:off x="3461691" y="1677927"/>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b="0" i="1" smtClean="0">
                              <a:latin typeface="Cambria Math" panose="02040503050406030204" pitchFamily="18" charset="0"/>
                            </a:rPr>
                            <m:t>𝑡</m:t>
                          </m:r>
                        </m:sub>
                      </m:sSub>
                    </m:oMath>
                  </m:oMathPara>
                </a14:m>
                <a:endParaRPr lang="zh-TW" altLang="en-US" sz="1100" dirty="0"/>
              </a:p>
            </p:txBody>
          </p:sp>
        </mc:Choice>
        <mc:Fallback xmlns="">
          <p:sp>
            <p:nvSpPr>
              <p:cNvPr id="68" name="文字方塊 67">
                <a:extLst>
                  <a:ext uri="{FF2B5EF4-FFF2-40B4-BE49-F238E27FC236}">
                    <a16:creationId xmlns:a16="http://schemas.microsoft.com/office/drawing/2014/main" id="{4A70FA49-F7E5-0BC1-3ECA-05E11FE79016}"/>
                  </a:ext>
                </a:extLst>
              </p:cNvPr>
              <p:cNvSpPr txBox="1">
                <a:spLocks noRot="1" noChangeAspect="1" noMove="1" noResize="1" noEditPoints="1" noAdjustHandles="1" noChangeArrowheads="1" noChangeShapeType="1" noTextEdit="1"/>
              </p:cNvSpPr>
              <p:nvPr/>
            </p:nvSpPr>
            <p:spPr>
              <a:xfrm>
                <a:off x="3461691" y="1677927"/>
                <a:ext cx="405868" cy="261610"/>
              </a:xfrm>
              <a:prstGeom prst="rect">
                <a:avLst/>
              </a:prstGeom>
              <a:blipFill>
                <a:blip r:embed="rId15"/>
                <a:stretch>
                  <a:fillRect b="-69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06974076-8811-840B-6196-A1F92B6AEBB1}"/>
                  </a:ext>
                </a:extLst>
              </p:cNvPr>
              <p:cNvSpPr txBox="1"/>
              <p:nvPr/>
            </p:nvSpPr>
            <p:spPr>
              <a:xfrm>
                <a:off x="3461513" y="3814421"/>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b="0" i="1" smtClean="0">
                              <a:latin typeface="Cambria Math" panose="02040503050406030204" pitchFamily="18" charset="0"/>
                            </a:rPr>
                            <m:t>𝑣</m:t>
                          </m:r>
                        </m:sub>
                      </m:sSub>
                    </m:oMath>
                  </m:oMathPara>
                </a14:m>
                <a:endParaRPr lang="zh-TW" altLang="en-US" sz="1100" dirty="0"/>
              </a:p>
            </p:txBody>
          </p:sp>
        </mc:Choice>
        <mc:Fallback xmlns="">
          <p:sp>
            <p:nvSpPr>
              <p:cNvPr id="69" name="文字方塊 68">
                <a:extLst>
                  <a:ext uri="{FF2B5EF4-FFF2-40B4-BE49-F238E27FC236}">
                    <a16:creationId xmlns:a16="http://schemas.microsoft.com/office/drawing/2014/main" id="{06974076-8811-840B-6196-A1F92B6AEBB1}"/>
                  </a:ext>
                </a:extLst>
              </p:cNvPr>
              <p:cNvSpPr txBox="1">
                <a:spLocks noRot="1" noChangeAspect="1" noMove="1" noResize="1" noEditPoints="1" noAdjustHandles="1" noChangeArrowheads="1" noChangeShapeType="1" noTextEdit="1"/>
              </p:cNvSpPr>
              <p:nvPr/>
            </p:nvSpPr>
            <p:spPr>
              <a:xfrm>
                <a:off x="3461513" y="3814421"/>
                <a:ext cx="405868" cy="261610"/>
              </a:xfrm>
              <a:prstGeom prst="rect">
                <a:avLst/>
              </a:prstGeom>
              <a:blipFill>
                <a:blip r:embed="rId16"/>
                <a:stretch>
                  <a:fillRect b="-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F68E549F-5251-0D4F-1E5F-EBAACFFFB6E5}"/>
                  </a:ext>
                </a:extLst>
              </p:cNvPr>
              <p:cNvSpPr txBox="1"/>
              <p:nvPr/>
            </p:nvSpPr>
            <p:spPr>
              <a:xfrm>
                <a:off x="7300849" y="1970390"/>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r>
                            <a:rPr lang="en-US" altLang="zh-TW" sz="1100" b="0" i="1" smtClean="0">
                              <a:latin typeface="Cambria Math" panose="02040503050406030204" pitchFamily="18" charset="0"/>
                            </a:rPr>
                            <m:t>′</m:t>
                          </m:r>
                        </m:e>
                        <m:sub>
                          <m:r>
                            <a:rPr lang="en-US" altLang="zh-TW" sz="1100" b="0" i="1" smtClean="0">
                              <a:latin typeface="Cambria Math" panose="02040503050406030204" pitchFamily="18" charset="0"/>
                            </a:rPr>
                            <m:t>𝑡</m:t>
                          </m:r>
                        </m:sub>
                      </m:sSub>
                    </m:oMath>
                  </m:oMathPara>
                </a14:m>
                <a:endParaRPr lang="zh-TW" altLang="en-US" sz="1100" dirty="0"/>
              </a:p>
            </p:txBody>
          </p:sp>
        </mc:Choice>
        <mc:Fallback xmlns="">
          <p:sp>
            <p:nvSpPr>
              <p:cNvPr id="70" name="文字方塊 69">
                <a:extLst>
                  <a:ext uri="{FF2B5EF4-FFF2-40B4-BE49-F238E27FC236}">
                    <a16:creationId xmlns:a16="http://schemas.microsoft.com/office/drawing/2014/main" id="{F68E549F-5251-0D4F-1E5F-EBAACFFFB6E5}"/>
                  </a:ext>
                </a:extLst>
              </p:cNvPr>
              <p:cNvSpPr txBox="1">
                <a:spLocks noRot="1" noChangeAspect="1" noMove="1" noResize="1" noEditPoints="1" noAdjustHandles="1" noChangeArrowheads="1" noChangeShapeType="1" noTextEdit="1"/>
              </p:cNvSpPr>
              <p:nvPr/>
            </p:nvSpPr>
            <p:spPr>
              <a:xfrm>
                <a:off x="7300849" y="1970390"/>
                <a:ext cx="405868" cy="261610"/>
              </a:xfrm>
              <a:prstGeom prst="rect">
                <a:avLst/>
              </a:prstGeom>
              <a:blipFill>
                <a:blip r:embed="rId17"/>
                <a:stretch>
                  <a:fillRect b="-69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728B3E57-2E7E-BFCB-C631-A7CC6FDB1032}"/>
                  </a:ext>
                </a:extLst>
              </p:cNvPr>
              <p:cNvSpPr txBox="1"/>
              <p:nvPr/>
            </p:nvSpPr>
            <p:spPr>
              <a:xfrm>
                <a:off x="7300849" y="3335712"/>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r>
                            <a:rPr lang="en-US" altLang="zh-TW" sz="1100" b="0" i="1" smtClean="0">
                              <a:latin typeface="Cambria Math" panose="02040503050406030204" pitchFamily="18" charset="0"/>
                            </a:rPr>
                            <m:t>′</m:t>
                          </m:r>
                        </m:e>
                        <m:sub>
                          <m:r>
                            <a:rPr lang="en-US" altLang="zh-TW" sz="1100" b="0" i="1" smtClean="0">
                              <a:latin typeface="Cambria Math" panose="02040503050406030204" pitchFamily="18" charset="0"/>
                            </a:rPr>
                            <m:t>𝑣</m:t>
                          </m:r>
                        </m:sub>
                      </m:sSub>
                    </m:oMath>
                  </m:oMathPara>
                </a14:m>
                <a:endParaRPr lang="zh-TW" altLang="en-US" sz="1100" dirty="0"/>
              </a:p>
            </p:txBody>
          </p:sp>
        </mc:Choice>
        <mc:Fallback xmlns="">
          <p:sp>
            <p:nvSpPr>
              <p:cNvPr id="71" name="文字方塊 70">
                <a:extLst>
                  <a:ext uri="{FF2B5EF4-FFF2-40B4-BE49-F238E27FC236}">
                    <a16:creationId xmlns:a16="http://schemas.microsoft.com/office/drawing/2014/main" id="{728B3E57-2E7E-BFCB-C631-A7CC6FDB1032}"/>
                  </a:ext>
                </a:extLst>
              </p:cNvPr>
              <p:cNvSpPr txBox="1">
                <a:spLocks noRot="1" noChangeAspect="1" noMove="1" noResize="1" noEditPoints="1" noAdjustHandles="1" noChangeArrowheads="1" noChangeShapeType="1" noTextEdit="1"/>
              </p:cNvSpPr>
              <p:nvPr/>
            </p:nvSpPr>
            <p:spPr>
              <a:xfrm>
                <a:off x="7300849" y="3335712"/>
                <a:ext cx="405868" cy="261610"/>
              </a:xfrm>
              <a:prstGeom prst="rect">
                <a:avLst/>
              </a:prstGeom>
              <a:blipFill>
                <a:blip r:embed="rId18"/>
                <a:stretch>
                  <a:fillRect b="-69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99EA15AF-0AD6-2C79-C9D6-AFBF7B5B9EF1}"/>
                  </a:ext>
                </a:extLst>
              </p:cNvPr>
              <p:cNvSpPr txBox="1"/>
              <p:nvPr/>
            </p:nvSpPr>
            <p:spPr>
              <a:xfrm>
                <a:off x="1767257" y="3175864"/>
                <a:ext cx="644075" cy="275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a:latin typeface="Cambria Math" panose="02040503050406030204" pitchFamily="18" charset="0"/>
                            </a:rPr>
                          </m:ctrlPr>
                        </m:sSubPr>
                        <m:e>
                          <m:r>
                            <a:rPr lang="en-US" altLang="zh-TW" sz="1100" b="1" i="1">
                              <a:latin typeface="Cambria Math" panose="02040503050406030204" pitchFamily="18" charset="0"/>
                            </a:rPr>
                            <m:t>𝒇</m:t>
                          </m:r>
                        </m:e>
                        <m:sub>
                          <m:r>
                            <a:rPr lang="en-US" altLang="zh-TW" sz="1100" i="1">
                              <a:latin typeface="Cambria Math" panose="02040503050406030204" pitchFamily="18" charset="0"/>
                            </a:rPr>
                            <m:t>𝑡𝑥𝑡</m:t>
                          </m:r>
                          <m:r>
                            <m:rPr>
                              <m:nor/>
                            </m:rPr>
                            <a:rPr lang="zh-TW" altLang="en-US" sz="1100"/>
                            <m:t>→</m:t>
                          </m:r>
                          <m:r>
                            <a:rPr lang="en-US" altLang="zh-TW" sz="1100" i="1">
                              <a:latin typeface="Cambria Math" panose="02040503050406030204" pitchFamily="18" charset="0"/>
                            </a:rPr>
                            <m:t>𝑖𝑚𝑔</m:t>
                          </m:r>
                        </m:sub>
                      </m:sSub>
                    </m:oMath>
                  </m:oMathPara>
                </a14:m>
                <a:endParaRPr lang="zh-TW" altLang="en-US" sz="1100" dirty="0"/>
              </a:p>
            </p:txBody>
          </p:sp>
        </mc:Choice>
        <mc:Fallback xmlns="">
          <p:sp>
            <p:nvSpPr>
              <p:cNvPr id="72" name="文字方塊 71">
                <a:extLst>
                  <a:ext uri="{FF2B5EF4-FFF2-40B4-BE49-F238E27FC236}">
                    <a16:creationId xmlns:a16="http://schemas.microsoft.com/office/drawing/2014/main" id="{99EA15AF-0AD6-2C79-C9D6-AFBF7B5B9EF1}"/>
                  </a:ext>
                </a:extLst>
              </p:cNvPr>
              <p:cNvSpPr txBox="1">
                <a:spLocks noRot="1" noChangeAspect="1" noMove="1" noResize="1" noEditPoints="1" noAdjustHandles="1" noChangeArrowheads="1" noChangeShapeType="1" noTextEdit="1"/>
              </p:cNvSpPr>
              <p:nvPr/>
            </p:nvSpPr>
            <p:spPr>
              <a:xfrm>
                <a:off x="1767257" y="3175864"/>
                <a:ext cx="644075" cy="275332"/>
              </a:xfrm>
              <a:prstGeom prst="rect">
                <a:avLst/>
              </a:prstGeom>
              <a:blipFill>
                <a:blip r:embed="rId19"/>
                <a:stretch>
                  <a:fillRect r="-9434" b="-4444"/>
                </a:stretch>
              </a:blipFill>
            </p:spPr>
            <p:txBody>
              <a:bodyPr/>
              <a:lstStyle/>
              <a:p>
                <a:r>
                  <a:rPr lang="zh-TW" altLang="en-US">
                    <a:noFill/>
                  </a:rPr>
                  <a:t> </a:t>
                </a:r>
              </a:p>
            </p:txBody>
          </p:sp>
        </mc:Fallback>
      </mc:AlternateContent>
      <p:grpSp>
        <p:nvGrpSpPr>
          <p:cNvPr id="84" name="群組 83">
            <a:extLst>
              <a:ext uri="{FF2B5EF4-FFF2-40B4-BE49-F238E27FC236}">
                <a16:creationId xmlns:a16="http://schemas.microsoft.com/office/drawing/2014/main" id="{34711715-4C10-8302-AE3B-69919B0FFA41}"/>
              </a:ext>
            </a:extLst>
          </p:cNvPr>
          <p:cNvGrpSpPr/>
          <p:nvPr/>
        </p:nvGrpSpPr>
        <p:grpSpPr>
          <a:xfrm>
            <a:off x="2497341" y="3217838"/>
            <a:ext cx="1883873" cy="1527185"/>
            <a:chOff x="2497341" y="3217838"/>
            <a:chExt cx="1883873" cy="1527185"/>
          </a:xfrm>
        </p:grpSpPr>
        <p:cxnSp>
          <p:nvCxnSpPr>
            <p:cNvPr id="24" name="接點: 肘形 23">
              <a:extLst>
                <a:ext uri="{FF2B5EF4-FFF2-40B4-BE49-F238E27FC236}">
                  <a16:creationId xmlns:a16="http://schemas.microsoft.com/office/drawing/2014/main" id="{FD42926F-7889-D613-6682-60C74A077ABD}"/>
                </a:ext>
              </a:extLst>
            </p:cNvPr>
            <p:cNvCxnSpPr>
              <a:cxnSpLocks/>
              <a:stCxn id="73" idx="2"/>
            </p:cNvCxnSpPr>
            <p:nvPr/>
          </p:nvCxnSpPr>
          <p:spPr>
            <a:xfrm rot="10800000" flipH="1" flipV="1">
              <a:off x="2541719" y="4158876"/>
              <a:ext cx="1839495" cy="586147"/>
            </a:xfrm>
            <a:prstGeom prst="bentConnector3">
              <a:avLst>
                <a:gd name="adj1" fmla="val -3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弧形 72">
              <a:extLst>
                <a:ext uri="{FF2B5EF4-FFF2-40B4-BE49-F238E27FC236}">
                  <a16:creationId xmlns:a16="http://schemas.microsoft.com/office/drawing/2014/main" id="{C4403DF6-FDCA-8468-3C48-050D69CB8A9E}"/>
                </a:ext>
              </a:extLst>
            </p:cNvPr>
            <p:cNvSpPr/>
            <p:nvPr/>
          </p:nvSpPr>
          <p:spPr>
            <a:xfrm>
              <a:off x="2497341" y="4054212"/>
              <a:ext cx="89576" cy="104667"/>
            </a:xfrm>
            <a:prstGeom prst="arc">
              <a:avLst>
                <a:gd name="adj1" fmla="val 16200000"/>
                <a:gd name="adj2" fmla="val 542686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78" name="直線接點 77">
              <a:extLst>
                <a:ext uri="{FF2B5EF4-FFF2-40B4-BE49-F238E27FC236}">
                  <a16:creationId xmlns:a16="http://schemas.microsoft.com/office/drawing/2014/main" id="{472ECA1A-7DA7-AAF2-BE98-5CF13AE9895B}"/>
                </a:ext>
              </a:extLst>
            </p:cNvPr>
            <p:cNvCxnSpPr>
              <a:cxnSpLocks/>
              <a:stCxn id="22" idx="2"/>
            </p:cNvCxnSpPr>
            <p:nvPr/>
          </p:nvCxnSpPr>
          <p:spPr>
            <a:xfrm>
              <a:off x="2542513" y="3217838"/>
              <a:ext cx="0" cy="836374"/>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頁尾版面配置區 25">
            <a:extLst>
              <a:ext uri="{FF2B5EF4-FFF2-40B4-BE49-F238E27FC236}">
                <a16:creationId xmlns:a16="http://schemas.microsoft.com/office/drawing/2014/main" id="{A902B9DA-061C-FB17-A4B8-F0CB32B16980}"/>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0F5E52EA-6D2D-7D66-053C-E384FE43BCD9}"/>
              </a:ext>
            </a:extLst>
          </p:cNvPr>
          <p:cNvSpPr>
            <a:spLocks noGrp="1"/>
          </p:cNvSpPr>
          <p:nvPr>
            <p:ph type="sldNum" idx="4"/>
          </p:nvPr>
        </p:nvSpPr>
        <p:spPr/>
        <p:txBody>
          <a:bodyPr/>
          <a:lstStyle/>
          <a:p>
            <a:fld id="{00000000-1234-1234-1234-123412341234}" type="slidenum">
              <a:rPr lang="en-US" smtClean="0"/>
              <a:pPr/>
              <a:t>28</a:t>
            </a:fld>
            <a:endParaRPr lang="en-US" dirty="0"/>
          </a:p>
        </p:txBody>
      </p:sp>
    </p:spTree>
    <p:extLst>
      <p:ext uri="{BB962C8B-B14F-4D97-AF65-F5344CB8AC3E}">
        <p14:creationId xmlns:p14="http://schemas.microsoft.com/office/powerpoint/2010/main" val="273649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0" y="2165339"/>
            <a:ext cx="9144000" cy="769441"/>
          </a:xfrm>
          <a:prstGeom prst="rect">
            <a:avLst/>
          </a:prstGeom>
        </p:spPr>
        <p:txBody>
          <a:bodyPr wrap="squar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Experimental results</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a:t>
            </a:r>
            <a:r>
              <a:rPr lang="en-US" altLang="zh-CN" dirty="0">
                <a:solidFill>
                  <a:schemeClr val="bg1"/>
                </a:solidFill>
                <a:latin typeface="+mj-lt"/>
              </a:rPr>
              <a:t>FOUR</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bg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2859479" y="2298539"/>
            <a:ext cx="3425040" cy="707886"/>
          </a:xfrm>
          <a:prstGeom prst="rect">
            <a:avLst/>
          </a:prstGeom>
        </p:spPr>
        <p:txBody>
          <a:bodyPr wrap="none">
            <a:spAutoFit/>
          </a:bodyPr>
          <a:lstStyle/>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Introduction</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ONE</a:t>
            </a:r>
            <a:endParaRPr lang="zh-CN" altLang="en-US" sz="140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2338974"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Setup</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209036921"/>
                  </p:ext>
                </p:extLst>
              </p:nvPr>
            </p:nvGraphicFramePr>
            <p:xfrm>
              <a:off x="243357" y="958897"/>
              <a:ext cx="8398761" cy="3482726"/>
            </p:xfrm>
            <a:graphic>
              <a:graphicData uri="http://schemas.openxmlformats.org/drawingml/2006/table">
                <a:tbl>
                  <a:tblPr firstRow="1" bandRow="1">
                    <a:tableStyleId>{7DF18680-E054-41AD-8BC1-D1AEF772440D}</a:tableStyleId>
                  </a:tblPr>
                  <a:tblGrid>
                    <a:gridCol w="2799587">
                      <a:extLst>
                        <a:ext uri="{9D8B030D-6E8A-4147-A177-3AD203B41FA5}">
                          <a16:colId xmlns:a16="http://schemas.microsoft.com/office/drawing/2014/main" val="2936291892"/>
                        </a:ext>
                      </a:extLst>
                    </a:gridCol>
                    <a:gridCol w="5599174">
                      <a:extLst>
                        <a:ext uri="{9D8B030D-6E8A-4147-A177-3AD203B41FA5}">
                          <a16:colId xmlns:a16="http://schemas.microsoft.com/office/drawing/2014/main" val="289990835"/>
                        </a:ext>
                      </a:extLst>
                    </a:gridCol>
                  </a:tblGrid>
                  <a:tr h="354668">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extLst>
                      <a:ext uri="{0D108BD9-81ED-4DB2-BD59-A6C34878D82A}">
                        <a16:rowId xmlns:a16="http://schemas.microsoft.com/office/drawing/2014/main" val="2511880668"/>
                      </a:ext>
                    </a:extLst>
                  </a:tr>
                  <a:tr h="354668">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200" dirty="0"/>
                            <a:t>Clip (pretrained on LAION-400M)</a:t>
                          </a:r>
                          <a:endParaRPr lang="zh-TW" altLang="en-US" sz="1200" dirty="0"/>
                        </a:p>
                      </a:txBody>
                      <a:tcPr anchor="ctr"/>
                    </a:tc>
                    <a:extLst>
                      <a:ext uri="{0D108BD9-81ED-4DB2-BD59-A6C34878D82A}">
                        <a16:rowId xmlns:a16="http://schemas.microsoft.com/office/drawing/2014/main" val="1377072636"/>
                      </a:ext>
                    </a:extLst>
                  </a:tr>
                  <a:tr h="354668">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200" dirty="0"/>
                            <a:t>3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 channel </a:t>
                          </a:r>
                          <a14:m>
                            <m:oMath xmlns:m="http://schemas.openxmlformats.org/officeDocument/2006/math">
                              <m:r>
                                <a:rPr lang="en-US" altLang="zh-TW" sz="1200" smtClean="0">
                                  <a:latin typeface="Cambria Math" panose="02040503050406030204" pitchFamily="18" charset="0"/>
                                </a:rPr>
                                <m:t>×</m:t>
                              </m:r>
                            </m:oMath>
                          </a14:m>
                          <a:r>
                            <a:rPr lang="en-US" altLang="zh-TW" sz="1200" dirty="0"/>
                            <a:t> height </a:t>
                          </a:r>
                          <a14:m>
                            <m:oMath xmlns:m="http://schemas.openxmlformats.org/officeDocument/2006/math">
                              <m:r>
                                <a:rPr lang="en-US" altLang="zh-TW" sz="1200" smtClean="0">
                                  <a:latin typeface="Cambria Math" panose="02040503050406030204" pitchFamily="18" charset="0"/>
                                </a:rPr>
                                <m:t>×</m:t>
                              </m:r>
                            </m:oMath>
                          </a14:m>
                          <a:r>
                            <a:rPr lang="en-US" altLang="zh-TW" sz="1200" dirty="0"/>
                            <a:t> width)</a:t>
                          </a:r>
                          <a:endParaRPr lang="zh-TW" altLang="en-US" sz="1200" dirty="0"/>
                        </a:p>
                      </a:txBody>
                      <a:tcPr anchor="ctr"/>
                    </a:tc>
                    <a:extLst>
                      <a:ext uri="{0D108BD9-81ED-4DB2-BD59-A6C34878D82A}">
                        <a16:rowId xmlns:a16="http://schemas.microsoft.com/office/drawing/2014/main" val="219583101"/>
                      </a:ext>
                    </a:extLst>
                  </a:tr>
                  <a:tr h="354668">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200" dirty="0"/>
                            <a:t>20</a:t>
                          </a:r>
                          <a:endParaRPr lang="zh-TW" altLang="en-US" sz="1200" dirty="0"/>
                        </a:p>
                      </a:txBody>
                      <a:tcPr anchor="ctr"/>
                    </a:tc>
                    <a:extLst>
                      <a:ext uri="{0D108BD9-81ED-4DB2-BD59-A6C34878D82A}">
                        <a16:rowId xmlns:a16="http://schemas.microsoft.com/office/drawing/2014/main" val="380029844"/>
                      </a:ext>
                    </a:extLst>
                  </a:tr>
                  <a:tr h="354668">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1093800329"/>
                      </a:ext>
                    </a:extLst>
                  </a:tr>
                  <a:tr h="6419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14:m>
                            <m:oMathPara xmlns:m="http://schemas.openxmlformats.org/officeDocument/2006/math">
                              <m:oMathParaPr>
                                <m:jc m:val="centerGroup"/>
                              </m:oMathParaPr>
                              <m:oMath xmlns:m="http://schemas.openxmlformats.org/officeDocument/2006/math">
                                <m:r>
                                  <a:rPr lang="en-US" altLang="zh-TW" sz="1200" b="0" i="1" u="none" strike="noStrike" kern="1200" baseline="0" smtClean="0">
                                    <a:solidFill>
                                      <a:schemeClr val="dk1"/>
                                    </a:solidFill>
                                    <a:latin typeface="Cambria Math" panose="02040503050406030204" pitchFamily="18" charset="0"/>
                                    <a:ea typeface="+mn-ea"/>
                                    <a:cs typeface="+mn-cs"/>
                                  </a:rPr>
                                  <m:t>𝑙</m:t>
                                </m:r>
                                <m:sSub>
                                  <m:sSubPr>
                                    <m:ctrlPr>
                                      <a:rPr lang="en-US" altLang="zh-TW" sz="1200" b="0" i="1" u="none" strike="noStrike" kern="1200" baseline="0" smtClean="0">
                                        <a:solidFill>
                                          <a:schemeClr val="dk1"/>
                                        </a:solidFill>
                                        <a:latin typeface="Cambria Math" panose="02040503050406030204" pitchFamily="18" charset="0"/>
                                        <a:ea typeface="+mn-ea"/>
                                        <a:cs typeface="+mn-cs"/>
                                      </a:rPr>
                                    </m:ctrlPr>
                                  </m:sSubPr>
                                  <m:e>
                                    <m:r>
                                      <a:rPr lang="en-US" altLang="zh-TW" sz="1200" b="0" i="1" u="none" strike="noStrike" kern="1200" baseline="0" smtClean="0">
                                        <a:solidFill>
                                          <a:schemeClr val="dk1"/>
                                        </a:solidFill>
                                        <a:latin typeface="Cambria Math" panose="02040503050406030204" pitchFamily="18" charset="0"/>
                                        <a:ea typeface="+mn-ea"/>
                                        <a:cs typeface="+mn-cs"/>
                                      </a:rPr>
                                      <m:t>𝑟</m:t>
                                    </m:r>
                                  </m:e>
                                  <m:sub>
                                    <m:r>
                                      <a:rPr lang="en-US" altLang="zh-TW" sz="1200" b="0" i="1" u="none" strike="noStrike" kern="1200" baseline="0" smtClean="0">
                                        <a:solidFill>
                                          <a:schemeClr val="dk1"/>
                                        </a:solidFill>
                                        <a:latin typeface="Cambria Math" panose="02040503050406030204" pitchFamily="18" charset="0"/>
                                        <a:ea typeface="+mn-ea"/>
                                        <a:cs typeface="+mn-cs"/>
                                      </a:rPr>
                                      <m:t>𝑖𝑛𝑖𝑡</m:t>
                                    </m:r>
                                  </m:sub>
                                </m:sSub>
                                <m:r>
                                  <a:rPr lang="en-US" altLang="zh-TW" sz="1200" b="0" i="1" u="none" strike="noStrike" kern="1200" baseline="0" smtClean="0">
                                    <a:solidFill>
                                      <a:schemeClr val="dk1"/>
                                    </a:solidFill>
                                    <a:latin typeface="Cambria Math" panose="02040503050406030204" pitchFamily="18" charset="0"/>
                                    <a:ea typeface="+mn-ea"/>
                                    <a:cs typeface="+mn-cs"/>
                                  </a:rPr>
                                  <m:t>=0.0005</m:t>
                                </m:r>
                              </m:oMath>
                            </m:oMathPara>
                          </a14:m>
                          <a:endParaRPr lang="en-US" altLang="zh-TW" sz="1200" b="0" i="0" u="none" strike="noStrike" kern="1200" baseline="0" dirty="0">
                            <a:solidFill>
                              <a:schemeClr val="dk1"/>
                            </a:solidFill>
                            <a:latin typeface="+mn-lt"/>
                            <a:ea typeface="+mn-ea"/>
                            <a:cs typeface="+mn-cs"/>
                          </a:endParaRPr>
                        </a:p>
                      </a:txBody>
                      <a:tcPr anchor="ctr"/>
                    </a:tc>
                    <a:extLst>
                      <a:ext uri="{0D108BD9-81ED-4DB2-BD59-A6C34878D82A}">
                        <a16:rowId xmlns:a16="http://schemas.microsoft.com/office/drawing/2014/main" val="3727231681"/>
                      </a:ext>
                    </a:extLst>
                  </a:tr>
                  <a:tr h="712737">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b="0" i="0" u="none" strike="noStrike" cap="none" dirty="0">
                              <a:solidFill>
                                <a:schemeClr val="dk1"/>
                              </a:solidFill>
                              <a:effectLst/>
                              <a:latin typeface="+mn-lt"/>
                              <a:ea typeface="+mn-ea"/>
                              <a:cs typeface="+mn-cs"/>
                              <a:sym typeface="Arial"/>
                            </a:rPr>
                            <a:t>Adam</a:t>
                          </a:r>
                          <a:r>
                            <a:rPr lang="en-US" altLang="zh-TW" sz="1200" b="0" i="0" u="none" strike="noStrike" cap="none" baseline="0" dirty="0">
                              <a:solidFill>
                                <a:schemeClr val="dk1"/>
                              </a:solidFill>
                              <a:effectLst/>
                              <a:latin typeface="+mn-lt"/>
                              <a:ea typeface="+mn-ea"/>
                              <a:cs typeface="+mn-cs"/>
                              <a:sym typeface="Arial"/>
                            </a:rPr>
                            <a:t> </a:t>
                          </a:r>
                          <a:r>
                            <a:rPr lang="en-US" altLang="zh-TW" sz="1200" kern="100" dirty="0"/>
                            <a:t>Optimizer</a:t>
                          </a:r>
                          <a:endParaRPr lang="en-US" altLang="zh-TW" sz="1200" dirty="0"/>
                        </a:p>
                      </a:txBody>
                      <a:tcPr anchor="ctr"/>
                    </a:tc>
                    <a:extLst>
                      <a:ext uri="{0D108BD9-81ED-4DB2-BD59-A6C34878D82A}">
                        <a16:rowId xmlns:a16="http://schemas.microsoft.com/office/drawing/2014/main" val="3943553620"/>
                      </a:ext>
                    </a:extLst>
                  </a:tr>
                  <a:tr h="354668">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tc>
                    <a:extLst>
                      <a:ext uri="{0D108BD9-81ED-4DB2-BD59-A6C34878D82A}">
                        <a16:rowId xmlns:a16="http://schemas.microsoft.com/office/drawing/2014/main" val="393526237"/>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209036921"/>
                  </p:ext>
                </p:extLst>
              </p:nvPr>
            </p:nvGraphicFramePr>
            <p:xfrm>
              <a:off x="243357" y="958897"/>
              <a:ext cx="8398761" cy="3482726"/>
            </p:xfrm>
            <a:graphic>
              <a:graphicData uri="http://schemas.openxmlformats.org/drawingml/2006/table">
                <a:tbl>
                  <a:tblPr firstRow="1" bandRow="1">
                    <a:tableStyleId>{7DF18680-E054-41AD-8BC1-D1AEF772440D}</a:tableStyleId>
                  </a:tblPr>
                  <a:tblGrid>
                    <a:gridCol w="2799587">
                      <a:extLst>
                        <a:ext uri="{9D8B030D-6E8A-4147-A177-3AD203B41FA5}">
                          <a16:colId xmlns:a16="http://schemas.microsoft.com/office/drawing/2014/main" val="2936291892"/>
                        </a:ext>
                      </a:extLst>
                    </a:gridCol>
                    <a:gridCol w="5599174">
                      <a:extLst>
                        <a:ext uri="{9D8B030D-6E8A-4147-A177-3AD203B41FA5}">
                          <a16:colId xmlns:a16="http://schemas.microsoft.com/office/drawing/2014/main" val="289990835"/>
                        </a:ext>
                      </a:extLst>
                    </a:gridCol>
                  </a:tblGrid>
                  <a:tr h="354668">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extLst>
                      <a:ext uri="{0D108BD9-81ED-4DB2-BD59-A6C34878D82A}">
                        <a16:rowId xmlns:a16="http://schemas.microsoft.com/office/drawing/2014/main" val="2511880668"/>
                      </a:ext>
                    </a:extLst>
                  </a:tr>
                  <a:tr h="354668">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200" dirty="0"/>
                            <a:t>Clip (pretrained on LAION-400M)</a:t>
                          </a:r>
                          <a:endParaRPr lang="zh-TW" altLang="en-US" sz="1200" dirty="0"/>
                        </a:p>
                      </a:txBody>
                      <a:tcPr anchor="ctr"/>
                    </a:tc>
                    <a:extLst>
                      <a:ext uri="{0D108BD9-81ED-4DB2-BD59-A6C34878D82A}">
                        <a16:rowId xmlns:a16="http://schemas.microsoft.com/office/drawing/2014/main" val="1377072636"/>
                      </a:ext>
                    </a:extLst>
                  </a:tr>
                  <a:tr h="354668">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endParaRPr lang="zh-TW"/>
                        </a:p>
                      </a:txBody>
                      <a:tcPr anchor="ctr">
                        <a:blipFill>
                          <a:blip r:embed="rId3"/>
                          <a:stretch>
                            <a:fillRect l="-50163" t="-203448" r="-435" b="-687931"/>
                          </a:stretch>
                        </a:blipFill>
                      </a:tcPr>
                    </a:tc>
                    <a:extLst>
                      <a:ext uri="{0D108BD9-81ED-4DB2-BD59-A6C34878D82A}">
                        <a16:rowId xmlns:a16="http://schemas.microsoft.com/office/drawing/2014/main" val="219583101"/>
                      </a:ext>
                    </a:extLst>
                  </a:tr>
                  <a:tr h="354668">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200" dirty="0"/>
                            <a:t>20</a:t>
                          </a:r>
                          <a:endParaRPr lang="zh-TW" altLang="en-US" sz="1200" dirty="0"/>
                        </a:p>
                      </a:txBody>
                      <a:tcPr anchor="ctr"/>
                    </a:tc>
                    <a:extLst>
                      <a:ext uri="{0D108BD9-81ED-4DB2-BD59-A6C34878D82A}">
                        <a16:rowId xmlns:a16="http://schemas.microsoft.com/office/drawing/2014/main" val="380029844"/>
                      </a:ext>
                    </a:extLst>
                  </a:tr>
                  <a:tr h="354668">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algn="ctr"/>
                          <a:r>
                            <a:rPr lang="en-US" altLang="zh-TW" sz="1200" dirty="0"/>
                            <a:t>128</a:t>
                          </a:r>
                          <a:endParaRPr lang="zh-TW" altLang="en-US" sz="1200" dirty="0"/>
                        </a:p>
                      </a:txBody>
                      <a:tcPr anchor="ctr"/>
                    </a:tc>
                    <a:extLst>
                      <a:ext uri="{0D108BD9-81ED-4DB2-BD59-A6C34878D82A}">
                        <a16:rowId xmlns:a16="http://schemas.microsoft.com/office/drawing/2014/main" val="1093800329"/>
                      </a:ext>
                    </a:extLst>
                  </a:tr>
                  <a:tr h="6419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endParaRPr lang="zh-TW"/>
                        </a:p>
                      </a:txBody>
                      <a:tcPr anchor="ctr">
                        <a:blipFill>
                          <a:blip r:embed="rId3"/>
                          <a:stretch>
                            <a:fillRect l="-50163" t="-275472" r="-435" b="-166981"/>
                          </a:stretch>
                        </a:blipFill>
                      </a:tcPr>
                    </a:tc>
                    <a:extLst>
                      <a:ext uri="{0D108BD9-81ED-4DB2-BD59-A6C34878D82A}">
                        <a16:rowId xmlns:a16="http://schemas.microsoft.com/office/drawing/2014/main" val="3727231681"/>
                      </a:ext>
                    </a:extLst>
                  </a:tr>
                  <a:tr h="712737">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b="0" i="0" u="none" strike="noStrike" cap="none" dirty="0">
                              <a:solidFill>
                                <a:schemeClr val="dk1"/>
                              </a:solidFill>
                              <a:effectLst/>
                              <a:latin typeface="+mn-lt"/>
                              <a:ea typeface="+mn-ea"/>
                              <a:cs typeface="+mn-cs"/>
                              <a:sym typeface="Arial"/>
                            </a:rPr>
                            <a:t>Adam</a:t>
                          </a:r>
                          <a:r>
                            <a:rPr lang="en-US" altLang="zh-TW" sz="1200" b="0" i="0" u="none" strike="noStrike" cap="none" baseline="0" dirty="0">
                              <a:solidFill>
                                <a:schemeClr val="dk1"/>
                              </a:solidFill>
                              <a:effectLst/>
                              <a:latin typeface="+mn-lt"/>
                              <a:ea typeface="+mn-ea"/>
                              <a:cs typeface="+mn-cs"/>
                              <a:sym typeface="Arial"/>
                            </a:rPr>
                            <a:t> </a:t>
                          </a:r>
                          <a:r>
                            <a:rPr lang="en-US" altLang="zh-TW" sz="1200" kern="100" dirty="0"/>
                            <a:t>Optimizer</a:t>
                          </a:r>
                          <a:endParaRPr lang="en-US" altLang="zh-TW" sz="1200" dirty="0"/>
                        </a:p>
                      </a:txBody>
                      <a:tcPr anchor="ctr"/>
                    </a:tc>
                    <a:extLst>
                      <a:ext uri="{0D108BD9-81ED-4DB2-BD59-A6C34878D82A}">
                        <a16:rowId xmlns:a16="http://schemas.microsoft.com/office/drawing/2014/main" val="3943553620"/>
                      </a:ext>
                    </a:extLst>
                  </a:tr>
                  <a:tr h="354668">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tc>
                    <a:extLst>
                      <a:ext uri="{0D108BD9-81ED-4DB2-BD59-A6C34878D82A}">
                        <a16:rowId xmlns:a16="http://schemas.microsoft.com/office/drawing/2014/main" val="393526237"/>
                      </a:ext>
                    </a:extLst>
                  </a:tr>
                </a:tbl>
              </a:graphicData>
            </a:graphic>
          </p:graphicFrame>
        </mc:Fallback>
      </mc:AlternateContent>
      <p:sp>
        <p:nvSpPr>
          <p:cNvPr id="5" name="矩形 4"/>
          <p:cNvSpPr/>
          <p:nvPr/>
        </p:nvSpPr>
        <p:spPr>
          <a:xfrm>
            <a:off x="4029363" y="374674"/>
            <a:ext cx="3504164" cy="307777"/>
          </a:xfrm>
          <a:prstGeom prst="rect">
            <a:avLst/>
          </a:prstGeom>
        </p:spPr>
        <p:txBody>
          <a:bodyPr wrap="none">
            <a:spAutoFit/>
          </a:bodyPr>
          <a:lstStyle/>
          <a:p>
            <a:pPr algn="just"/>
            <a:r>
              <a:rPr lang="en-US" altLang="zh-TW" sz="1400" b="1" dirty="0"/>
              <a:t>Table 3.1.  </a:t>
            </a:r>
            <a:r>
              <a:rPr lang="en-US" altLang="zh-TW" sz="1400" dirty="0"/>
              <a:t>Summary for the experiment setup.</a:t>
            </a:r>
            <a:endParaRPr lang="zh-TW" altLang="en-US" sz="1400" dirty="0"/>
          </a:p>
        </p:txBody>
      </p:sp>
      <p:sp>
        <p:nvSpPr>
          <p:cNvPr id="11" name="頁尾版面配置區 10">
            <a:extLst>
              <a:ext uri="{FF2B5EF4-FFF2-40B4-BE49-F238E27FC236}">
                <a16:creationId xmlns:a16="http://schemas.microsoft.com/office/drawing/2014/main" id="{E15473F0-C09F-6102-9FC1-FA3670B775F0}"/>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927BCD73-401C-82FD-37CD-74D7FD080C4A}"/>
              </a:ext>
            </a:extLst>
          </p:cNvPr>
          <p:cNvSpPr>
            <a:spLocks noGrp="1"/>
          </p:cNvSpPr>
          <p:nvPr>
            <p:ph type="sldNum" idx="4"/>
          </p:nvPr>
        </p:nvSpPr>
        <p:spPr/>
        <p:txBody>
          <a:bodyPr/>
          <a:lstStyle/>
          <a:p>
            <a:fld id="{00000000-1234-1234-1234-123412341234}" type="slidenum">
              <a:rPr lang="en-US" smtClean="0"/>
              <a:pPr/>
              <a:t>30</a:t>
            </a:fld>
            <a:endParaRPr lang="en-US" dirty="0"/>
          </a:p>
        </p:txBody>
      </p:sp>
    </p:spTree>
    <p:extLst>
      <p:ext uri="{BB962C8B-B14F-4D97-AF65-F5344CB8AC3E}">
        <p14:creationId xmlns:p14="http://schemas.microsoft.com/office/powerpoint/2010/main" val="3418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4">
            <a:extLst>
              <a:ext uri="{FF2B5EF4-FFF2-40B4-BE49-F238E27FC236}">
                <a16:creationId xmlns:a16="http://schemas.microsoft.com/office/drawing/2014/main" id="{20B347E5-2485-6902-E5D4-65D46EB90A8C}"/>
              </a:ext>
            </a:extLst>
          </p:cNvPr>
          <p:cNvGraphicFramePr>
            <a:graphicFrameLocks noGrp="1"/>
          </p:cNvGraphicFramePr>
          <p:nvPr>
            <p:extLst>
              <p:ext uri="{D42A27DB-BD31-4B8C-83A1-F6EECF244321}">
                <p14:modId xmlns:p14="http://schemas.microsoft.com/office/powerpoint/2010/main" val="4159657776"/>
              </p:ext>
            </p:extLst>
          </p:nvPr>
        </p:nvGraphicFramePr>
        <p:xfrm>
          <a:off x="723188" y="1237664"/>
          <a:ext cx="5808608" cy="2113480"/>
        </p:xfrm>
        <a:graphic>
          <a:graphicData uri="http://schemas.openxmlformats.org/drawingml/2006/table">
            <a:tbl>
              <a:tblPr firstRow="1" bandRow="1">
                <a:tableStyleId>{7DF18680-E054-41AD-8BC1-D1AEF772440D}</a:tableStyleId>
              </a:tblPr>
              <a:tblGrid>
                <a:gridCol w="1452152">
                  <a:extLst>
                    <a:ext uri="{9D8B030D-6E8A-4147-A177-3AD203B41FA5}">
                      <a16:colId xmlns:a16="http://schemas.microsoft.com/office/drawing/2014/main" val="3152629040"/>
                    </a:ext>
                  </a:extLst>
                </a:gridCol>
                <a:gridCol w="1452152">
                  <a:extLst>
                    <a:ext uri="{9D8B030D-6E8A-4147-A177-3AD203B41FA5}">
                      <a16:colId xmlns:a16="http://schemas.microsoft.com/office/drawing/2014/main" val="3143423793"/>
                    </a:ext>
                  </a:extLst>
                </a:gridCol>
                <a:gridCol w="1452152">
                  <a:extLst>
                    <a:ext uri="{9D8B030D-6E8A-4147-A177-3AD203B41FA5}">
                      <a16:colId xmlns:a16="http://schemas.microsoft.com/office/drawing/2014/main" val="212553814"/>
                    </a:ext>
                  </a:extLst>
                </a:gridCol>
                <a:gridCol w="1452152">
                  <a:extLst>
                    <a:ext uri="{9D8B030D-6E8A-4147-A177-3AD203B41FA5}">
                      <a16:colId xmlns:a16="http://schemas.microsoft.com/office/drawing/2014/main" val="3938186593"/>
                    </a:ext>
                  </a:extLst>
                </a:gridCol>
              </a:tblGrid>
              <a:tr h="376836">
                <a:tc rowSpan="2" gridSpan="2">
                  <a:txBody>
                    <a:bodyPr/>
                    <a:lstStyle/>
                    <a:p>
                      <a:pPr algn="ctr"/>
                      <a:r>
                        <a:rPr lang="en-US" altLang="zh-TW" dirty="0"/>
                        <a:t>Confusion Matrix</a:t>
                      </a:r>
                      <a:endParaRPr lang="zh-TW" altLang="en-US" dirty="0"/>
                    </a:p>
                  </a:txBody>
                  <a:tcPr anchor="ctr"/>
                </a:tc>
                <a:tc rowSpan="2" hMerge="1">
                  <a:txBody>
                    <a:bodyPr/>
                    <a:lstStyle/>
                    <a:p>
                      <a:endParaRPr lang="zh-TW" altLang="en-US"/>
                    </a:p>
                  </a:txBody>
                  <a:tcPr/>
                </a:tc>
                <a:tc gridSpan="2">
                  <a:txBody>
                    <a:bodyPr/>
                    <a:lstStyle/>
                    <a:p>
                      <a:pPr algn="ctr"/>
                      <a:r>
                        <a:rPr lang="en-US" altLang="zh-TW" dirty="0"/>
                        <a:t>Actual Values</a:t>
                      </a:r>
                      <a:endParaRPr lang="zh-TW" altLang="en-US" dirty="0"/>
                    </a:p>
                  </a:txBody>
                  <a:tcPr anchor="ctr"/>
                </a:tc>
                <a:tc hMerge="1">
                  <a:txBody>
                    <a:bodyPr/>
                    <a:lstStyle/>
                    <a:p>
                      <a:endParaRPr lang="zh-TW" altLang="en-US" dirty="0"/>
                    </a:p>
                  </a:txBody>
                  <a:tcPr/>
                </a:tc>
                <a:extLst>
                  <a:ext uri="{0D108BD9-81ED-4DB2-BD59-A6C34878D82A}">
                    <a16:rowId xmlns:a16="http://schemas.microsoft.com/office/drawing/2014/main" val="3257805945"/>
                  </a:ext>
                </a:extLst>
              </a:tr>
              <a:tr h="376836">
                <a:tc gridSpan="2" vMerge="1">
                  <a:txBody>
                    <a:bodyPr/>
                    <a:lstStyle/>
                    <a:p>
                      <a:endParaRPr lang="zh-TW" altLang="en-US" dirty="0"/>
                    </a:p>
                  </a:txBody>
                  <a:tcPr/>
                </a:tc>
                <a:tc hMerge="1" vMerge="1">
                  <a:txBody>
                    <a:bodyPr/>
                    <a:lstStyle/>
                    <a:p>
                      <a:endParaRPr lang="zh-TW" altLang="en-US" dirty="0"/>
                    </a:p>
                  </a:txBody>
                  <a:tcPr/>
                </a:tc>
                <a:tc>
                  <a:txBody>
                    <a:bodyPr/>
                    <a:lstStyle/>
                    <a:p>
                      <a:pPr algn="ctr"/>
                      <a:r>
                        <a:rPr lang="en-US" altLang="zh-TW" dirty="0"/>
                        <a:t>Positive</a:t>
                      </a:r>
                      <a:endParaRPr lang="zh-TW" altLang="en-US" dirty="0"/>
                    </a:p>
                  </a:txBody>
                  <a:tcPr anchor="ctr"/>
                </a:tc>
                <a:tc>
                  <a:txBody>
                    <a:bodyPr/>
                    <a:lstStyle/>
                    <a:p>
                      <a:pPr algn="ctr"/>
                      <a:r>
                        <a:rPr lang="en-US" altLang="zh-TW" dirty="0"/>
                        <a:t>Negative</a:t>
                      </a:r>
                      <a:endParaRPr lang="zh-TW" altLang="en-US" dirty="0"/>
                    </a:p>
                  </a:txBody>
                  <a:tcPr anchor="ctr"/>
                </a:tc>
                <a:extLst>
                  <a:ext uri="{0D108BD9-81ED-4DB2-BD59-A6C34878D82A}">
                    <a16:rowId xmlns:a16="http://schemas.microsoft.com/office/drawing/2014/main" val="3520284872"/>
                  </a:ext>
                </a:extLst>
              </a:tr>
              <a:tr h="640621">
                <a:tc rowSpan="2">
                  <a:txBody>
                    <a:bodyPr/>
                    <a:lstStyle/>
                    <a:p>
                      <a:pPr algn="ctr"/>
                      <a:r>
                        <a:rPr lang="en-US" altLang="zh-TW" dirty="0"/>
                        <a:t>Predicted</a:t>
                      </a:r>
                      <a:endParaRPr lang="zh-TW" altLang="en-US" dirty="0"/>
                    </a:p>
                  </a:txBody>
                  <a:tcPr anchor="ctr"/>
                </a:tc>
                <a:tc>
                  <a:txBody>
                    <a:bodyPr/>
                    <a:lstStyle/>
                    <a:p>
                      <a:pPr algn="ctr"/>
                      <a:r>
                        <a:rPr lang="en-US" altLang="zh-TW" dirty="0"/>
                        <a:t>Positive</a:t>
                      </a:r>
                      <a:endParaRPr lang="zh-TW" altLang="en-US" dirty="0"/>
                    </a:p>
                  </a:txBody>
                  <a:tcPr anchor="ctr"/>
                </a:tc>
                <a:tc>
                  <a:txBody>
                    <a:bodyPr/>
                    <a:lstStyle/>
                    <a:p>
                      <a:pPr algn="ctr"/>
                      <a:r>
                        <a:rPr lang="en-US" altLang="zh-TW" dirty="0"/>
                        <a:t>TP</a:t>
                      </a:r>
                    </a:p>
                    <a:p>
                      <a:pPr algn="ctr"/>
                      <a:r>
                        <a:rPr lang="en-US" altLang="zh-TW" dirty="0"/>
                        <a:t>(True Positive)</a:t>
                      </a:r>
                      <a:endParaRPr lang="zh-TW" altLang="en-US" dirty="0"/>
                    </a:p>
                  </a:txBody>
                  <a:tcPr anchor="ctr"/>
                </a:tc>
                <a:tc>
                  <a:txBody>
                    <a:bodyPr/>
                    <a:lstStyle/>
                    <a:p>
                      <a:pPr algn="ctr"/>
                      <a:r>
                        <a:rPr lang="en-US" altLang="zh-TW" dirty="0">
                          <a:solidFill>
                            <a:srgbClr val="FF0000"/>
                          </a:solidFill>
                        </a:rPr>
                        <a:t>FP</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(False Positive)</a:t>
                      </a:r>
                      <a:endParaRPr lang="zh-TW" altLang="en-US" dirty="0"/>
                    </a:p>
                  </a:txBody>
                  <a:tcPr anchor="ctr"/>
                </a:tc>
                <a:extLst>
                  <a:ext uri="{0D108BD9-81ED-4DB2-BD59-A6C34878D82A}">
                    <a16:rowId xmlns:a16="http://schemas.microsoft.com/office/drawing/2014/main" val="1618240637"/>
                  </a:ext>
                </a:extLst>
              </a:tr>
              <a:tr h="719187">
                <a:tc vMerge="1">
                  <a:txBody>
                    <a:bodyPr/>
                    <a:lstStyle/>
                    <a:p>
                      <a:endParaRPr lang="zh-TW" altLang="en-US" dirty="0"/>
                    </a:p>
                  </a:txBody>
                  <a:tcPr/>
                </a:tc>
                <a:tc>
                  <a:txBody>
                    <a:bodyPr/>
                    <a:lstStyle/>
                    <a:p>
                      <a:pPr algn="ctr"/>
                      <a:r>
                        <a:rPr lang="en-US" altLang="zh-TW" dirty="0"/>
                        <a:t>Negative</a:t>
                      </a:r>
                      <a:endParaRPr lang="zh-TW" altLang="en-US" dirty="0"/>
                    </a:p>
                  </a:txBody>
                  <a:tcPr anchor="ctr"/>
                </a:tc>
                <a:tc>
                  <a:txBody>
                    <a:bodyPr/>
                    <a:lstStyle/>
                    <a:p>
                      <a:pPr algn="ctr"/>
                      <a:r>
                        <a:rPr lang="en-US" altLang="zh-TW" dirty="0">
                          <a:solidFill>
                            <a:srgbClr val="FF0000"/>
                          </a:solidFill>
                        </a:rPr>
                        <a:t>FN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(False Negative)</a:t>
                      </a:r>
                      <a:endParaRPr lang="zh-TW" altLang="en-US" dirty="0"/>
                    </a:p>
                  </a:txBody>
                  <a:tcPr anchor="ctr"/>
                </a:tc>
                <a:tc>
                  <a:txBody>
                    <a:bodyPr/>
                    <a:lstStyle/>
                    <a:p>
                      <a:pPr algn="ctr"/>
                      <a:r>
                        <a:rPr lang="en-US" altLang="zh-TW" dirty="0"/>
                        <a:t>TN</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(True Negative)</a:t>
                      </a:r>
                      <a:endParaRPr lang="zh-TW" altLang="en-US" dirty="0"/>
                    </a:p>
                  </a:txBody>
                  <a:tcPr anchor="ctr"/>
                </a:tc>
                <a:extLst>
                  <a:ext uri="{0D108BD9-81ED-4DB2-BD59-A6C34878D82A}">
                    <a16:rowId xmlns:a16="http://schemas.microsoft.com/office/drawing/2014/main" val="2151101592"/>
                  </a:ext>
                </a:extLst>
              </a:tr>
            </a:tbl>
          </a:graphicData>
        </a:graphic>
      </p:graphicFrame>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7F1816A7-AB79-214F-CFC9-5AFFE975B7F4}"/>
                  </a:ext>
                </a:extLst>
              </p:cNvPr>
              <p:cNvSpPr txBox="1"/>
              <p:nvPr/>
            </p:nvSpPr>
            <p:spPr>
              <a:xfrm>
                <a:off x="6509495" y="1237664"/>
                <a:ext cx="2394857" cy="4992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dirty="0" smtClean="0">
                          <a:latin typeface="Cambria Math" panose="02040503050406030204" pitchFamily="18" charset="0"/>
                        </a:rPr>
                        <m:t>FDR</m:t>
                      </m:r>
                      <m:r>
                        <a:rPr lang="en-US" altLang="zh-TW" b="0" i="1" dirty="0" smtClean="0">
                          <a:latin typeface="Cambria Math" panose="02040503050406030204" pitchFamily="18" charset="0"/>
                        </a:rPr>
                        <m:t>=</m:t>
                      </m:r>
                      <m:f>
                        <m:fPr>
                          <m:ctrlPr>
                            <a:rPr lang="en-US" altLang="zh-TW" b="0" i="1" dirty="0" smtClean="0">
                              <a:latin typeface="Cambria Math" panose="02040503050406030204" pitchFamily="18" charset="0"/>
                            </a:rPr>
                          </m:ctrlPr>
                        </m:fPr>
                        <m:num>
                          <m:r>
                            <a:rPr lang="en-US" altLang="zh-TW" b="0" i="1" dirty="0" smtClean="0">
                              <a:solidFill>
                                <a:srgbClr val="FF0000"/>
                              </a:solidFill>
                              <a:latin typeface="Cambria Math" panose="02040503050406030204" pitchFamily="18" charset="0"/>
                            </a:rPr>
                            <m:t>𝐹𝑃</m:t>
                          </m:r>
                        </m:num>
                        <m:den>
                          <m:r>
                            <a:rPr lang="en-US" altLang="zh-TW" i="1" dirty="0" smtClean="0">
                              <a:solidFill>
                                <a:srgbClr val="FF0000"/>
                              </a:solidFill>
                              <a:latin typeface="Cambria Math" panose="02040503050406030204" pitchFamily="18" charset="0"/>
                            </a:rPr>
                            <m:t>𝐹𝑃</m:t>
                          </m:r>
                          <m:r>
                            <a:rPr lang="en-US" altLang="zh-TW" b="0" i="1" dirty="0" smtClean="0">
                              <a:latin typeface="Cambria Math" panose="02040503050406030204" pitchFamily="18" charset="0"/>
                            </a:rPr>
                            <m:t>+</m:t>
                          </m:r>
                          <m:r>
                            <a:rPr lang="en-US" altLang="zh-TW" i="1" dirty="0">
                              <a:latin typeface="Cambria Math" panose="02040503050406030204" pitchFamily="18" charset="0"/>
                            </a:rPr>
                            <m:t>𝑇𝑃</m:t>
                          </m:r>
                        </m:den>
                      </m:f>
                    </m:oMath>
                  </m:oMathPara>
                </a14:m>
                <a:endParaRPr lang="zh-TW" altLang="en-US" dirty="0"/>
              </a:p>
            </p:txBody>
          </p:sp>
        </mc:Choice>
        <mc:Fallback xmlns="">
          <p:sp>
            <p:nvSpPr>
              <p:cNvPr id="5" name="文字方塊 4">
                <a:extLst>
                  <a:ext uri="{FF2B5EF4-FFF2-40B4-BE49-F238E27FC236}">
                    <a16:creationId xmlns:a16="http://schemas.microsoft.com/office/drawing/2014/main" id="{7F1816A7-AB79-214F-CFC9-5AFFE975B7F4}"/>
                  </a:ext>
                </a:extLst>
              </p:cNvPr>
              <p:cNvSpPr txBox="1">
                <a:spLocks noRot="1" noChangeAspect="1" noMove="1" noResize="1" noEditPoints="1" noAdjustHandles="1" noChangeArrowheads="1" noChangeShapeType="1" noTextEdit="1"/>
              </p:cNvSpPr>
              <p:nvPr/>
            </p:nvSpPr>
            <p:spPr>
              <a:xfrm>
                <a:off x="6509495" y="1237664"/>
                <a:ext cx="2394857" cy="499239"/>
              </a:xfrm>
              <a:prstGeom prst="rect">
                <a:avLst/>
              </a:prstGeom>
              <a:blipFill>
                <a:blip r:embed="rId3"/>
                <a:stretch>
                  <a:fillRect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B504279C-428D-E53E-C483-A6079FC53E96}"/>
                  </a:ext>
                </a:extLst>
              </p:cNvPr>
              <p:cNvSpPr txBox="1"/>
              <p:nvPr/>
            </p:nvSpPr>
            <p:spPr>
              <a:xfrm>
                <a:off x="6531796" y="1960387"/>
                <a:ext cx="2394857" cy="4992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dirty="0" smtClean="0">
                          <a:latin typeface="Cambria Math" panose="02040503050406030204" pitchFamily="18" charset="0"/>
                        </a:rPr>
                        <m:t>FOR</m:t>
                      </m:r>
                      <m:r>
                        <a:rPr lang="en-US" altLang="zh-TW" b="0" i="1" dirty="0" smtClean="0">
                          <a:latin typeface="Cambria Math" panose="02040503050406030204" pitchFamily="18" charset="0"/>
                        </a:rPr>
                        <m:t>=</m:t>
                      </m:r>
                      <m:f>
                        <m:fPr>
                          <m:ctrlPr>
                            <a:rPr lang="en-US" altLang="zh-TW" b="0" i="1" dirty="0" smtClean="0">
                              <a:latin typeface="Cambria Math" panose="02040503050406030204" pitchFamily="18" charset="0"/>
                            </a:rPr>
                          </m:ctrlPr>
                        </m:fPr>
                        <m:num>
                          <m:r>
                            <a:rPr lang="en-US" altLang="zh-TW" b="0" i="1" dirty="0" smtClean="0">
                              <a:solidFill>
                                <a:srgbClr val="FF0000"/>
                              </a:solidFill>
                              <a:latin typeface="Cambria Math" panose="02040503050406030204" pitchFamily="18" charset="0"/>
                            </a:rPr>
                            <m:t>𝐹𝑁</m:t>
                          </m:r>
                        </m:num>
                        <m:den>
                          <m:r>
                            <a:rPr lang="en-US" altLang="zh-TW" b="0" i="1" dirty="0" smtClean="0">
                              <a:solidFill>
                                <a:srgbClr val="FF0000"/>
                              </a:solidFill>
                              <a:latin typeface="Cambria Math" panose="02040503050406030204" pitchFamily="18" charset="0"/>
                            </a:rPr>
                            <m:t>𝐹𝑁</m:t>
                          </m:r>
                          <m:r>
                            <a:rPr lang="en-US" altLang="zh-TW" i="1" dirty="0">
                              <a:latin typeface="Cambria Math" panose="02040503050406030204" pitchFamily="18" charset="0"/>
                            </a:rPr>
                            <m:t>+</m:t>
                          </m:r>
                          <m:r>
                            <a:rPr lang="en-US" altLang="zh-TW" b="0" i="1" dirty="0" smtClean="0">
                              <a:latin typeface="Cambria Math" panose="02040503050406030204" pitchFamily="18" charset="0"/>
                            </a:rPr>
                            <m:t>𝑇𝑁</m:t>
                          </m:r>
                        </m:den>
                      </m:f>
                    </m:oMath>
                  </m:oMathPara>
                </a14:m>
                <a:endParaRPr lang="zh-TW" altLang="en-US" dirty="0"/>
              </a:p>
            </p:txBody>
          </p:sp>
        </mc:Choice>
        <mc:Fallback xmlns="">
          <p:sp>
            <p:nvSpPr>
              <p:cNvPr id="6" name="文字方塊 5">
                <a:extLst>
                  <a:ext uri="{FF2B5EF4-FFF2-40B4-BE49-F238E27FC236}">
                    <a16:creationId xmlns:a16="http://schemas.microsoft.com/office/drawing/2014/main" id="{B504279C-428D-E53E-C483-A6079FC53E96}"/>
                  </a:ext>
                </a:extLst>
              </p:cNvPr>
              <p:cNvSpPr txBox="1">
                <a:spLocks noRot="1" noChangeAspect="1" noMove="1" noResize="1" noEditPoints="1" noAdjustHandles="1" noChangeArrowheads="1" noChangeShapeType="1" noTextEdit="1"/>
              </p:cNvSpPr>
              <p:nvPr/>
            </p:nvSpPr>
            <p:spPr>
              <a:xfrm>
                <a:off x="6531796" y="1960387"/>
                <a:ext cx="2394857" cy="499239"/>
              </a:xfrm>
              <a:prstGeom prst="rect">
                <a:avLst/>
              </a:prstGeom>
              <a:blipFill>
                <a:blip r:embed="rId4"/>
                <a:stretch>
                  <a:fillRect b="-24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BF29377D-6891-CA7F-F8EE-3A0DB11257BF}"/>
                  </a:ext>
                </a:extLst>
              </p:cNvPr>
              <p:cNvSpPr txBox="1"/>
              <p:nvPr/>
            </p:nvSpPr>
            <p:spPr>
              <a:xfrm>
                <a:off x="1152808" y="3470755"/>
                <a:ext cx="2394857" cy="4992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dirty="0" smtClean="0">
                          <a:latin typeface="Cambria Math" panose="02040503050406030204" pitchFamily="18" charset="0"/>
                        </a:rPr>
                        <m:t>Precision</m:t>
                      </m:r>
                      <m:r>
                        <a:rPr lang="en-US" altLang="zh-TW" b="0" i="1" dirty="0" smtClean="0">
                          <a:latin typeface="Cambria Math" panose="02040503050406030204" pitchFamily="18" charset="0"/>
                        </a:rPr>
                        <m:t>=</m:t>
                      </m:r>
                      <m:f>
                        <m:fPr>
                          <m:ctrlPr>
                            <a:rPr lang="en-US" altLang="zh-TW" b="0" i="1" dirty="0" smtClean="0">
                              <a:latin typeface="Cambria Math" panose="02040503050406030204" pitchFamily="18" charset="0"/>
                            </a:rPr>
                          </m:ctrlPr>
                        </m:fPr>
                        <m:num>
                          <m:r>
                            <a:rPr lang="en-US" altLang="zh-TW" b="0" i="1" dirty="0" smtClean="0">
                              <a:latin typeface="Cambria Math" panose="02040503050406030204" pitchFamily="18" charset="0"/>
                            </a:rPr>
                            <m:t>𝑇𝑃</m:t>
                          </m:r>
                        </m:num>
                        <m:den>
                          <m:r>
                            <a:rPr lang="en-US" altLang="zh-TW" i="1" dirty="0">
                              <a:solidFill>
                                <a:srgbClr val="FF0000"/>
                              </a:solidFill>
                              <a:latin typeface="Cambria Math" panose="02040503050406030204" pitchFamily="18" charset="0"/>
                            </a:rPr>
                            <m:t>𝐹𝑃</m:t>
                          </m:r>
                          <m:r>
                            <a:rPr lang="en-US" altLang="zh-TW" b="0" i="1" dirty="0" smtClean="0">
                              <a:solidFill>
                                <a:schemeClr val="tx1"/>
                              </a:solidFill>
                              <a:latin typeface="Cambria Math" panose="02040503050406030204" pitchFamily="18" charset="0"/>
                            </a:rPr>
                            <m:t>+</m:t>
                          </m:r>
                          <m:r>
                            <a:rPr lang="en-US" altLang="zh-TW" b="0" i="1" dirty="0" smtClean="0">
                              <a:latin typeface="Cambria Math" panose="02040503050406030204" pitchFamily="18" charset="0"/>
                            </a:rPr>
                            <m:t>𝑇𝑃</m:t>
                          </m:r>
                        </m:den>
                      </m:f>
                    </m:oMath>
                  </m:oMathPara>
                </a14:m>
                <a:endParaRPr lang="zh-TW" altLang="en-US" dirty="0"/>
              </a:p>
            </p:txBody>
          </p:sp>
        </mc:Choice>
        <mc:Fallback xmlns="">
          <p:sp>
            <p:nvSpPr>
              <p:cNvPr id="7" name="文字方塊 6">
                <a:extLst>
                  <a:ext uri="{FF2B5EF4-FFF2-40B4-BE49-F238E27FC236}">
                    <a16:creationId xmlns:a16="http://schemas.microsoft.com/office/drawing/2014/main" id="{BF29377D-6891-CA7F-F8EE-3A0DB11257BF}"/>
                  </a:ext>
                </a:extLst>
              </p:cNvPr>
              <p:cNvSpPr txBox="1">
                <a:spLocks noRot="1" noChangeAspect="1" noMove="1" noResize="1" noEditPoints="1" noAdjustHandles="1" noChangeArrowheads="1" noChangeShapeType="1" noTextEdit="1"/>
              </p:cNvSpPr>
              <p:nvPr/>
            </p:nvSpPr>
            <p:spPr>
              <a:xfrm>
                <a:off x="1152808" y="3470755"/>
                <a:ext cx="2394857" cy="499239"/>
              </a:xfrm>
              <a:prstGeom prst="rect">
                <a:avLst/>
              </a:prstGeom>
              <a:blipFill>
                <a:blip r:embed="rId5"/>
                <a:stretch>
                  <a:fillRect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04963488-FF63-1A6F-DAE2-D1376053CCD6}"/>
                  </a:ext>
                </a:extLst>
              </p:cNvPr>
              <p:cNvSpPr txBox="1"/>
              <p:nvPr/>
            </p:nvSpPr>
            <p:spPr>
              <a:xfrm>
                <a:off x="1152807" y="4055048"/>
                <a:ext cx="2394857" cy="4992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dirty="0" smtClean="0">
                          <a:latin typeface="Cambria Math" panose="02040503050406030204" pitchFamily="18" charset="0"/>
                        </a:rPr>
                        <m:t>Recall</m:t>
                      </m:r>
                      <m:r>
                        <a:rPr lang="en-US" altLang="zh-TW" b="0" i="1" dirty="0" smtClean="0">
                          <a:latin typeface="Cambria Math" panose="02040503050406030204" pitchFamily="18" charset="0"/>
                        </a:rPr>
                        <m:t>      =</m:t>
                      </m:r>
                      <m:f>
                        <m:fPr>
                          <m:ctrlPr>
                            <a:rPr lang="en-US" altLang="zh-TW" b="0" i="1" dirty="0" smtClean="0">
                              <a:latin typeface="Cambria Math" panose="02040503050406030204" pitchFamily="18" charset="0"/>
                            </a:rPr>
                          </m:ctrlPr>
                        </m:fPr>
                        <m:num>
                          <m:r>
                            <a:rPr lang="en-US" altLang="zh-TW" b="0" i="1" dirty="0" smtClean="0">
                              <a:latin typeface="Cambria Math" panose="02040503050406030204" pitchFamily="18" charset="0"/>
                            </a:rPr>
                            <m:t>𝑇𝑃</m:t>
                          </m:r>
                        </m:num>
                        <m:den>
                          <m:r>
                            <a:rPr lang="en-US" altLang="zh-TW" i="1" dirty="0" smtClean="0">
                              <a:solidFill>
                                <a:srgbClr val="FF0000"/>
                              </a:solidFill>
                              <a:latin typeface="Cambria Math" panose="02040503050406030204" pitchFamily="18" charset="0"/>
                            </a:rPr>
                            <m:t>𝐹𝑁</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𝑇𝑃</m:t>
                          </m:r>
                        </m:den>
                      </m:f>
                    </m:oMath>
                  </m:oMathPara>
                </a14:m>
                <a:endParaRPr lang="zh-TW" altLang="en-US" dirty="0"/>
              </a:p>
            </p:txBody>
          </p:sp>
        </mc:Choice>
        <mc:Fallback xmlns="">
          <p:sp>
            <p:nvSpPr>
              <p:cNvPr id="8" name="文字方塊 7">
                <a:extLst>
                  <a:ext uri="{FF2B5EF4-FFF2-40B4-BE49-F238E27FC236}">
                    <a16:creationId xmlns:a16="http://schemas.microsoft.com/office/drawing/2014/main" id="{04963488-FF63-1A6F-DAE2-D1376053CCD6}"/>
                  </a:ext>
                </a:extLst>
              </p:cNvPr>
              <p:cNvSpPr txBox="1">
                <a:spLocks noRot="1" noChangeAspect="1" noMove="1" noResize="1" noEditPoints="1" noAdjustHandles="1" noChangeArrowheads="1" noChangeShapeType="1" noTextEdit="1"/>
              </p:cNvSpPr>
              <p:nvPr/>
            </p:nvSpPr>
            <p:spPr>
              <a:xfrm>
                <a:off x="1152807" y="4055048"/>
                <a:ext cx="2394857" cy="499239"/>
              </a:xfrm>
              <a:prstGeom prst="rect">
                <a:avLst/>
              </a:prstGeom>
              <a:blipFill>
                <a:blip r:embed="rId6"/>
                <a:stretch>
                  <a:fillRect b="-12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EA1FEE79-C0DD-1DC3-4EF4-822101EDC650}"/>
                  </a:ext>
                </a:extLst>
              </p:cNvPr>
              <p:cNvSpPr txBox="1"/>
              <p:nvPr/>
            </p:nvSpPr>
            <p:spPr>
              <a:xfrm>
                <a:off x="3731621" y="3720374"/>
                <a:ext cx="3218908" cy="6721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b="0" i="0" dirty="0" smtClean="0">
                          <a:latin typeface="Cambria Math" panose="02040503050406030204" pitchFamily="18" charset="0"/>
                        </a:rPr>
                        <m:t>F</m:t>
                      </m:r>
                      <m:r>
                        <a:rPr lang="en-US" altLang="zh-TW" b="0" i="0" dirty="0" smtClean="0">
                          <a:latin typeface="Cambria Math" panose="02040503050406030204" pitchFamily="18" charset="0"/>
                        </a:rPr>
                        <m:t>1 </m:t>
                      </m:r>
                      <m:r>
                        <m:rPr>
                          <m:sty m:val="p"/>
                        </m:rPr>
                        <a:rPr lang="en-US" altLang="zh-TW" b="0" i="0" dirty="0" smtClean="0">
                          <a:latin typeface="Cambria Math" panose="02040503050406030204" pitchFamily="18" charset="0"/>
                        </a:rPr>
                        <m:t>Score</m:t>
                      </m:r>
                      <m:r>
                        <a:rPr lang="en-US" altLang="zh-TW" b="0" i="1" dirty="0" smtClean="0">
                          <a:latin typeface="Cambria Math" panose="02040503050406030204" pitchFamily="18" charset="0"/>
                        </a:rPr>
                        <m:t>=</m:t>
                      </m:r>
                      <m:f>
                        <m:fPr>
                          <m:ctrlPr>
                            <a:rPr lang="en-US" altLang="zh-TW" b="0" i="1" dirty="0" smtClean="0">
                              <a:latin typeface="Cambria Math" panose="02040503050406030204" pitchFamily="18" charset="0"/>
                            </a:rPr>
                          </m:ctrlPr>
                        </m:fPr>
                        <m:num>
                          <m:r>
                            <a:rPr lang="en-US" altLang="zh-TW" b="0" i="1" dirty="0" smtClean="0">
                              <a:latin typeface="Cambria Math" panose="02040503050406030204" pitchFamily="18" charset="0"/>
                            </a:rPr>
                            <m:t>1</m:t>
                          </m:r>
                        </m:num>
                        <m:den>
                          <m:f>
                            <m:fPr>
                              <m:ctrlPr>
                                <a:rPr lang="en-US" altLang="zh-TW" i="1" dirty="0">
                                  <a:latin typeface="Cambria Math" panose="02040503050406030204" pitchFamily="18" charset="0"/>
                                </a:rPr>
                              </m:ctrlPr>
                            </m:fPr>
                            <m:num>
                              <m:r>
                                <a:rPr lang="en-US" altLang="zh-TW" b="0" i="1" dirty="0" smtClean="0">
                                  <a:latin typeface="Cambria Math" panose="02040503050406030204" pitchFamily="18" charset="0"/>
                                </a:rPr>
                                <m:t>1</m:t>
                              </m:r>
                            </m:num>
                            <m:den>
                              <m:r>
                                <m:rPr>
                                  <m:sty m:val="p"/>
                                </m:rPr>
                                <a:rPr lang="en-US" altLang="zh-TW" dirty="0">
                                  <a:latin typeface="Cambria Math" panose="02040503050406030204" pitchFamily="18" charset="0"/>
                                </a:rPr>
                                <m:t>Precision</m:t>
                              </m:r>
                            </m:den>
                          </m:f>
                          <m:r>
                            <a:rPr lang="en-US" altLang="zh-TW" b="0" i="1" dirty="0" smtClean="0">
                              <a:latin typeface="Cambria Math" panose="02040503050406030204" pitchFamily="18" charset="0"/>
                            </a:rPr>
                            <m:t>+</m:t>
                          </m:r>
                          <m:f>
                            <m:fPr>
                              <m:ctrlPr>
                                <a:rPr lang="en-US" altLang="zh-TW" i="1" dirty="0">
                                  <a:latin typeface="Cambria Math" panose="02040503050406030204" pitchFamily="18" charset="0"/>
                                </a:rPr>
                              </m:ctrlPr>
                            </m:fPr>
                            <m:num>
                              <m:r>
                                <a:rPr lang="en-US" altLang="zh-TW" i="1" dirty="0">
                                  <a:latin typeface="Cambria Math" panose="02040503050406030204" pitchFamily="18" charset="0"/>
                                </a:rPr>
                                <m:t>1</m:t>
                              </m:r>
                            </m:num>
                            <m:den>
                              <m:r>
                                <m:rPr>
                                  <m:sty m:val="p"/>
                                </m:rPr>
                                <a:rPr lang="en-US" altLang="zh-TW" dirty="0">
                                  <a:latin typeface="Cambria Math" panose="02040503050406030204" pitchFamily="18" charset="0"/>
                                </a:rPr>
                                <m:t>Recall</m:t>
                              </m:r>
                            </m:den>
                          </m:f>
                        </m:den>
                      </m:f>
                      <m:r>
                        <a:rPr lang="en-US" altLang="zh-TW" b="0" i="0" dirty="0" smtClean="0">
                          <a:latin typeface="Cambria Math" panose="02040503050406030204" pitchFamily="18" charset="0"/>
                        </a:rPr>
                        <m:t> </m:t>
                      </m:r>
                    </m:oMath>
                  </m:oMathPara>
                </a14:m>
                <a:endParaRPr lang="zh-TW" altLang="en-US" dirty="0"/>
              </a:p>
            </p:txBody>
          </p:sp>
        </mc:Choice>
        <mc:Fallback xmlns="">
          <p:sp>
            <p:nvSpPr>
              <p:cNvPr id="10" name="文字方塊 9">
                <a:extLst>
                  <a:ext uri="{FF2B5EF4-FFF2-40B4-BE49-F238E27FC236}">
                    <a16:creationId xmlns:a16="http://schemas.microsoft.com/office/drawing/2014/main" id="{EA1FEE79-C0DD-1DC3-4EF4-822101EDC650}"/>
                  </a:ext>
                </a:extLst>
              </p:cNvPr>
              <p:cNvSpPr txBox="1">
                <a:spLocks noRot="1" noChangeAspect="1" noMove="1" noResize="1" noEditPoints="1" noAdjustHandles="1" noChangeArrowheads="1" noChangeShapeType="1" noTextEdit="1"/>
              </p:cNvSpPr>
              <p:nvPr/>
            </p:nvSpPr>
            <p:spPr>
              <a:xfrm>
                <a:off x="3731621" y="3720374"/>
                <a:ext cx="3218908" cy="672172"/>
              </a:xfrm>
              <a:prstGeom prst="rect">
                <a:avLst/>
              </a:prstGeom>
              <a:blipFill>
                <a:blip r:embed="rId7"/>
                <a:stretch>
                  <a:fillRect b="-1802"/>
                </a:stretch>
              </a:blipFill>
            </p:spPr>
            <p:txBody>
              <a:bodyPr/>
              <a:lstStyle/>
              <a:p>
                <a:r>
                  <a:rPr lang="zh-TW" altLang="en-US">
                    <a:noFill/>
                  </a:rPr>
                  <a:t> </a:t>
                </a:r>
              </a:p>
            </p:txBody>
          </p:sp>
        </mc:Fallback>
      </mc:AlternateContent>
      <p:sp>
        <p:nvSpPr>
          <p:cNvPr id="11" name="矩形 10">
            <a:extLst>
              <a:ext uri="{FF2B5EF4-FFF2-40B4-BE49-F238E27FC236}">
                <a16:creationId xmlns:a16="http://schemas.microsoft.com/office/drawing/2014/main" id="{049756D7-3C81-584D-3FC6-A6DC1429BD11}"/>
              </a:ext>
            </a:extLst>
          </p:cNvPr>
          <p:cNvSpPr/>
          <p:nvPr/>
        </p:nvSpPr>
        <p:spPr bwMode="auto">
          <a:xfrm>
            <a:off x="168540" y="90084"/>
            <a:ext cx="4474623"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Evaluation Metrics</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Confusion Matrix</a:t>
            </a:r>
          </a:p>
        </p:txBody>
      </p:sp>
      <p:sp>
        <p:nvSpPr>
          <p:cNvPr id="15" name="頁尾版面配置區 14">
            <a:extLst>
              <a:ext uri="{FF2B5EF4-FFF2-40B4-BE49-F238E27FC236}">
                <a16:creationId xmlns:a16="http://schemas.microsoft.com/office/drawing/2014/main" id="{02322A8A-EF14-30F2-B254-70CCA5C4E309}"/>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AD3977A0-DE51-9C13-C157-B4AB09C2350E}"/>
              </a:ext>
            </a:extLst>
          </p:cNvPr>
          <p:cNvSpPr>
            <a:spLocks noGrp="1"/>
          </p:cNvSpPr>
          <p:nvPr>
            <p:ph type="sldNum" idx="4"/>
          </p:nvPr>
        </p:nvSpPr>
        <p:spPr/>
        <p:txBody>
          <a:bodyPr/>
          <a:lstStyle/>
          <a:p>
            <a:fld id="{00000000-1234-1234-1234-123412341234}" type="slidenum">
              <a:rPr lang="en-US" smtClean="0"/>
              <a:pPr/>
              <a:t>31</a:t>
            </a:fld>
            <a:endParaRPr lang="en-US" dirty="0"/>
          </a:p>
        </p:txBody>
      </p:sp>
    </p:spTree>
    <p:extLst>
      <p:ext uri="{BB962C8B-B14F-4D97-AF65-F5344CB8AC3E}">
        <p14:creationId xmlns:p14="http://schemas.microsoft.com/office/powerpoint/2010/main" val="7703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6813147"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 Uncertainty to Error Rates Mapping reliability diagram </a:t>
            </a:r>
            <a:endParaRPr lang="zh-TW" altLang="en-US" sz="1600" dirty="0"/>
          </a:p>
        </p:txBody>
      </p:sp>
      <p:sp>
        <p:nvSpPr>
          <p:cNvPr id="7" name="頁尾版面配置區 6">
            <a:extLst>
              <a:ext uri="{FF2B5EF4-FFF2-40B4-BE49-F238E27FC236}">
                <a16:creationId xmlns:a16="http://schemas.microsoft.com/office/drawing/2014/main" id="{DAC67311-C44A-2004-2460-5DB40C071F09}"/>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2C72A016-02DA-BC8F-97AA-5C8F3BAD36DB}"/>
              </a:ext>
            </a:extLst>
          </p:cNvPr>
          <p:cNvSpPr>
            <a:spLocks noGrp="1"/>
          </p:cNvSpPr>
          <p:nvPr>
            <p:ph type="sldNum" idx="4"/>
          </p:nvPr>
        </p:nvSpPr>
        <p:spPr/>
        <p:txBody>
          <a:bodyPr/>
          <a:lstStyle/>
          <a:p>
            <a:fld id="{00000000-1234-1234-1234-123412341234}" type="slidenum">
              <a:rPr lang="en-US" smtClean="0"/>
              <a:pPr/>
              <a:t>32</a:t>
            </a:fld>
            <a:endParaRPr lang="en-US" dirty="0"/>
          </a:p>
        </p:txBody>
      </p:sp>
      <p:sp>
        <p:nvSpPr>
          <p:cNvPr id="4" name="文字方塊 3">
            <a:extLst>
              <a:ext uri="{FF2B5EF4-FFF2-40B4-BE49-F238E27FC236}">
                <a16:creationId xmlns:a16="http://schemas.microsoft.com/office/drawing/2014/main" id="{48CCFE99-4F9C-1700-1C33-5566262D5E2C}"/>
              </a:ext>
            </a:extLst>
          </p:cNvPr>
          <p:cNvSpPr txBox="1"/>
          <p:nvPr/>
        </p:nvSpPr>
        <p:spPr>
          <a:xfrm>
            <a:off x="393203" y="881304"/>
            <a:ext cx="1833866" cy="307777"/>
          </a:xfrm>
          <a:prstGeom prst="rect">
            <a:avLst/>
          </a:prstGeom>
          <a:noFill/>
        </p:spPr>
        <p:txBody>
          <a:bodyPr wrap="square">
            <a:spAutoFit/>
          </a:bodyPr>
          <a:lstStyle/>
          <a:p>
            <a:pPr algn="ctr"/>
            <a:r>
              <a:rPr lang="en-US" altLang="zh-TW" sz="1400" dirty="0">
                <a:effectLst/>
              </a:rPr>
              <a:t>Dataset: </a:t>
            </a:r>
            <a:r>
              <a:rPr lang="en-US" altLang="zh-TW" dirty="0"/>
              <a:t>MIT-States</a:t>
            </a:r>
            <a:endParaRPr lang="en-US" altLang="zh-TW" sz="1400" dirty="0">
              <a:effectLst/>
            </a:endParaRPr>
          </a:p>
        </p:txBody>
      </p:sp>
      <p:pic>
        <p:nvPicPr>
          <p:cNvPr id="9" name="圖片 8">
            <a:extLst>
              <a:ext uri="{FF2B5EF4-FFF2-40B4-BE49-F238E27FC236}">
                <a16:creationId xmlns:a16="http://schemas.microsoft.com/office/drawing/2014/main" id="{F09F7796-4CEC-B691-584C-005E94921F32}"/>
              </a:ext>
            </a:extLst>
          </p:cNvPr>
          <p:cNvPicPr>
            <a:picLocks noChangeAspect="1"/>
          </p:cNvPicPr>
          <p:nvPr/>
        </p:nvPicPr>
        <p:blipFill>
          <a:blip r:embed="rId3"/>
          <a:stretch>
            <a:fillRect/>
          </a:stretch>
        </p:blipFill>
        <p:spPr>
          <a:xfrm>
            <a:off x="6199238" y="1851389"/>
            <a:ext cx="2851354" cy="2847377"/>
          </a:xfrm>
          <a:prstGeom prst="rect">
            <a:avLst/>
          </a:prstGeom>
        </p:spPr>
      </p:pic>
      <p:pic>
        <p:nvPicPr>
          <p:cNvPr id="12" name="圖片 11">
            <a:extLst>
              <a:ext uri="{FF2B5EF4-FFF2-40B4-BE49-F238E27FC236}">
                <a16:creationId xmlns:a16="http://schemas.microsoft.com/office/drawing/2014/main" id="{B78C1EAE-C279-A289-6C59-26C78F11ED0F}"/>
              </a:ext>
            </a:extLst>
          </p:cNvPr>
          <p:cNvPicPr>
            <a:picLocks noChangeAspect="1"/>
          </p:cNvPicPr>
          <p:nvPr/>
        </p:nvPicPr>
        <p:blipFill>
          <a:blip r:embed="rId4"/>
          <a:stretch>
            <a:fillRect/>
          </a:stretch>
        </p:blipFill>
        <p:spPr>
          <a:xfrm>
            <a:off x="3239728" y="1839569"/>
            <a:ext cx="2767782" cy="2767782"/>
          </a:xfrm>
          <a:prstGeom prst="rect">
            <a:avLst/>
          </a:prstGeom>
        </p:spPr>
      </p:pic>
      <p:pic>
        <p:nvPicPr>
          <p:cNvPr id="14" name="圖片 13">
            <a:extLst>
              <a:ext uri="{FF2B5EF4-FFF2-40B4-BE49-F238E27FC236}">
                <a16:creationId xmlns:a16="http://schemas.microsoft.com/office/drawing/2014/main" id="{15E98369-C958-5271-9226-904462E998AF}"/>
              </a:ext>
            </a:extLst>
          </p:cNvPr>
          <p:cNvPicPr>
            <a:picLocks noChangeAspect="1"/>
          </p:cNvPicPr>
          <p:nvPr/>
        </p:nvPicPr>
        <p:blipFill>
          <a:blip r:embed="rId5"/>
          <a:stretch>
            <a:fillRect/>
          </a:stretch>
        </p:blipFill>
        <p:spPr>
          <a:xfrm>
            <a:off x="168540" y="1804540"/>
            <a:ext cx="2949335" cy="2941074"/>
          </a:xfrm>
          <a:prstGeom prst="rect">
            <a:avLst/>
          </a:prstGeom>
        </p:spPr>
      </p:pic>
    </p:spTree>
    <p:extLst>
      <p:ext uri="{BB962C8B-B14F-4D97-AF65-F5344CB8AC3E}">
        <p14:creationId xmlns:p14="http://schemas.microsoft.com/office/powerpoint/2010/main" val="365374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6813147"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 Uncertainty to Error Rates Mapping reliability diagram </a:t>
            </a:r>
            <a:endParaRPr lang="zh-TW" altLang="en-US" sz="1600" dirty="0"/>
          </a:p>
        </p:txBody>
      </p:sp>
      <p:sp>
        <p:nvSpPr>
          <p:cNvPr id="7" name="頁尾版面配置區 6">
            <a:extLst>
              <a:ext uri="{FF2B5EF4-FFF2-40B4-BE49-F238E27FC236}">
                <a16:creationId xmlns:a16="http://schemas.microsoft.com/office/drawing/2014/main" id="{DAC67311-C44A-2004-2460-5DB40C071F09}"/>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2C72A016-02DA-BC8F-97AA-5C8F3BAD36DB}"/>
              </a:ext>
            </a:extLst>
          </p:cNvPr>
          <p:cNvSpPr>
            <a:spLocks noGrp="1"/>
          </p:cNvSpPr>
          <p:nvPr>
            <p:ph type="sldNum" idx="4"/>
          </p:nvPr>
        </p:nvSpPr>
        <p:spPr/>
        <p:txBody>
          <a:bodyPr/>
          <a:lstStyle/>
          <a:p>
            <a:fld id="{00000000-1234-1234-1234-123412341234}" type="slidenum">
              <a:rPr lang="en-US" smtClean="0"/>
              <a:pPr/>
              <a:t>33</a:t>
            </a:fld>
            <a:endParaRPr lang="en-US" dirty="0"/>
          </a:p>
        </p:txBody>
      </p:sp>
      <p:sp>
        <p:nvSpPr>
          <p:cNvPr id="3" name="文字方塊 2">
            <a:extLst>
              <a:ext uri="{FF2B5EF4-FFF2-40B4-BE49-F238E27FC236}">
                <a16:creationId xmlns:a16="http://schemas.microsoft.com/office/drawing/2014/main" id="{6405A62D-7506-4B86-521D-64A79212DC43}"/>
              </a:ext>
            </a:extLst>
          </p:cNvPr>
          <p:cNvSpPr txBox="1"/>
          <p:nvPr/>
        </p:nvSpPr>
        <p:spPr>
          <a:xfrm>
            <a:off x="300905" y="799668"/>
            <a:ext cx="1920138" cy="307777"/>
          </a:xfrm>
          <a:prstGeom prst="rect">
            <a:avLst/>
          </a:prstGeom>
          <a:noFill/>
        </p:spPr>
        <p:txBody>
          <a:bodyPr wrap="square">
            <a:spAutoFit/>
          </a:bodyPr>
          <a:lstStyle/>
          <a:p>
            <a:pPr algn="ctr"/>
            <a:r>
              <a:rPr lang="en-US" altLang="zh-TW" sz="1400" dirty="0">
                <a:effectLst/>
              </a:rPr>
              <a:t>Dataset: UT-Zappos</a:t>
            </a:r>
          </a:p>
        </p:txBody>
      </p:sp>
      <p:pic>
        <p:nvPicPr>
          <p:cNvPr id="11" name="圖片 10">
            <a:extLst>
              <a:ext uri="{FF2B5EF4-FFF2-40B4-BE49-F238E27FC236}">
                <a16:creationId xmlns:a16="http://schemas.microsoft.com/office/drawing/2014/main" id="{4035A8AE-20AE-989C-CEFB-82B5869397C4}"/>
              </a:ext>
            </a:extLst>
          </p:cNvPr>
          <p:cNvPicPr>
            <a:picLocks noChangeAspect="1"/>
          </p:cNvPicPr>
          <p:nvPr/>
        </p:nvPicPr>
        <p:blipFill>
          <a:blip r:embed="rId3"/>
          <a:stretch>
            <a:fillRect/>
          </a:stretch>
        </p:blipFill>
        <p:spPr>
          <a:xfrm>
            <a:off x="300905" y="1810279"/>
            <a:ext cx="2894709" cy="2906975"/>
          </a:xfrm>
          <a:prstGeom prst="rect">
            <a:avLst/>
          </a:prstGeom>
        </p:spPr>
      </p:pic>
      <p:pic>
        <p:nvPicPr>
          <p:cNvPr id="13" name="圖片 12">
            <a:extLst>
              <a:ext uri="{FF2B5EF4-FFF2-40B4-BE49-F238E27FC236}">
                <a16:creationId xmlns:a16="http://schemas.microsoft.com/office/drawing/2014/main" id="{50284199-E9FA-A985-F64A-AA8A35F8354D}"/>
              </a:ext>
            </a:extLst>
          </p:cNvPr>
          <p:cNvPicPr>
            <a:picLocks noChangeAspect="1"/>
          </p:cNvPicPr>
          <p:nvPr/>
        </p:nvPicPr>
        <p:blipFill>
          <a:blip r:embed="rId4"/>
          <a:stretch>
            <a:fillRect/>
          </a:stretch>
        </p:blipFill>
        <p:spPr>
          <a:xfrm>
            <a:off x="3400527" y="1810279"/>
            <a:ext cx="2744863" cy="2807424"/>
          </a:xfrm>
          <a:prstGeom prst="rect">
            <a:avLst/>
          </a:prstGeom>
        </p:spPr>
      </p:pic>
      <p:pic>
        <p:nvPicPr>
          <p:cNvPr id="15" name="圖片 14">
            <a:extLst>
              <a:ext uri="{FF2B5EF4-FFF2-40B4-BE49-F238E27FC236}">
                <a16:creationId xmlns:a16="http://schemas.microsoft.com/office/drawing/2014/main" id="{FDDA381A-9BE8-574D-227C-9439321061A9}"/>
              </a:ext>
            </a:extLst>
          </p:cNvPr>
          <p:cNvPicPr>
            <a:picLocks noChangeAspect="1"/>
          </p:cNvPicPr>
          <p:nvPr/>
        </p:nvPicPr>
        <p:blipFill>
          <a:blip r:embed="rId5"/>
          <a:stretch>
            <a:fillRect/>
          </a:stretch>
        </p:blipFill>
        <p:spPr>
          <a:xfrm>
            <a:off x="6267846" y="1742997"/>
            <a:ext cx="2815265" cy="2807423"/>
          </a:xfrm>
          <a:prstGeom prst="rect">
            <a:avLst/>
          </a:prstGeom>
        </p:spPr>
      </p:pic>
    </p:spTree>
    <p:extLst>
      <p:ext uri="{BB962C8B-B14F-4D97-AF65-F5344CB8AC3E}">
        <p14:creationId xmlns:p14="http://schemas.microsoft.com/office/powerpoint/2010/main" val="376639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3852273"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with Dynamic Thresholding </a:t>
            </a:r>
            <a:endParaRPr lang="zh-TW" altLang="en-US" sz="1600" dirty="0"/>
          </a:p>
        </p:txBody>
      </p:sp>
      <p:sp>
        <p:nvSpPr>
          <p:cNvPr id="5" name="文字方塊 4">
            <a:extLst>
              <a:ext uri="{FF2B5EF4-FFF2-40B4-BE49-F238E27FC236}">
                <a16:creationId xmlns:a16="http://schemas.microsoft.com/office/drawing/2014/main" id="{DBB419D9-7B0E-E358-67FF-DF2759A34194}"/>
              </a:ext>
            </a:extLst>
          </p:cNvPr>
          <p:cNvSpPr txBox="1"/>
          <p:nvPr/>
        </p:nvSpPr>
        <p:spPr>
          <a:xfrm>
            <a:off x="382423" y="1712329"/>
            <a:ext cx="8437239" cy="1292662"/>
          </a:xfrm>
          <a:prstGeom prst="rect">
            <a:avLst/>
          </a:prstGeom>
          <a:noFill/>
        </p:spPr>
        <p:txBody>
          <a:bodyPr wrap="square">
            <a:spAutoFit/>
          </a:bodyPr>
          <a:lstStyle/>
          <a:p>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SPE with Dynamic Thresholding</a:t>
            </a:r>
          </a:p>
          <a:p>
            <a:endParaRPr lang="zh-TW" altLang="en-US" b="1" dirty="0"/>
          </a:p>
          <a:p>
            <a:pPr marL="285750" indent="-285750">
              <a:buFont typeface="Arial" panose="020B0604020202020204" pitchFamily="34" charset="0"/>
              <a:buChar char="•"/>
            </a:pPr>
            <a:r>
              <a:rPr lang="en-US" altLang="zh-TW" sz="1600" dirty="0">
                <a:latin typeface="Cambria" panose="02040503050406030204" pitchFamily="18" charset="0"/>
                <a:ea typeface="Cambria" panose="02040503050406030204" pitchFamily="18" charset="0"/>
              </a:rPr>
              <a:t>The primary objective is to select a threshold based on error rates to exclude outliers, for studying the variations in the SPE Outlier Approach under different threshold conditions.</a:t>
            </a:r>
          </a:p>
          <a:p>
            <a:pPr marL="285750" indent="-285750">
              <a:buFont typeface="Arial" panose="020B0604020202020204" pitchFamily="34" charset="0"/>
              <a:buChar char="•"/>
            </a:pPr>
            <a:endParaRPr lang="en-US" altLang="zh-TW" sz="1600" dirty="0">
              <a:latin typeface="Cambria" panose="02040503050406030204" pitchFamily="18" charset="0"/>
              <a:ea typeface="Cambria" panose="02040503050406030204" pitchFamily="18" charset="0"/>
            </a:endParaRPr>
          </a:p>
        </p:txBody>
      </p:sp>
      <p:sp>
        <p:nvSpPr>
          <p:cNvPr id="7" name="頁尾版面配置區 6">
            <a:extLst>
              <a:ext uri="{FF2B5EF4-FFF2-40B4-BE49-F238E27FC236}">
                <a16:creationId xmlns:a16="http://schemas.microsoft.com/office/drawing/2014/main" id="{DAC67311-C44A-2004-2460-5DB40C071F09}"/>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2C72A016-02DA-BC8F-97AA-5C8F3BAD36DB}"/>
              </a:ext>
            </a:extLst>
          </p:cNvPr>
          <p:cNvSpPr>
            <a:spLocks noGrp="1"/>
          </p:cNvSpPr>
          <p:nvPr>
            <p:ph type="sldNum" idx="4"/>
          </p:nvPr>
        </p:nvSpPr>
        <p:spPr/>
        <p:txBody>
          <a:bodyPr/>
          <a:lstStyle/>
          <a:p>
            <a:fld id="{00000000-1234-1234-1234-123412341234}" type="slidenum">
              <a:rPr lang="en-US" smtClean="0"/>
              <a:pPr/>
              <a:t>34</a:t>
            </a:fld>
            <a:endParaRPr lang="en-US" dirty="0"/>
          </a:p>
        </p:txBody>
      </p:sp>
    </p:spTree>
    <p:extLst>
      <p:ext uri="{BB962C8B-B14F-4D97-AF65-F5344CB8AC3E}">
        <p14:creationId xmlns:p14="http://schemas.microsoft.com/office/powerpoint/2010/main" val="3452883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AA4B2FB-9394-553A-D920-7D2867D61539}"/>
              </a:ext>
            </a:extLst>
          </p:cNvPr>
          <p:cNvSpPr/>
          <p:nvPr/>
        </p:nvSpPr>
        <p:spPr bwMode="auto">
          <a:xfrm>
            <a:off x="168540" y="90084"/>
            <a:ext cx="3533660"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SPE with Dynamic Thresholding</a:t>
            </a:r>
          </a:p>
        </p:txBody>
      </p:sp>
      <p:sp>
        <p:nvSpPr>
          <p:cNvPr id="23" name="文字方塊 22">
            <a:extLst>
              <a:ext uri="{FF2B5EF4-FFF2-40B4-BE49-F238E27FC236}">
                <a16:creationId xmlns:a16="http://schemas.microsoft.com/office/drawing/2014/main" id="{AC848432-835B-4482-114B-4C6792EF8731}"/>
              </a:ext>
            </a:extLst>
          </p:cNvPr>
          <p:cNvSpPr txBox="1"/>
          <p:nvPr/>
        </p:nvSpPr>
        <p:spPr>
          <a:xfrm>
            <a:off x="300905" y="799668"/>
            <a:ext cx="1920138" cy="307777"/>
          </a:xfrm>
          <a:prstGeom prst="rect">
            <a:avLst/>
          </a:prstGeom>
          <a:noFill/>
        </p:spPr>
        <p:txBody>
          <a:bodyPr wrap="square">
            <a:spAutoFit/>
          </a:bodyPr>
          <a:lstStyle/>
          <a:p>
            <a:pPr algn="ctr"/>
            <a:r>
              <a:rPr lang="en-US" altLang="zh-TW" sz="1400" dirty="0">
                <a:effectLst/>
              </a:rPr>
              <a:t>Dataset: UT-Zappos</a:t>
            </a:r>
          </a:p>
        </p:txBody>
      </p:sp>
      <p:graphicFrame>
        <p:nvGraphicFramePr>
          <p:cNvPr id="26" name="表格 26">
            <a:extLst>
              <a:ext uri="{FF2B5EF4-FFF2-40B4-BE49-F238E27FC236}">
                <a16:creationId xmlns:a16="http://schemas.microsoft.com/office/drawing/2014/main" id="{FD1AB812-97F3-CBE1-9189-0CFDD3708CB4}"/>
              </a:ext>
            </a:extLst>
          </p:cNvPr>
          <p:cNvGraphicFramePr>
            <a:graphicFrameLocks noGrp="1"/>
          </p:cNvGraphicFramePr>
          <p:nvPr>
            <p:extLst>
              <p:ext uri="{D42A27DB-BD31-4B8C-83A1-F6EECF244321}">
                <p14:modId xmlns:p14="http://schemas.microsoft.com/office/powerpoint/2010/main" val="2117447809"/>
              </p:ext>
            </p:extLst>
          </p:nvPr>
        </p:nvGraphicFramePr>
        <p:xfrm>
          <a:off x="2221043" y="2571750"/>
          <a:ext cx="4044926" cy="2042160"/>
        </p:xfrm>
        <a:graphic>
          <a:graphicData uri="http://schemas.openxmlformats.org/drawingml/2006/table">
            <a:tbl>
              <a:tblPr firstRow="1" bandRow="1">
                <a:tableStyleId>{7DF18680-E054-41AD-8BC1-D1AEF772440D}</a:tableStyleId>
              </a:tblPr>
              <a:tblGrid>
                <a:gridCol w="2022463">
                  <a:extLst>
                    <a:ext uri="{9D8B030D-6E8A-4147-A177-3AD203B41FA5}">
                      <a16:colId xmlns:a16="http://schemas.microsoft.com/office/drawing/2014/main" val="23981208"/>
                    </a:ext>
                  </a:extLst>
                </a:gridCol>
                <a:gridCol w="2022463">
                  <a:extLst>
                    <a:ext uri="{9D8B030D-6E8A-4147-A177-3AD203B41FA5}">
                      <a16:colId xmlns:a16="http://schemas.microsoft.com/office/drawing/2014/main" val="4101684062"/>
                    </a:ext>
                  </a:extLst>
                </a:gridCol>
              </a:tblGrid>
              <a:tr h="442479">
                <a:tc>
                  <a:txBody>
                    <a:bodyPr/>
                    <a:lstStyle/>
                    <a:p>
                      <a:pPr algn="ctr"/>
                      <a:r>
                        <a:rPr lang="en-US" altLang="zh-TW" dirty="0"/>
                        <a:t>Threshold</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 acc(↑)</a:t>
                      </a:r>
                    </a:p>
                  </a:txBody>
                  <a:tcPr anchor="ctr"/>
                </a:tc>
                <a:extLst>
                  <a:ext uri="{0D108BD9-81ED-4DB2-BD59-A6C34878D82A}">
                    <a16:rowId xmlns:a16="http://schemas.microsoft.com/office/drawing/2014/main" val="1893679962"/>
                  </a:ext>
                </a:extLst>
              </a:tr>
              <a:tr h="2978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0.005</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0" i="0" u="none" strike="noStrike" cap="none" dirty="0">
                          <a:solidFill>
                            <a:schemeClr val="tx1"/>
                          </a:solidFill>
                          <a:effectLst/>
                          <a:latin typeface="+mn-lt"/>
                          <a:ea typeface="+mn-ea"/>
                          <a:cs typeface="+mn-cs"/>
                          <a:sym typeface="Arial"/>
                        </a:rPr>
                        <a:t>0.5349 ±0.021</a:t>
                      </a:r>
                    </a:p>
                  </a:txBody>
                  <a:tcPr marL="7620" marR="7620" marT="7620" marB="0" anchor="ctr"/>
                </a:tc>
                <a:extLst>
                  <a:ext uri="{0D108BD9-81ED-4DB2-BD59-A6C34878D82A}">
                    <a16:rowId xmlns:a16="http://schemas.microsoft.com/office/drawing/2014/main" val="3610535651"/>
                  </a:ext>
                </a:extLst>
              </a:tr>
              <a:tr h="2978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0.001</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0" i="0" u="none" strike="noStrike" cap="none" dirty="0">
                          <a:solidFill>
                            <a:schemeClr val="tx1"/>
                          </a:solidFill>
                          <a:effectLst/>
                          <a:latin typeface="+mn-lt"/>
                          <a:ea typeface="+mn-ea"/>
                          <a:cs typeface="+mn-cs"/>
                          <a:sym typeface="Arial"/>
                        </a:rPr>
                        <a:t>0.5347 ±0.02</a:t>
                      </a:r>
                    </a:p>
                  </a:txBody>
                  <a:tcPr marL="7620" marR="7620" marT="7620" marB="0" anchor="ctr"/>
                </a:tc>
                <a:extLst>
                  <a:ext uri="{0D108BD9-81ED-4DB2-BD59-A6C34878D82A}">
                    <a16:rowId xmlns:a16="http://schemas.microsoft.com/office/drawing/2014/main" val="2525025039"/>
                  </a:ext>
                </a:extLst>
              </a:tr>
              <a:tr h="2978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0.05</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0" i="0" u="none" strike="noStrike" cap="none" dirty="0">
                          <a:solidFill>
                            <a:schemeClr val="tx1"/>
                          </a:solidFill>
                          <a:effectLst/>
                          <a:latin typeface="+mn-lt"/>
                          <a:ea typeface="+mn-ea"/>
                          <a:cs typeface="+mn-cs"/>
                          <a:sym typeface="Arial"/>
                        </a:rPr>
                        <a:t>0.5352 ±0.019</a:t>
                      </a:r>
                    </a:p>
                  </a:txBody>
                  <a:tcPr marL="7620" marR="7620" marT="7620" marB="0" anchor="ctr"/>
                </a:tc>
                <a:extLst>
                  <a:ext uri="{0D108BD9-81ED-4DB2-BD59-A6C34878D82A}">
                    <a16:rowId xmlns:a16="http://schemas.microsoft.com/office/drawing/2014/main" val="3888001501"/>
                  </a:ext>
                </a:extLst>
              </a:tr>
              <a:tr h="2978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0.01</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1" i="0" u="none" strike="noStrike" cap="none" dirty="0">
                          <a:solidFill>
                            <a:srgbClr val="FF0000"/>
                          </a:solidFill>
                          <a:effectLst/>
                          <a:latin typeface="+mn-lt"/>
                          <a:ea typeface="+mn-ea"/>
                          <a:cs typeface="+mn-cs"/>
                          <a:sym typeface="Arial"/>
                        </a:rPr>
                        <a:t>0.5372 ±0.025</a:t>
                      </a:r>
                    </a:p>
                  </a:txBody>
                  <a:tcPr marL="7620" marR="7620" marT="7620" marB="0" anchor="ctr"/>
                </a:tc>
                <a:extLst>
                  <a:ext uri="{0D108BD9-81ED-4DB2-BD59-A6C34878D82A}">
                    <a16:rowId xmlns:a16="http://schemas.microsoft.com/office/drawing/2014/main" val="263608452"/>
                  </a:ext>
                </a:extLst>
              </a:tr>
              <a:tr h="29781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0.1</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0" i="0" u="none" strike="noStrike" cap="none" dirty="0">
                          <a:solidFill>
                            <a:schemeClr val="tx1"/>
                          </a:solidFill>
                          <a:effectLst/>
                          <a:latin typeface="+mn-lt"/>
                          <a:ea typeface="+mn-ea"/>
                          <a:cs typeface="+mn-cs"/>
                          <a:sym typeface="Arial"/>
                        </a:rPr>
                        <a:t>0.5338 ±0.02</a:t>
                      </a:r>
                    </a:p>
                  </a:txBody>
                  <a:tcPr marL="7620" marR="7620" marT="7620" marB="0" anchor="ctr"/>
                </a:tc>
                <a:extLst>
                  <a:ext uri="{0D108BD9-81ED-4DB2-BD59-A6C34878D82A}">
                    <a16:rowId xmlns:a16="http://schemas.microsoft.com/office/drawing/2014/main" val="3572157206"/>
                  </a:ext>
                </a:extLst>
              </a:tr>
            </a:tbl>
          </a:graphicData>
        </a:graphic>
      </p:graphicFrame>
      <p:graphicFrame>
        <p:nvGraphicFramePr>
          <p:cNvPr id="3" name="表格 2">
            <a:extLst>
              <a:ext uri="{FF2B5EF4-FFF2-40B4-BE49-F238E27FC236}">
                <a16:creationId xmlns:a16="http://schemas.microsoft.com/office/drawing/2014/main" id="{CCC0AACF-31F0-ED15-1952-189B863F1822}"/>
              </a:ext>
            </a:extLst>
          </p:cNvPr>
          <p:cNvGraphicFramePr>
            <a:graphicFrameLocks noGrp="1"/>
          </p:cNvGraphicFramePr>
          <p:nvPr>
            <p:extLst>
              <p:ext uri="{D42A27DB-BD31-4B8C-83A1-F6EECF244321}">
                <p14:modId xmlns:p14="http://schemas.microsoft.com/office/powerpoint/2010/main" val="3288888915"/>
              </p:ext>
            </p:extLst>
          </p:nvPr>
        </p:nvGraphicFramePr>
        <p:xfrm>
          <a:off x="624074" y="1170698"/>
          <a:ext cx="6867385" cy="1131422"/>
        </p:xfrm>
        <a:graphic>
          <a:graphicData uri="http://schemas.openxmlformats.org/drawingml/2006/table">
            <a:tbl>
              <a:tblPr firstRow="1" bandRow="1">
                <a:tableStyleId>{7DF18680-E054-41AD-8BC1-D1AEF772440D}</a:tableStyleId>
              </a:tblPr>
              <a:tblGrid>
                <a:gridCol w="1185032">
                  <a:extLst>
                    <a:ext uri="{9D8B030D-6E8A-4147-A177-3AD203B41FA5}">
                      <a16:colId xmlns:a16="http://schemas.microsoft.com/office/drawing/2014/main" val="3971096817"/>
                    </a:ext>
                  </a:extLst>
                </a:gridCol>
                <a:gridCol w="815608">
                  <a:extLst>
                    <a:ext uri="{9D8B030D-6E8A-4147-A177-3AD203B41FA5}">
                      <a16:colId xmlns:a16="http://schemas.microsoft.com/office/drawing/2014/main" val="738744283"/>
                    </a:ext>
                  </a:extLst>
                </a:gridCol>
                <a:gridCol w="985926">
                  <a:extLst>
                    <a:ext uri="{9D8B030D-6E8A-4147-A177-3AD203B41FA5}">
                      <a16:colId xmlns:a16="http://schemas.microsoft.com/office/drawing/2014/main" val="1700329198"/>
                    </a:ext>
                  </a:extLst>
                </a:gridCol>
                <a:gridCol w="995523">
                  <a:extLst>
                    <a:ext uri="{9D8B030D-6E8A-4147-A177-3AD203B41FA5}">
                      <a16:colId xmlns:a16="http://schemas.microsoft.com/office/drawing/2014/main" val="2559705334"/>
                    </a:ext>
                  </a:extLst>
                </a:gridCol>
                <a:gridCol w="933338">
                  <a:extLst>
                    <a:ext uri="{9D8B030D-6E8A-4147-A177-3AD203B41FA5}">
                      <a16:colId xmlns:a16="http://schemas.microsoft.com/office/drawing/2014/main" val="492955231"/>
                    </a:ext>
                  </a:extLst>
                </a:gridCol>
                <a:gridCol w="975979">
                  <a:extLst>
                    <a:ext uri="{9D8B030D-6E8A-4147-A177-3AD203B41FA5}">
                      <a16:colId xmlns:a16="http://schemas.microsoft.com/office/drawing/2014/main" val="3397304702"/>
                    </a:ext>
                  </a:extLst>
                </a:gridCol>
                <a:gridCol w="975979">
                  <a:extLst>
                    <a:ext uri="{9D8B030D-6E8A-4147-A177-3AD203B41FA5}">
                      <a16:colId xmlns:a16="http://schemas.microsoft.com/office/drawing/2014/main" val="1897797984"/>
                    </a:ext>
                  </a:extLst>
                </a:gridCol>
              </a:tblGrid>
              <a:tr h="613132">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HMOE-SOE</a:t>
                      </a:r>
                      <a:endParaRPr lang="en-US" altLang="zh-TW" sz="14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HMOE-POE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HMOE-SPE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extLst>
                  <a:ext uri="{0D108BD9-81ED-4DB2-BD59-A6C34878D82A}">
                    <a16:rowId xmlns:a16="http://schemas.microsoft.com/office/drawing/2014/main" val="2450222620"/>
                  </a:ext>
                </a:extLst>
              </a:tr>
              <a:tr h="5182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 acc(↑)</a:t>
                      </a:r>
                    </a:p>
                  </a:txBody>
                  <a:tcPr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0.5349 ±0.003</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0.5312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0.5372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0.5290 ±0.003</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extLst>
                  <a:ext uri="{0D108BD9-81ED-4DB2-BD59-A6C34878D82A}">
                    <a16:rowId xmlns:a16="http://schemas.microsoft.com/office/drawing/2014/main" val="4139073243"/>
                  </a:ext>
                </a:extLst>
              </a:tr>
            </a:tbl>
          </a:graphicData>
        </a:graphic>
      </p:graphicFrame>
      <p:sp>
        <p:nvSpPr>
          <p:cNvPr id="10" name="頁尾版面配置區 9">
            <a:extLst>
              <a:ext uri="{FF2B5EF4-FFF2-40B4-BE49-F238E27FC236}">
                <a16:creationId xmlns:a16="http://schemas.microsoft.com/office/drawing/2014/main" id="{FAE19036-1336-D917-5A0D-64B16AA67F1F}"/>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DD9EF3F0-6A44-3090-AE36-659E6F149CD9}"/>
              </a:ext>
            </a:extLst>
          </p:cNvPr>
          <p:cNvSpPr>
            <a:spLocks noGrp="1"/>
          </p:cNvSpPr>
          <p:nvPr>
            <p:ph type="sldNum" idx="4"/>
          </p:nvPr>
        </p:nvSpPr>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888805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AA4B2FB-9394-553A-D920-7D2867D61539}"/>
              </a:ext>
            </a:extLst>
          </p:cNvPr>
          <p:cNvSpPr/>
          <p:nvPr/>
        </p:nvSpPr>
        <p:spPr bwMode="auto">
          <a:xfrm>
            <a:off x="168540" y="90084"/>
            <a:ext cx="344549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SPE with Dynamic Thresholding</a:t>
            </a:r>
            <a:endParaRPr lang="zh-TW" altLang="en-US" sz="1600" dirty="0"/>
          </a:p>
        </p:txBody>
      </p:sp>
      <p:graphicFrame>
        <p:nvGraphicFramePr>
          <p:cNvPr id="26" name="表格 26">
            <a:extLst>
              <a:ext uri="{FF2B5EF4-FFF2-40B4-BE49-F238E27FC236}">
                <a16:creationId xmlns:a16="http://schemas.microsoft.com/office/drawing/2014/main" id="{FD1AB812-97F3-CBE1-9189-0CFDD3708CB4}"/>
              </a:ext>
            </a:extLst>
          </p:cNvPr>
          <p:cNvGraphicFramePr>
            <a:graphicFrameLocks noGrp="1"/>
          </p:cNvGraphicFramePr>
          <p:nvPr>
            <p:extLst>
              <p:ext uri="{D42A27DB-BD31-4B8C-83A1-F6EECF244321}">
                <p14:modId xmlns:p14="http://schemas.microsoft.com/office/powerpoint/2010/main" val="2200558723"/>
              </p:ext>
            </p:extLst>
          </p:nvPr>
        </p:nvGraphicFramePr>
        <p:xfrm>
          <a:off x="2444468" y="2473241"/>
          <a:ext cx="4044926" cy="2042160"/>
        </p:xfrm>
        <a:graphic>
          <a:graphicData uri="http://schemas.openxmlformats.org/drawingml/2006/table">
            <a:tbl>
              <a:tblPr firstRow="1" bandRow="1">
                <a:tableStyleId>{7DF18680-E054-41AD-8BC1-D1AEF772440D}</a:tableStyleId>
              </a:tblPr>
              <a:tblGrid>
                <a:gridCol w="2022463">
                  <a:extLst>
                    <a:ext uri="{9D8B030D-6E8A-4147-A177-3AD203B41FA5}">
                      <a16:colId xmlns:a16="http://schemas.microsoft.com/office/drawing/2014/main" val="23981208"/>
                    </a:ext>
                  </a:extLst>
                </a:gridCol>
                <a:gridCol w="2022463">
                  <a:extLst>
                    <a:ext uri="{9D8B030D-6E8A-4147-A177-3AD203B41FA5}">
                      <a16:colId xmlns:a16="http://schemas.microsoft.com/office/drawing/2014/main" val="4101684062"/>
                    </a:ext>
                  </a:extLst>
                </a:gridCol>
              </a:tblGrid>
              <a:tr h="453900">
                <a:tc>
                  <a:txBody>
                    <a:bodyPr/>
                    <a:lstStyle/>
                    <a:p>
                      <a:pPr algn="ctr"/>
                      <a:r>
                        <a:rPr lang="en-US" altLang="zh-TW" dirty="0"/>
                        <a:t>Threshold</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 acc(↑)</a:t>
                      </a:r>
                    </a:p>
                  </a:txBody>
                  <a:tcPr anchor="ctr"/>
                </a:tc>
                <a:extLst>
                  <a:ext uri="{0D108BD9-81ED-4DB2-BD59-A6C34878D82A}">
                    <a16:rowId xmlns:a16="http://schemas.microsoft.com/office/drawing/2014/main" val="1893679962"/>
                  </a:ext>
                </a:extLst>
              </a:tr>
              <a:tr h="2761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0.005</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0" i="0" u="none" strike="noStrike" cap="none" dirty="0">
                          <a:solidFill>
                            <a:schemeClr val="tx1"/>
                          </a:solidFill>
                          <a:effectLst/>
                          <a:latin typeface="+mn-lt"/>
                          <a:ea typeface="+mn-ea"/>
                          <a:cs typeface="+mn-cs"/>
                          <a:sym typeface="Arial"/>
                        </a:rPr>
                        <a:t>0.3104 ±0.008</a:t>
                      </a:r>
                    </a:p>
                  </a:txBody>
                  <a:tcPr marL="7620" marR="7620" marT="7620" marB="0" anchor="ctr"/>
                </a:tc>
                <a:extLst>
                  <a:ext uri="{0D108BD9-81ED-4DB2-BD59-A6C34878D82A}">
                    <a16:rowId xmlns:a16="http://schemas.microsoft.com/office/drawing/2014/main" val="3610535651"/>
                  </a:ext>
                </a:extLst>
              </a:tr>
              <a:tr h="267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0.001</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0" i="0" u="none" strike="noStrike" cap="none" dirty="0">
                          <a:solidFill>
                            <a:schemeClr val="tx1"/>
                          </a:solidFill>
                          <a:effectLst/>
                          <a:latin typeface="+mn-lt"/>
                          <a:ea typeface="+mn-ea"/>
                          <a:cs typeface="+mn-cs"/>
                          <a:sym typeface="Arial"/>
                        </a:rPr>
                        <a:t>0.3106 ±0.008</a:t>
                      </a:r>
                    </a:p>
                  </a:txBody>
                  <a:tcPr marL="7620" marR="7620" marT="7620" marB="0" anchor="ctr"/>
                </a:tc>
                <a:extLst>
                  <a:ext uri="{0D108BD9-81ED-4DB2-BD59-A6C34878D82A}">
                    <a16:rowId xmlns:a16="http://schemas.microsoft.com/office/drawing/2014/main" val="2525025039"/>
                  </a:ext>
                </a:extLst>
              </a:tr>
              <a:tr h="267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0.05</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1" i="0" u="none" strike="noStrike" cap="none" dirty="0">
                          <a:solidFill>
                            <a:srgbClr val="FF0000"/>
                          </a:solidFill>
                          <a:effectLst/>
                          <a:latin typeface="+mn-lt"/>
                          <a:ea typeface="+mn-ea"/>
                          <a:cs typeface="+mn-cs"/>
                          <a:sym typeface="Arial"/>
                        </a:rPr>
                        <a:t>0.3110 ±0.008</a:t>
                      </a:r>
                    </a:p>
                  </a:txBody>
                  <a:tcPr marL="7620" marR="7620" marT="7620" marB="0" anchor="ctr"/>
                </a:tc>
                <a:extLst>
                  <a:ext uri="{0D108BD9-81ED-4DB2-BD59-A6C34878D82A}">
                    <a16:rowId xmlns:a16="http://schemas.microsoft.com/office/drawing/2014/main" val="3888001501"/>
                  </a:ext>
                </a:extLst>
              </a:tr>
              <a:tr h="267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0.01</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0" i="0" u="none" strike="noStrike" cap="none" dirty="0">
                          <a:solidFill>
                            <a:schemeClr val="tx1"/>
                          </a:solidFill>
                          <a:effectLst/>
                          <a:latin typeface="+mn-lt"/>
                          <a:ea typeface="+mn-ea"/>
                          <a:cs typeface="+mn-cs"/>
                          <a:sym typeface="Arial"/>
                        </a:rPr>
                        <a:t>0.3098 ±0.011</a:t>
                      </a:r>
                    </a:p>
                  </a:txBody>
                  <a:tcPr marL="7620" marR="7620" marT="7620" marB="0" anchor="ctr"/>
                </a:tc>
                <a:extLst>
                  <a:ext uri="{0D108BD9-81ED-4DB2-BD59-A6C34878D82A}">
                    <a16:rowId xmlns:a16="http://schemas.microsoft.com/office/drawing/2014/main" val="2316406566"/>
                  </a:ext>
                </a:extLst>
              </a:tr>
              <a:tr h="267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0" i="0" u="none" strike="noStrike" cap="none" dirty="0">
                          <a:solidFill>
                            <a:schemeClr val="tx1"/>
                          </a:solidFill>
                          <a:effectLst/>
                          <a:latin typeface="+mn-lt"/>
                          <a:ea typeface="+mn-ea"/>
                          <a:cs typeface="+mn-cs"/>
                          <a:sym typeface="Arial"/>
                        </a:rPr>
                        <a:t>0.1</a:t>
                      </a:r>
                      <a:endParaRPr lang="zh-TW" altLang="en-US" sz="1400" b="0" i="0" u="none" strike="noStrike" cap="none" dirty="0">
                        <a:solidFill>
                          <a:schemeClr val="tx1"/>
                        </a:solidFill>
                        <a:effectLst/>
                        <a:latin typeface="+mn-lt"/>
                        <a:ea typeface="+mn-ea"/>
                        <a:cs typeface="+mn-cs"/>
                        <a:sym typeface="Arial"/>
                      </a:endParaRPr>
                    </a:p>
                  </a:txBody>
                  <a:tcPr anchor="ctr"/>
                </a:tc>
                <a:tc>
                  <a:txBody>
                    <a:bodyPr/>
                    <a:lstStyle/>
                    <a:p>
                      <a:pPr algn="ctr" fontAlgn="ctr"/>
                      <a:r>
                        <a:rPr lang="en-US" altLang="zh-TW" sz="1400" b="0" i="0" u="none" strike="noStrike" cap="none" dirty="0">
                          <a:solidFill>
                            <a:schemeClr val="tx1"/>
                          </a:solidFill>
                          <a:effectLst/>
                          <a:latin typeface="+mn-lt"/>
                          <a:ea typeface="+mn-ea"/>
                          <a:cs typeface="+mn-cs"/>
                          <a:sym typeface="Arial"/>
                        </a:rPr>
                        <a:t>0.3095 ±0.011</a:t>
                      </a:r>
                    </a:p>
                  </a:txBody>
                  <a:tcPr marL="7620" marR="7620" marT="7620" marB="0" anchor="ctr"/>
                </a:tc>
                <a:extLst>
                  <a:ext uri="{0D108BD9-81ED-4DB2-BD59-A6C34878D82A}">
                    <a16:rowId xmlns:a16="http://schemas.microsoft.com/office/drawing/2014/main" val="523987401"/>
                  </a:ext>
                </a:extLst>
              </a:tr>
            </a:tbl>
          </a:graphicData>
        </a:graphic>
      </p:graphicFrame>
      <p:sp>
        <p:nvSpPr>
          <p:cNvPr id="2" name="文字方塊 1">
            <a:extLst>
              <a:ext uri="{FF2B5EF4-FFF2-40B4-BE49-F238E27FC236}">
                <a16:creationId xmlns:a16="http://schemas.microsoft.com/office/drawing/2014/main" id="{FE4372C6-2330-FB43-B7CE-FD0332345FF7}"/>
              </a:ext>
            </a:extLst>
          </p:cNvPr>
          <p:cNvSpPr txBox="1"/>
          <p:nvPr/>
        </p:nvSpPr>
        <p:spPr>
          <a:xfrm>
            <a:off x="374686" y="800149"/>
            <a:ext cx="1833866" cy="307777"/>
          </a:xfrm>
          <a:prstGeom prst="rect">
            <a:avLst/>
          </a:prstGeom>
          <a:noFill/>
        </p:spPr>
        <p:txBody>
          <a:bodyPr wrap="square">
            <a:spAutoFit/>
          </a:bodyPr>
          <a:lstStyle/>
          <a:p>
            <a:pPr algn="ctr"/>
            <a:r>
              <a:rPr lang="en-US" altLang="zh-TW" sz="1400" dirty="0">
                <a:effectLst/>
              </a:rPr>
              <a:t>Dataset: </a:t>
            </a:r>
            <a:r>
              <a:rPr lang="en-US" altLang="zh-TW" dirty="0"/>
              <a:t>MIT-States</a:t>
            </a:r>
            <a:endParaRPr lang="en-US" altLang="zh-TW" sz="1400" dirty="0">
              <a:effectLst/>
            </a:endParaRPr>
          </a:p>
        </p:txBody>
      </p:sp>
      <p:graphicFrame>
        <p:nvGraphicFramePr>
          <p:cNvPr id="5" name="表格 4">
            <a:extLst>
              <a:ext uri="{FF2B5EF4-FFF2-40B4-BE49-F238E27FC236}">
                <a16:creationId xmlns:a16="http://schemas.microsoft.com/office/drawing/2014/main" id="{BB254D6D-552D-5BB3-FE1A-BD2DB0B53996}"/>
              </a:ext>
            </a:extLst>
          </p:cNvPr>
          <p:cNvGraphicFramePr>
            <a:graphicFrameLocks noGrp="1"/>
          </p:cNvGraphicFramePr>
          <p:nvPr>
            <p:extLst>
              <p:ext uri="{D42A27DB-BD31-4B8C-83A1-F6EECF244321}">
                <p14:modId xmlns:p14="http://schemas.microsoft.com/office/powerpoint/2010/main" val="1092059193"/>
              </p:ext>
            </p:extLst>
          </p:nvPr>
        </p:nvGraphicFramePr>
        <p:xfrm>
          <a:off x="950428" y="1107926"/>
          <a:ext cx="6867385" cy="1131422"/>
        </p:xfrm>
        <a:graphic>
          <a:graphicData uri="http://schemas.openxmlformats.org/drawingml/2006/table">
            <a:tbl>
              <a:tblPr firstRow="1" bandRow="1">
                <a:tableStyleId>{7DF18680-E054-41AD-8BC1-D1AEF772440D}</a:tableStyleId>
              </a:tblPr>
              <a:tblGrid>
                <a:gridCol w="1185032">
                  <a:extLst>
                    <a:ext uri="{9D8B030D-6E8A-4147-A177-3AD203B41FA5}">
                      <a16:colId xmlns:a16="http://schemas.microsoft.com/office/drawing/2014/main" val="3971096817"/>
                    </a:ext>
                  </a:extLst>
                </a:gridCol>
                <a:gridCol w="815608">
                  <a:extLst>
                    <a:ext uri="{9D8B030D-6E8A-4147-A177-3AD203B41FA5}">
                      <a16:colId xmlns:a16="http://schemas.microsoft.com/office/drawing/2014/main" val="738744283"/>
                    </a:ext>
                  </a:extLst>
                </a:gridCol>
                <a:gridCol w="985926">
                  <a:extLst>
                    <a:ext uri="{9D8B030D-6E8A-4147-A177-3AD203B41FA5}">
                      <a16:colId xmlns:a16="http://schemas.microsoft.com/office/drawing/2014/main" val="1700329198"/>
                    </a:ext>
                  </a:extLst>
                </a:gridCol>
                <a:gridCol w="995523">
                  <a:extLst>
                    <a:ext uri="{9D8B030D-6E8A-4147-A177-3AD203B41FA5}">
                      <a16:colId xmlns:a16="http://schemas.microsoft.com/office/drawing/2014/main" val="2559705334"/>
                    </a:ext>
                  </a:extLst>
                </a:gridCol>
                <a:gridCol w="933338">
                  <a:extLst>
                    <a:ext uri="{9D8B030D-6E8A-4147-A177-3AD203B41FA5}">
                      <a16:colId xmlns:a16="http://schemas.microsoft.com/office/drawing/2014/main" val="492955231"/>
                    </a:ext>
                  </a:extLst>
                </a:gridCol>
                <a:gridCol w="975979">
                  <a:extLst>
                    <a:ext uri="{9D8B030D-6E8A-4147-A177-3AD203B41FA5}">
                      <a16:colId xmlns:a16="http://schemas.microsoft.com/office/drawing/2014/main" val="3397304702"/>
                    </a:ext>
                  </a:extLst>
                </a:gridCol>
                <a:gridCol w="975979">
                  <a:extLst>
                    <a:ext uri="{9D8B030D-6E8A-4147-A177-3AD203B41FA5}">
                      <a16:colId xmlns:a16="http://schemas.microsoft.com/office/drawing/2014/main" val="1897797984"/>
                    </a:ext>
                  </a:extLst>
                </a:gridCol>
              </a:tblGrid>
              <a:tr h="613132">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HMOE-SOE</a:t>
                      </a:r>
                      <a:endParaRPr lang="en-US" altLang="zh-TW" sz="14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HMOE-POE</a:t>
                      </a:r>
                      <a:endParaRPr lang="en-US" altLang="zh-TW" sz="14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HMOE-SPE</a:t>
                      </a:r>
                      <a:endParaRPr lang="en-US" altLang="zh-TW" sz="14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extLst>
                  <a:ext uri="{0D108BD9-81ED-4DB2-BD59-A6C34878D82A}">
                    <a16:rowId xmlns:a16="http://schemas.microsoft.com/office/drawing/2014/main" val="2450222620"/>
                  </a:ext>
                </a:extLst>
              </a:tr>
              <a:tr h="5182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 acc(↑)</a:t>
                      </a:r>
                    </a:p>
                  </a:txBody>
                  <a:tcPr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0.3044 ±0.019</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0.2667 ±0.009</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0.2568 ±0.013</a:t>
                      </a:r>
                    </a:p>
                  </a:txBody>
                  <a:tcPr marL="7620" marR="7620" marT="7620" marB="0"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0.3110 ±0.008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0.2908 ±0.028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0.2568 ±0.013</a:t>
                      </a:r>
                    </a:p>
                  </a:txBody>
                  <a:tcPr marL="7620" marR="7620" marT="7620" marB="0" anchor="ctr"/>
                </a:tc>
                <a:extLst>
                  <a:ext uri="{0D108BD9-81ED-4DB2-BD59-A6C34878D82A}">
                    <a16:rowId xmlns:a16="http://schemas.microsoft.com/office/drawing/2014/main" val="4139073243"/>
                  </a:ext>
                </a:extLst>
              </a:tr>
            </a:tbl>
          </a:graphicData>
        </a:graphic>
      </p:graphicFrame>
      <p:sp>
        <p:nvSpPr>
          <p:cNvPr id="11" name="頁尾版面配置區 10">
            <a:extLst>
              <a:ext uri="{FF2B5EF4-FFF2-40B4-BE49-F238E27FC236}">
                <a16:creationId xmlns:a16="http://schemas.microsoft.com/office/drawing/2014/main" id="{614BB4BA-41FC-E057-6CB6-9BF00997CBBA}"/>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FA2E1E5E-C126-7566-B3A1-B0DBD8C23432}"/>
              </a:ext>
            </a:extLst>
          </p:cNvPr>
          <p:cNvSpPr>
            <a:spLocks noGrp="1"/>
          </p:cNvSpPr>
          <p:nvPr>
            <p:ph type="sldNum" idx="4"/>
          </p:nvPr>
        </p:nvSpPr>
        <p:spPr/>
        <p:txBody>
          <a:bodyPr/>
          <a:lstStyle/>
          <a:p>
            <a:fld id="{00000000-1234-1234-1234-123412341234}" type="slidenum">
              <a:rPr lang="en-US" smtClean="0"/>
              <a:pPr/>
              <a:t>36</a:t>
            </a:fld>
            <a:endParaRPr lang="en-US" dirty="0"/>
          </a:p>
        </p:txBody>
      </p:sp>
    </p:spTree>
    <p:extLst>
      <p:ext uri="{BB962C8B-B14F-4D97-AF65-F5344CB8AC3E}">
        <p14:creationId xmlns:p14="http://schemas.microsoft.com/office/powerpoint/2010/main" val="202208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3453510"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SPE with Dynamic Thresholding</a:t>
            </a:r>
            <a:endParaRPr lang="zh-TW" altLang="en-US" sz="1600" dirty="0"/>
          </a:p>
        </p:txBody>
      </p:sp>
      <p:sp>
        <p:nvSpPr>
          <p:cNvPr id="5" name="文字方塊 4">
            <a:extLst>
              <a:ext uri="{FF2B5EF4-FFF2-40B4-BE49-F238E27FC236}">
                <a16:creationId xmlns:a16="http://schemas.microsoft.com/office/drawing/2014/main" id="{DBB419D9-7B0E-E358-67FF-DF2759A34194}"/>
              </a:ext>
            </a:extLst>
          </p:cNvPr>
          <p:cNvSpPr txBox="1"/>
          <p:nvPr/>
        </p:nvSpPr>
        <p:spPr>
          <a:xfrm>
            <a:off x="609755" y="1601183"/>
            <a:ext cx="7646019" cy="1292662"/>
          </a:xfrm>
          <a:prstGeom prst="rect">
            <a:avLst/>
          </a:prstGeom>
          <a:noFill/>
        </p:spPr>
        <p:txBody>
          <a:bodyPr wrap="square">
            <a:spAutoFit/>
          </a:bodyPr>
          <a:lstStyle/>
          <a:p>
            <a:r>
              <a:rPr lang="en-US" altLang="zh-TW" sz="1600" b="1" dirty="0"/>
              <a:t>Experimental Results</a:t>
            </a:r>
          </a:p>
          <a:p>
            <a:endParaRPr lang="zh-TW" altLang="en-US" b="1" dirty="0"/>
          </a:p>
          <a:p>
            <a:pPr marL="285750" indent="-285750">
              <a:buFont typeface="Arial" panose="020B0604020202020204" pitchFamily="34" charset="0"/>
              <a:buChar char="•"/>
            </a:pPr>
            <a:r>
              <a:rPr lang="en-US" altLang="zh-TW" sz="1600" dirty="0">
                <a:latin typeface="Cambria" panose="02040503050406030204" pitchFamily="18" charset="0"/>
                <a:ea typeface="Cambria" panose="02040503050406030204" pitchFamily="18" charset="0"/>
              </a:rPr>
              <a:t>Based on these results, it can be observed that on the UT-Zappos and MIT-States dataset, </a:t>
            </a:r>
            <a:r>
              <a:rPr lang="en-US" altLang="zh-TW" sz="1600" b="1" dirty="0">
                <a:latin typeface="Cambria" panose="02040503050406030204" pitchFamily="18" charset="0"/>
                <a:ea typeface="Cambria" panose="02040503050406030204" pitchFamily="18" charset="0"/>
              </a:rPr>
              <a:t>SPE</a:t>
            </a:r>
            <a:r>
              <a:rPr lang="en-US" altLang="zh-TW" sz="1600" dirty="0">
                <a:latin typeface="Cambria" panose="02040503050406030204" pitchFamily="18" charset="0"/>
                <a:ea typeface="Cambria" panose="02040503050406030204" pitchFamily="18" charset="0"/>
              </a:rPr>
              <a:t> outperforms </a:t>
            </a:r>
            <a:r>
              <a:rPr lang="en-US" altLang="zh-TW" sz="1600" b="1" dirty="0">
                <a:latin typeface="Cambria" panose="02040503050406030204" pitchFamily="18" charset="0"/>
                <a:ea typeface="Cambria" panose="02040503050406030204" pitchFamily="18" charset="0"/>
              </a:rPr>
              <a:t>HMOE-SOE</a:t>
            </a:r>
            <a:r>
              <a:rPr lang="en-US" altLang="zh-TW" sz="1600" dirty="0">
                <a:latin typeface="Cambria" panose="02040503050406030204" pitchFamily="18" charset="0"/>
                <a:ea typeface="Cambria" panose="02040503050406030204" pitchFamily="18" charset="0"/>
              </a:rPr>
              <a:t>, achieving the best performance. </a:t>
            </a:r>
          </a:p>
          <a:p>
            <a:pPr marL="285750" indent="-285750">
              <a:buFont typeface="Arial" panose="020B0604020202020204" pitchFamily="34" charset="0"/>
              <a:buChar char="•"/>
            </a:pPr>
            <a:endParaRPr lang="en-US" altLang="zh-TW" sz="1600" dirty="0">
              <a:latin typeface="Cambria" panose="02040503050406030204" pitchFamily="18" charset="0"/>
              <a:ea typeface="Cambria" panose="02040503050406030204" pitchFamily="18" charset="0"/>
            </a:endParaRPr>
          </a:p>
        </p:txBody>
      </p:sp>
      <p:sp>
        <p:nvSpPr>
          <p:cNvPr id="9" name="頁尾版面配置區 8">
            <a:extLst>
              <a:ext uri="{FF2B5EF4-FFF2-40B4-BE49-F238E27FC236}">
                <a16:creationId xmlns:a16="http://schemas.microsoft.com/office/drawing/2014/main" id="{05ADEF71-785C-809C-29D8-4B521FFD5FA0}"/>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2091BA60-9F61-200E-366F-F1D247AB1AB1}"/>
              </a:ext>
            </a:extLst>
          </p:cNvPr>
          <p:cNvSpPr>
            <a:spLocks noGrp="1"/>
          </p:cNvSpPr>
          <p:nvPr>
            <p:ph type="sldNum" idx="4"/>
          </p:nvPr>
        </p:nvSpPr>
        <p:spPr/>
        <p:txBody>
          <a:bodyPr/>
          <a:lstStyle/>
          <a:p>
            <a:fld id="{00000000-1234-1234-1234-123412341234}" type="slidenum">
              <a:rPr lang="en-US" smtClean="0"/>
              <a:pPr/>
              <a:t>37</a:t>
            </a:fld>
            <a:endParaRPr lang="en-US" dirty="0"/>
          </a:p>
        </p:txBody>
      </p:sp>
    </p:spTree>
    <p:extLst>
      <p:ext uri="{BB962C8B-B14F-4D97-AF65-F5344CB8AC3E}">
        <p14:creationId xmlns:p14="http://schemas.microsoft.com/office/powerpoint/2010/main" val="51194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555953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dirty="0"/>
              <a:t>Comparison on Other Ensemble Learning Methods</a:t>
            </a:r>
            <a:endParaRPr lang="zh-TW" altLang="en-US" sz="1800" dirty="0"/>
          </a:p>
        </p:txBody>
      </p:sp>
      <p:sp>
        <p:nvSpPr>
          <p:cNvPr id="5" name="文字方塊 4">
            <a:extLst>
              <a:ext uri="{FF2B5EF4-FFF2-40B4-BE49-F238E27FC236}">
                <a16:creationId xmlns:a16="http://schemas.microsoft.com/office/drawing/2014/main" id="{DBB419D9-7B0E-E358-67FF-DF2759A34194}"/>
              </a:ext>
            </a:extLst>
          </p:cNvPr>
          <p:cNvSpPr txBox="1"/>
          <p:nvPr/>
        </p:nvSpPr>
        <p:spPr>
          <a:xfrm>
            <a:off x="442332" y="1503926"/>
            <a:ext cx="7646019" cy="2246769"/>
          </a:xfrm>
          <a:prstGeom prst="rect">
            <a:avLst/>
          </a:prstGeom>
          <a:noFill/>
        </p:spPr>
        <p:txBody>
          <a:bodyPr wrap="square">
            <a:spAutoFit/>
          </a:bodyPr>
          <a:lstStyle/>
          <a:p>
            <a:r>
              <a:rPr lang="en-US" altLang="zh-TW" sz="1400" b="1" dirty="0"/>
              <a:t>Comparison on Other Ensemble Learning Methods</a:t>
            </a:r>
          </a:p>
          <a:p>
            <a:endParaRPr lang="en-US" altLang="zh-TW" b="1" dirty="0"/>
          </a:p>
          <a:p>
            <a:pPr marL="285750" indent="-285750">
              <a:buFont typeface="Arial" panose="020B0604020202020204" pitchFamily="34" charset="0"/>
              <a:buChar char="•"/>
            </a:pPr>
            <a:r>
              <a:rPr lang="en-US" altLang="zh-TW" sz="1400" dirty="0">
                <a:latin typeface="Cambria" panose="02040503050406030204" pitchFamily="18" charset="0"/>
                <a:ea typeface="Cambria" panose="02040503050406030204" pitchFamily="18" charset="0"/>
              </a:rPr>
              <a:t>Our approach involves predicting attributes in the context where the object is already known.</a:t>
            </a:r>
          </a:p>
          <a:p>
            <a:pPr marL="285750" indent="-285750">
              <a:buFont typeface="Arial" panose="020B0604020202020204" pitchFamily="34" charset="0"/>
              <a:buChar char="•"/>
            </a:pPr>
            <a:endParaRPr lang="en-US" altLang="zh-TW" sz="14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sz="1400" dirty="0">
                <a:latin typeface="Cambria" panose="02040503050406030204" pitchFamily="18" charset="0"/>
                <a:ea typeface="Cambria" panose="02040503050406030204" pitchFamily="18" charset="0"/>
              </a:rPr>
              <a:t>To make predictions, we will use a Logit Estimation Model and test our method. This comparison will help us identify any differences between our approach and previous conventional ensemble learning methods.</a:t>
            </a:r>
            <a:endParaRPr lang="en-US" altLang="zh-TW" dirty="0">
              <a:latin typeface="Cambria" panose="02040503050406030204" pitchFamily="18" charset="0"/>
              <a:ea typeface="Cambria" panose="02040503050406030204" pitchFamily="18" charset="0"/>
            </a:endParaRPr>
          </a:p>
          <a:p>
            <a:endParaRPr lang="en-US" altLang="zh-TW" sz="1400" dirty="0">
              <a:latin typeface="Cambria" panose="02040503050406030204" pitchFamily="18" charset="0"/>
              <a:ea typeface="Cambria" panose="02040503050406030204" pitchFamily="18" charset="0"/>
            </a:endParaRPr>
          </a:p>
          <a:p>
            <a:endParaRPr lang="en-US" altLang="zh-TW" dirty="0">
              <a:latin typeface="Cambria" panose="02040503050406030204" pitchFamily="18" charset="0"/>
              <a:ea typeface="Cambria" panose="02040503050406030204" pitchFamily="18" charset="0"/>
            </a:endParaRPr>
          </a:p>
          <a:p>
            <a:endParaRPr lang="zh-TW" altLang="en-US" dirty="0"/>
          </a:p>
        </p:txBody>
      </p:sp>
      <p:sp>
        <p:nvSpPr>
          <p:cNvPr id="9" name="頁尾版面配置區 8">
            <a:extLst>
              <a:ext uri="{FF2B5EF4-FFF2-40B4-BE49-F238E27FC236}">
                <a16:creationId xmlns:a16="http://schemas.microsoft.com/office/drawing/2014/main" id="{80391A76-8D41-2363-A6BB-EDF7DE39DC57}"/>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F7CC9B2C-DCBE-966C-09DF-C7FCC4F890AF}"/>
              </a:ext>
            </a:extLst>
          </p:cNvPr>
          <p:cNvSpPr>
            <a:spLocks noGrp="1"/>
          </p:cNvSpPr>
          <p:nvPr>
            <p:ph type="sldNum" idx="4"/>
          </p:nvPr>
        </p:nvSpPr>
        <p:spPr/>
        <p:txBody>
          <a:bodyPr/>
          <a:lstStyle/>
          <a:p>
            <a:fld id="{00000000-1234-1234-1234-123412341234}" type="slidenum">
              <a:rPr lang="en-US" smtClean="0"/>
              <a:pPr/>
              <a:t>38</a:t>
            </a:fld>
            <a:endParaRPr lang="en-US" dirty="0"/>
          </a:p>
        </p:txBody>
      </p:sp>
    </p:spTree>
    <p:extLst>
      <p:ext uri="{BB962C8B-B14F-4D97-AF65-F5344CB8AC3E}">
        <p14:creationId xmlns:p14="http://schemas.microsoft.com/office/powerpoint/2010/main" val="8699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8E673C02-D232-C3DE-80C0-2055BCB5140C}"/>
              </a:ext>
            </a:extLst>
          </p:cNvPr>
          <p:cNvSpPr txBox="1"/>
          <p:nvPr/>
        </p:nvSpPr>
        <p:spPr>
          <a:xfrm>
            <a:off x="221613" y="937657"/>
            <a:ext cx="2613600" cy="307777"/>
          </a:xfrm>
          <a:prstGeom prst="rect">
            <a:avLst/>
          </a:prstGeom>
          <a:noFill/>
        </p:spPr>
        <p:txBody>
          <a:bodyPr wrap="square">
            <a:spAutoFit/>
          </a:bodyPr>
          <a:lstStyle/>
          <a:p>
            <a:pPr algn="ctr"/>
            <a:r>
              <a:rPr lang="en-US" altLang="zh-TW" sz="1400" dirty="0">
                <a:effectLst/>
              </a:rPr>
              <a:t>Dataset: UT-Zappos</a:t>
            </a:r>
          </a:p>
        </p:txBody>
      </p:sp>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555953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dirty="0"/>
              <a:t>Comparison on Other Ensemble Learning Methods</a:t>
            </a:r>
            <a:endParaRPr lang="zh-TW" altLang="en-US" sz="1800" dirty="0"/>
          </a:p>
        </p:txBody>
      </p:sp>
      <p:graphicFrame>
        <p:nvGraphicFramePr>
          <p:cNvPr id="4" name="表格 4">
            <a:extLst>
              <a:ext uri="{FF2B5EF4-FFF2-40B4-BE49-F238E27FC236}">
                <a16:creationId xmlns:a16="http://schemas.microsoft.com/office/drawing/2014/main" id="{9916C27C-16F4-CD00-BBB7-7D05C577D051}"/>
              </a:ext>
            </a:extLst>
          </p:cNvPr>
          <p:cNvGraphicFramePr>
            <a:graphicFrameLocks noGrp="1"/>
          </p:cNvGraphicFramePr>
          <p:nvPr>
            <p:extLst>
              <p:ext uri="{D42A27DB-BD31-4B8C-83A1-F6EECF244321}">
                <p14:modId xmlns:p14="http://schemas.microsoft.com/office/powerpoint/2010/main" val="892098376"/>
              </p:ext>
            </p:extLst>
          </p:nvPr>
        </p:nvGraphicFramePr>
        <p:xfrm>
          <a:off x="168539" y="2088572"/>
          <a:ext cx="8866359" cy="2618511"/>
        </p:xfrm>
        <a:graphic>
          <a:graphicData uri="http://schemas.openxmlformats.org/drawingml/2006/table">
            <a:tbl>
              <a:tblPr firstRow="1" bandRow="1">
                <a:tableStyleId>{7DF18680-E054-41AD-8BC1-D1AEF772440D}</a:tableStyleId>
              </a:tblPr>
              <a:tblGrid>
                <a:gridCol w="1275797">
                  <a:extLst>
                    <a:ext uri="{9D8B030D-6E8A-4147-A177-3AD203B41FA5}">
                      <a16:colId xmlns:a16="http://schemas.microsoft.com/office/drawing/2014/main" val="1598983666"/>
                    </a:ext>
                  </a:extLst>
                </a:gridCol>
                <a:gridCol w="810491">
                  <a:extLst>
                    <a:ext uri="{9D8B030D-6E8A-4147-A177-3AD203B41FA5}">
                      <a16:colId xmlns:a16="http://schemas.microsoft.com/office/drawing/2014/main" val="3368795392"/>
                    </a:ext>
                  </a:extLst>
                </a:gridCol>
                <a:gridCol w="869165">
                  <a:extLst>
                    <a:ext uri="{9D8B030D-6E8A-4147-A177-3AD203B41FA5}">
                      <a16:colId xmlns:a16="http://schemas.microsoft.com/office/drawing/2014/main" val="261202780"/>
                    </a:ext>
                  </a:extLst>
                </a:gridCol>
                <a:gridCol w="985151">
                  <a:extLst>
                    <a:ext uri="{9D8B030D-6E8A-4147-A177-3AD203B41FA5}">
                      <a16:colId xmlns:a16="http://schemas.microsoft.com/office/drawing/2014/main" val="3156416267"/>
                    </a:ext>
                  </a:extLst>
                </a:gridCol>
                <a:gridCol w="985151">
                  <a:extLst>
                    <a:ext uri="{9D8B030D-6E8A-4147-A177-3AD203B41FA5}">
                      <a16:colId xmlns:a16="http://schemas.microsoft.com/office/drawing/2014/main" val="1773724786"/>
                    </a:ext>
                  </a:extLst>
                </a:gridCol>
                <a:gridCol w="985151">
                  <a:extLst>
                    <a:ext uri="{9D8B030D-6E8A-4147-A177-3AD203B41FA5}">
                      <a16:colId xmlns:a16="http://schemas.microsoft.com/office/drawing/2014/main" val="1035923911"/>
                    </a:ext>
                  </a:extLst>
                </a:gridCol>
                <a:gridCol w="985151">
                  <a:extLst>
                    <a:ext uri="{9D8B030D-6E8A-4147-A177-3AD203B41FA5}">
                      <a16:colId xmlns:a16="http://schemas.microsoft.com/office/drawing/2014/main" val="1920262916"/>
                    </a:ext>
                  </a:extLst>
                </a:gridCol>
                <a:gridCol w="985151">
                  <a:extLst>
                    <a:ext uri="{9D8B030D-6E8A-4147-A177-3AD203B41FA5}">
                      <a16:colId xmlns:a16="http://schemas.microsoft.com/office/drawing/2014/main" val="3465032212"/>
                    </a:ext>
                  </a:extLst>
                </a:gridCol>
                <a:gridCol w="985151">
                  <a:extLst>
                    <a:ext uri="{9D8B030D-6E8A-4147-A177-3AD203B41FA5}">
                      <a16:colId xmlns:a16="http://schemas.microsoft.com/office/drawing/2014/main" val="196164217"/>
                    </a:ext>
                  </a:extLst>
                </a:gridCol>
              </a:tblGrid>
              <a:tr h="810894">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txBody>
                  <a:tcPr anchor="ctr"/>
                </a:tc>
                <a:tc>
                  <a:txBody>
                    <a:bodyPr/>
                    <a:lstStyle/>
                    <a:p>
                      <a:pPr algn="ctr"/>
                      <a:r>
                        <a:rPr lang="en-US" altLang="zh-TW" dirty="0"/>
                        <a:t>HMOE-SOE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HMOE-POE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t>Simple</a:t>
                      </a:r>
                      <a:r>
                        <a:rPr lang="zh-TW" altLang="en-US" sz="1400" dirty="0"/>
                        <a:t> </a:t>
                      </a:r>
                      <a:r>
                        <a:rPr lang="en-US" altLang="zh-TW" sz="1400" dirty="0"/>
                        <a:t>voting</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1" u="none" strike="noStrike" kern="0" cap="none" spc="0" normalizeH="0" baseline="0" noProof="0" dirty="0">
                          <a:ln>
                            <a:noFill/>
                          </a:ln>
                          <a:solidFill>
                            <a:srgbClr val="FFFFFF"/>
                          </a:solidFill>
                          <a:effectLst/>
                          <a:uLnTx/>
                          <a:uFillTx/>
                          <a:sym typeface="Arial"/>
                        </a:rPr>
                        <a:t>Weighted</a:t>
                      </a:r>
                      <a:r>
                        <a:rPr kumimoji="0" lang="zh-TW" altLang="en-US" sz="1400" b="1" u="none" strike="noStrike" kern="0" cap="none" spc="0" normalizeH="0" baseline="0" noProof="0" dirty="0">
                          <a:ln>
                            <a:noFill/>
                          </a:ln>
                          <a:solidFill>
                            <a:srgbClr val="FFFFFF"/>
                          </a:solidFill>
                          <a:effectLst/>
                          <a:uLnTx/>
                          <a:uFillTx/>
                          <a:sym typeface="Arial"/>
                        </a:rPr>
                        <a:t> </a:t>
                      </a:r>
                      <a:r>
                        <a:rPr kumimoji="0" lang="en-US" altLang="zh-TW" sz="1400" b="1" u="none" strike="noStrike" kern="0" cap="none" spc="0" normalizeH="0" baseline="0" noProof="0" dirty="0">
                          <a:ln>
                            <a:noFill/>
                          </a:ln>
                          <a:solidFill>
                            <a:srgbClr val="FFFFFF"/>
                          </a:solidFill>
                          <a:effectLst/>
                          <a:uLnTx/>
                          <a:uFillTx/>
                          <a:sym typeface="Arial"/>
                        </a:rPr>
                        <a:t>voting</a:t>
                      </a:r>
                    </a:p>
                  </a:txBody>
                  <a:tcPr anchor="ctr"/>
                </a:tc>
                <a:extLst>
                  <a:ext uri="{0D108BD9-81ED-4DB2-BD59-A6C34878D82A}">
                    <a16:rowId xmlns:a16="http://schemas.microsoft.com/office/drawing/2014/main" val="2233095615"/>
                  </a:ext>
                </a:extLst>
              </a:tr>
              <a:tr h="4110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 acc (↑)</a:t>
                      </a:r>
                    </a:p>
                  </a:txBody>
                  <a:tcPr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0.5357 ±0.004</a:t>
                      </a:r>
                    </a:p>
                  </a:txBody>
                  <a:tcPr marL="7620" marR="7620" marT="7620" marB="0"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0.5376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0.5352 ±0.006</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0.5321 ±0.001</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0.5328 ±0.003</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0.5321 ±0.001</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0.5191 ±0.009</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0.5191 ±0.009</a:t>
                      </a:r>
                    </a:p>
                  </a:txBody>
                  <a:tcPr marL="7620" marR="7620" marT="7620" marB="0" anchor="ctr"/>
                </a:tc>
                <a:extLst>
                  <a:ext uri="{0D108BD9-81ED-4DB2-BD59-A6C34878D82A}">
                    <a16:rowId xmlns:a16="http://schemas.microsoft.com/office/drawing/2014/main" val="665463506"/>
                  </a:ext>
                </a:extLst>
              </a:tr>
              <a:tr h="4110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 acc (↑)</a:t>
                      </a:r>
                    </a:p>
                  </a:txBody>
                  <a:tcPr anchor="ctr"/>
                </a:tc>
                <a:tc>
                  <a:txBody>
                    <a:bodyPr/>
                    <a:lstStyle/>
                    <a:p>
                      <a:pPr algn="ctr" fontAlgn="ctr"/>
                      <a:r>
                        <a:rPr lang="en-US" altLang="zh-TW" sz="900" b="1" i="0" u="none" strike="noStrike" cap="none">
                          <a:solidFill>
                            <a:srgbClr val="FF0000"/>
                          </a:solidFill>
                          <a:effectLst/>
                          <a:latin typeface="Arial (本文)"/>
                          <a:ea typeface="新細明體" panose="02020500000000000000" pitchFamily="18" charset="-120"/>
                          <a:cs typeface="+mn-cs"/>
                          <a:sym typeface="Arial"/>
                        </a:rPr>
                        <a:t>0.5412 ±0.005</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0.5374 ±0.001</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0.5340 ±0.002</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0.5306 ±0.0001</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0.5321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0.5306 ±0.0001</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0.5291 ±0.009</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0.5241 ±0.016</a:t>
                      </a:r>
                    </a:p>
                  </a:txBody>
                  <a:tcPr marL="7620" marR="7620" marT="7620" marB="0" anchor="ctr"/>
                </a:tc>
                <a:extLst>
                  <a:ext uri="{0D108BD9-81ED-4DB2-BD59-A6C34878D82A}">
                    <a16:rowId xmlns:a16="http://schemas.microsoft.com/office/drawing/2014/main" val="546715040"/>
                  </a:ext>
                </a:extLst>
              </a:tr>
              <a:tr h="4110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 acc (↑)</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0.5140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0.5121 ±0.0001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0.5129 ±0.000</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0.5139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0.5138 ±0.0001</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0.5139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0.5127 ±0.0001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0.5127 ±0.0001</a:t>
                      </a:r>
                    </a:p>
                  </a:txBody>
                  <a:tcPr marL="7620" marR="7620" marT="7620" marB="0" anchor="ctr"/>
                </a:tc>
                <a:extLst>
                  <a:ext uri="{0D108BD9-81ED-4DB2-BD59-A6C34878D82A}">
                    <a16:rowId xmlns:a16="http://schemas.microsoft.com/office/drawing/2014/main" val="2600902724"/>
                  </a:ext>
                </a:extLst>
              </a:tr>
              <a:tr h="57438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 acc (↑)</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0.5372 ±0.004</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0.5349 ±0.003</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0.5312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0.5290 ±0.003</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0.5141 ±0.002</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0.5177 ±0.007</a:t>
                      </a:r>
                    </a:p>
                  </a:txBody>
                  <a:tcPr marL="7620" marR="7620" marT="7620" marB="0" anchor="ctr"/>
                </a:tc>
                <a:extLst>
                  <a:ext uri="{0D108BD9-81ED-4DB2-BD59-A6C34878D82A}">
                    <a16:rowId xmlns:a16="http://schemas.microsoft.com/office/drawing/2014/main" val="977305840"/>
                  </a:ext>
                </a:extLst>
              </a:tr>
            </a:tbl>
          </a:graphicData>
        </a:graphic>
      </p:graphicFrame>
      <p:sp>
        <p:nvSpPr>
          <p:cNvPr id="5" name="文字方塊 4">
            <a:extLst>
              <a:ext uri="{FF2B5EF4-FFF2-40B4-BE49-F238E27FC236}">
                <a16:creationId xmlns:a16="http://schemas.microsoft.com/office/drawing/2014/main" id="{34E84E7E-3892-9442-C6CC-97DB78BB5513}"/>
              </a:ext>
            </a:extLst>
          </p:cNvPr>
          <p:cNvSpPr txBox="1"/>
          <p:nvPr/>
        </p:nvSpPr>
        <p:spPr>
          <a:xfrm>
            <a:off x="3648509" y="9376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1" name="頁尾版面配置區 10">
            <a:extLst>
              <a:ext uri="{FF2B5EF4-FFF2-40B4-BE49-F238E27FC236}">
                <a16:creationId xmlns:a16="http://schemas.microsoft.com/office/drawing/2014/main" id="{CD2346E0-AE33-16E8-EDAF-F08BFF2851D3}"/>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63311CC7-EEB2-F837-ADD0-E3E535C28E2D}"/>
              </a:ext>
            </a:extLst>
          </p:cNvPr>
          <p:cNvSpPr>
            <a:spLocks noGrp="1"/>
          </p:cNvSpPr>
          <p:nvPr>
            <p:ph type="sldNum" idx="4"/>
          </p:nvPr>
        </p:nvSpPr>
        <p:spPr/>
        <p:txBody>
          <a:bodyPr/>
          <a:lstStyle/>
          <a:p>
            <a:fld id="{00000000-1234-1234-1234-123412341234}" type="slidenum">
              <a:rPr lang="en-US" smtClean="0"/>
              <a:pPr/>
              <a:t>39</a:t>
            </a:fld>
            <a:endParaRPr lang="en-US" dirty="0"/>
          </a:p>
        </p:txBody>
      </p:sp>
    </p:spTree>
    <p:extLst>
      <p:ext uri="{BB962C8B-B14F-4D97-AF65-F5344CB8AC3E}">
        <p14:creationId xmlns:p14="http://schemas.microsoft.com/office/powerpoint/2010/main" val="46576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群組 14"/>
          <p:cNvGrpSpPr/>
          <p:nvPr/>
        </p:nvGrpSpPr>
        <p:grpSpPr>
          <a:xfrm>
            <a:off x="297354" y="3209856"/>
            <a:ext cx="2445863" cy="971563"/>
            <a:chOff x="659242" y="3443991"/>
            <a:chExt cx="1945195" cy="971563"/>
          </a:xfrm>
        </p:grpSpPr>
        <p:sp>
          <p:nvSpPr>
            <p:cNvPr id="11" name="椭圆 10"/>
            <p:cNvSpPr/>
            <p:nvPr/>
          </p:nvSpPr>
          <p:spPr>
            <a:xfrm>
              <a:off x="659242" y="3520204"/>
              <a:ext cx="895350" cy="895350"/>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bwMode="auto">
            <a:xfrm>
              <a:off x="1695823" y="3443991"/>
              <a:ext cx="908614"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Solution</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 name="组合 25"/>
            <p:cNvGrpSpPr/>
            <p:nvPr/>
          </p:nvGrpSpPr>
          <p:grpSpPr>
            <a:xfrm>
              <a:off x="983617" y="3787990"/>
              <a:ext cx="246811" cy="359779"/>
              <a:chOff x="2528974" y="2863357"/>
              <a:chExt cx="246811" cy="359779"/>
            </a:xfrm>
            <a:solidFill>
              <a:schemeClr val="accent2"/>
            </a:solidFill>
          </p:grpSpPr>
          <p:sp>
            <p:nvSpPr>
              <p:cNvPr id="27"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8"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nvGrpSpPr>
          <p:cNvPr id="5" name="群組 4"/>
          <p:cNvGrpSpPr/>
          <p:nvPr/>
        </p:nvGrpSpPr>
        <p:grpSpPr>
          <a:xfrm>
            <a:off x="330252" y="2092412"/>
            <a:ext cx="8356548" cy="1020091"/>
            <a:chOff x="659242" y="2175537"/>
            <a:chExt cx="7359544" cy="1020091"/>
          </a:xfrm>
        </p:grpSpPr>
        <p:sp>
          <p:nvSpPr>
            <p:cNvPr id="7" name="椭圆 6"/>
            <p:cNvSpPr/>
            <p:nvPr/>
          </p:nvSpPr>
          <p:spPr>
            <a:xfrm>
              <a:off x="659242" y="2255436"/>
              <a:ext cx="895350" cy="895350"/>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bwMode="auto">
            <a:xfrm>
              <a:off x="1683881" y="2175537"/>
              <a:ext cx="1067368"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Challenge</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p:cNvSpPr/>
            <p:nvPr/>
          </p:nvSpPr>
          <p:spPr>
            <a:xfrm>
              <a:off x="1719908" y="2491781"/>
              <a:ext cx="6298878" cy="703847"/>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en-US" altLang="zh-TW" dirty="0">
                  <a:solidFill>
                    <a:srgbClr val="374151"/>
                  </a:solidFill>
                  <a:latin typeface="Arial (本文)"/>
                </a:rPr>
                <a:t>There are many methods (aka experts) to do that. But how to effectively integrate multiple experts?</a:t>
              </a:r>
              <a:endParaRPr lang="en-US" altLang="zh-CN" dirty="0">
                <a:solidFill>
                  <a:srgbClr val="374151"/>
                </a:solidFill>
                <a:latin typeface="Arial (本文)"/>
              </a:endParaRPr>
            </a:p>
          </p:txBody>
        </p:sp>
        <p:grpSp>
          <p:nvGrpSpPr>
            <p:cNvPr id="29" name="组合 28"/>
            <p:cNvGrpSpPr/>
            <p:nvPr/>
          </p:nvGrpSpPr>
          <p:grpSpPr>
            <a:xfrm>
              <a:off x="927334" y="2523529"/>
              <a:ext cx="359165" cy="359165"/>
              <a:chOff x="3191434" y="2145028"/>
              <a:chExt cx="359165" cy="359165"/>
            </a:xfrm>
            <a:solidFill>
              <a:schemeClr val="accent2"/>
            </a:solidFill>
          </p:grpSpPr>
          <p:sp>
            <p:nvSpPr>
              <p:cNvPr id="30"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nvGrpSpPr>
          <p:cNvPr id="4" name="群組 3"/>
          <p:cNvGrpSpPr/>
          <p:nvPr/>
        </p:nvGrpSpPr>
        <p:grpSpPr>
          <a:xfrm>
            <a:off x="297354" y="974968"/>
            <a:ext cx="8053040" cy="899751"/>
            <a:chOff x="626344" y="974968"/>
            <a:chExt cx="6423674" cy="899751"/>
          </a:xfrm>
        </p:grpSpPr>
        <p:sp>
          <p:nvSpPr>
            <p:cNvPr id="3" name="椭圆 2"/>
            <p:cNvSpPr/>
            <p:nvPr/>
          </p:nvSpPr>
          <p:spPr>
            <a:xfrm>
              <a:off x="626344" y="979369"/>
              <a:ext cx="895350" cy="895350"/>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bwMode="auto">
            <a:xfrm>
              <a:off x="1608361" y="974968"/>
              <a:ext cx="521287"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Goal</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1656850" y="1307431"/>
              <a:ext cx="5393168" cy="375552"/>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TW" dirty="0">
                  <a:solidFill>
                    <a:srgbClr val="374151"/>
                  </a:solidFill>
                  <a:latin typeface="Arial (本文)"/>
                </a:rPr>
                <a:t>Performing attribute-only prediction in Compositional Zero-Shot Learning. </a:t>
              </a:r>
              <a:endParaRPr lang="en-US" altLang="zh-CN" dirty="0">
                <a:solidFill>
                  <a:srgbClr val="374151"/>
                </a:solidFill>
                <a:latin typeface="Arial (本文)"/>
              </a:endParaRPr>
            </a:p>
          </p:txBody>
        </p:sp>
        <p:grpSp>
          <p:nvGrpSpPr>
            <p:cNvPr id="33" name="组合 32"/>
            <p:cNvGrpSpPr/>
            <p:nvPr/>
          </p:nvGrpSpPr>
          <p:grpSpPr>
            <a:xfrm flipH="1">
              <a:off x="893259" y="1247462"/>
              <a:ext cx="359165" cy="359165"/>
              <a:chOff x="2473104" y="2145028"/>
              <a:chExt cx="359165" cy="359165"/>
            </a:xfrm>
            <a:solidFill>
              <a:schemeClr val="accent2"/>
            </a:solidFill>
          </p:grpSpPr>
          <p:sp>
            <p:nvSpPr>
              <p:cNvPr id="34"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5"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36" name="矩形 35"/>
          <p:cNvSpPr/>
          <p:nvPr/>
        </p:nvSpPr>
        <p:spPr bwMode="auto">
          <a:xfrm>
            <a:off x="90838" y="99301"/>
            <a:ext cx="2470100"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 Introduction</a:t>
            </a:r>
          </a:p>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ask description</a:t>
            </a:r>
            <a:endParaRPr lang="zh-CN" altLang="en-US" sz="1600" dirty="0"/>
          </a:p>
        </p:txBody>
      </p:sp>
      <p:sp>
        <p:nvSpPr>
          <p:cNvPr id="2" name="矩形 1">
            <a:extLst>
              <a:ext uri="{FF2B5EF4-FFF2-40B4-BE49-F238E27FC236}">
                <a16:creationId xmlns:a16="http://schemas.microsoft.com/office/drawing/2014/main" id="{EECA3988-6C7E-CA14-EB36-E33FB6EA3BA5}"/>
              </a:ext>
            </a:extLst>
          </p:cNvPr>
          <p:cNvSpPr/>
          <p:nvPr/>
        </p:nvSpPr>
        <p:spPr>
          <a:xfrm>
            <a:off x="1493404" y="3658199"/>
            <a:ext cx="7561387" cy="738664"/>
          </a:xfrm>
          <a:prstGeom prst="rect">
            <a:avLst/>
          </a:prstGeom>
        </p:spPr>
        <p:txBody>
          <a:bodyPr wrap="square">
            <a:spAutoFit/>
          </a:bodyPr>
          <a:lstStyle/>
          <a:p>
            <a:pPr marL="285750" indent="-285750" algn="l">
              <a:buFont typeface="Arial" panose="020B0604020202020204" pitchFamily="34" charset="0"/>
              <a:buChar char="•"/>
            </a:pPr>
            <a:r>
              <a:rPr lang="en-US" altLang="zh-TW" dirty="0">
                <a:solidFill>
                  <a:srgbClr val="374151"/>
                </a:solidFill>
                <a:latin typeface="Arial (本文)"/>
              </a:rPr>
              <a:t>Define a new expert, dubbed Selected Prime Expert(SPE),  based uncertainty-to-error-rate mapping, then integrate it with sum of experts(SOE) and products of experts(POE) by a Hierarchical mixture of experts (HMOE) technology.</a:t>
            </a:r>
          </a:p>
        </p:txBody>
      </p:sp>
      <p:sp>
        <p:nvSpPr>
          <p:cNvPr id="19" name="頁尾版面配置區 18">
            <a:extLst>
              <a:ext uri="{FF2B5EF4-FFF2-40B4-BE49-F238E27FC236}">
                <a16:creationId xmlns:a16="http://schemas.microsoft.com/office/drawing/2014/main" id="{C2957B61-E1AB-C2C2-536C-035DA76A9706}"/>
              </a:ext>
            </a:extLst>
          </p:cNvPr>
          <p:cNvSpPr>
            <a:spLocks noGrp="1"/>
          </p:cNvSpPr>
          <p:nvPr>
            <p:ph type="ftr" idx="3"/>
          </p:nvPr>
        </p:nvSpPr>
        <p:spPr/>
        <p:txBody>
          <a:bodyPr/>
          <a:lstStyle/>
          <a:p>
            <a:r>
              <a:rPr lang="en-US" altLang="zh-TW"/>
              <a:t>/67</a:t>
            </a:r>
            <a:endParaRPr lang="zh-TW" altLang="en-US" dirty="0"/>
          </a:p>
        </p:txBody>
      </p:sp>
      <p:sp>
        <p:nvSpPr>
          <p:cNvPr id="6" name="投影片編號版面配置區 5">
            <a:extLst>
              <a:ext uri="{FF2B5EF4-FFF2-40B4-BE49-F238E27FC236}">
                <a16:creationId xmlns:a16="http://schemas.microsoft.com/office/drawing/2014/main" id="{86B353A9-C9CF-A744-06FF-288CD9F635D0}"/>
              </a:ext>
            </a:extLst>
          </p:cNvPr>
          <p:cNvSpPr>
            <a:spLocks noGrp="1"/>
          </p:cNvSpPr>
          <p:nvPr>
            <p:ph type="sldNum" idx="4"/>
          </p:nvPr>
        </p:nvSpPr>
        <p:spPr/>
        <p:txBody>
          <a:bodyPr/>
          <a:lstStyle/>
          <a:p>
            <a:fld id="{00000000-1234-1234-1234-123412341234}" type="slidenum">
              <a:rPr lang="en-US" smtClean="0"/>
              <a:pPr/>
              <a:t>4</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方塊 7">
            <a:extLst>
              <a:ext uri="{FF2B5EF4-FFF2-40B4-BE49-F238E27FC236}">
                <a16:creationId xmlns:a16="http://schemas.microsoft.com/office/drawing/2014/main" id="{8E673C02-D232-C3DE-80C0-2055BCB5140C}"/>
              </a:ext>
            </a:extLst>
          </p:cNvPr>
          <p:cNvSpPr txBox="1"/>
          <p:nvPr/>
        </p:nvSpPr>
        <p:spPr>
          <a:xfrm>
            <a:off x="221613" y="937657"/>
            <a:ext cx="2613600" cy="307777"/>
          </a:xfrm>
          <a:prstGeom prst="rect">
            <a:avLst/>
          </a:prstGeom>
          <a:noFill/>
        </p:spPr>
        <p:txBody>
          <a:bodyPr wrap="square">
            <a:spAutoFit/>
          </a:bodyPr>
          <a:lstStyle/>
          <a:p>
            <a:pPr algn="ctr"/>
            <a:r>
              <a:rPr lang="en-US" altLang="zh-TW" sz="1400" dirty="0">
                <a:effectLst/>
              </a:rPr>
              <a:t>Dataset: UT-Zappos</a:t>
            </a:r>
          </a:p>
        </p:txBody>
      </p:sp>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555953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dirty="0"/>
              <a:t>Comparison on Other Ensemble Learning Methods</a:t>
            </a:r>
            <a:endParaRPr lang="zh-TW" altLang="en-US" sz="1800" dirty="0"/>
          </a:p>
        </p:txBody>
      </p:sp>
      <p:graphicFrame>
        <p:nvGraphicFramePr>
          <p:cNvPr id="4" name="表格 4">
            <a:extLst>
              <a:ext uri="{FF2B5EF4-FFF2-40B4-BE49-F238E27FC236}">
                <a16:creationId xmlns:a16="http://schemas.microsoft.com/office/drawing/2014/main" id="{9916C27C-16F4-CD00-BBB7-7D05C577D051}"/>
              </a:ext>
            </a:extLst>
          </p:cNvPr>
          <p:cNvGraphicFramePr>
            <a:graphicFrameLocks noGrp="1"/>
          </p:cNvGraphicFramePr>
          <p:nvPr>
            <p:extLst>
              <p:ext uri="{D42A27DB-BD31-4B8C-83A1-F6EECF244321}">
                <p14:modId xmlns:p14="http://schemas.microsoft.com/office/powerpoint/2010/main" val="3377420044"/>
              </p:ext>
            </p:extLst>
          </p:nvPr>
        </p:nvGraphicFramePr>
        <p:xfrm>
          <a:off x="168539" y="2088572"/>
          <a:ext cx="8866359" cy="2618511"/>
        </p:xfrm>
        <a:graphic>
          <a:graphicData uri="http://schemas.openxmlformats.org/drawingml/2006/table">
            <a:tbl>
              <a:tblPr firstRow="1" bandRow="1">
                <a:tableStyleId>{7DF18680-E054-41AD-8BC1-D1AEF772440D}</a:tableStyleId>
              </a:tblPr>
              <a:tblGrid>
                <a:gridCol w="1431661">
                  <a:extLst>
                    <a:ext uri="{9D8B030D-6E8A-4147-A177-3AD203B41FA5}">
                      <a16:colId xmlns:a16="http://schemas.microsoft.com/office/drawing/2014/main" val="1598983666"/>
                    </a:ext>
                  </a:extLst>
                </a:gridCol>
                <a:gridCol w="848360">
                  <a:extLst>
                    <a:ext uri="{9D8B030D-6E8A-4147-A177-3AD203B41FA5}">
                      <a16:colId xmlns:a16="http://schemas.microsoft.com/office/drawing/2014/main" val="3368795392"/>
                    </a:ext>
                  </a:extLst>
                </a:gridCol>
                <a:gridCol w="914400">
                  <a:extLst>
                    <a:ext uri="{9D8B030D-6E8A-4147-A177-3AD203B41FA5}">
                      <a16:colId xmlns:a16="http://schemas.microsoft.com/office/drawing/2014/main" val="261202780"/>
                    </a:ext>
                  </a:extLst>
                </a:gridCol>
                <a:gridCol w="894080">
                  <a:extLst>
                    <a:ext uri="{9D8B030D-6E8A-4147-A177-3AD203B41FA5}">
                      <a16:colId xmlns:a16="http://schemas.microsoft.com/office/drawing/2014/main" val="3156416267"/>
                    </a:ext>
                  </a:extLst>
                </a:gridCol>
                <a:gridCol w="837254">
                  <a:extLst>
                    <a:ext uri="{9D8B030D-6E8A-4147-A177-3AD203B41FA5}">
                      <a16:colId xmlns:a16="http://schemas.microsoft.com/office/drawing/2014/main" val="1773724786"/>
                    </a:ext>
                  </a:extLst>
                </a:gridCol>
                <a:gridCol w="985151">
                  <a:extLst>
                    <a:ext uri="{9D8B030D-6E8A-4147-A177-3AD203B41FA5}">
                      <a16:colId xmlns:a16="http://schemas.microsoft.com/office/drawing/2014/main" val="1035923911"/>
                    </a:ext>
                  </a:extLst>
                </a:gridCol>
                <a:gridCol w="985151">
                  <a:extLst>
                    <a:ext uri="{9D8B030D-6E8A-4147-A177-3AD203B41FA5}">
                      <a16:colId xmlns:a16="http://schemas.microsoft.com/office/drawing/2014/main" val="1920262916"/>
                    </a:ext>
                  </a:extLst>
                </a:gridCol>
                <a:gridCol w="985151">
                  <a:extLst>
                    <a:ext uri="{9D8B030D-6E8A-4147-A177-3AD203B41FA5}">
                      <a16:colId xmlns:a16="http://schemas.microsoft.com/office/drawing/2014/main" val="3465032212"/>
                    </a:ext>
                  </a:extLst>
                </a:gridCol>
                <a:gridCol w="985151">
                  <a:extLst>
                    <a:ext uri="{9D8B030D-6E8A-4147-A177-3AD203B41FA5}">
                      <a16:colId xmlns:a16="http://schemas.microsoft.com/office/drawing/2014/main" val="196164217"/>
                    </a:ext>
                  </a:extLst>
                </a:gridCol>
              </a:tblGrid>
              <a:tr h="810894">
                <a:tc>
                  <a:txBody>
                    <a:bodyPr/>
                    <a:lstStyle/>
                    <a:p>
                      <a:pPr algn="ctr"/>
                      <a:endParaRPr lang="zh-TW" altLang="en-US" sz="1200" dirty="0"/>
                    </a:p>
                  </a:txBody>
                  <a:tcPr anchor="ctr"/>
                </a:tc>
                <a:tc>
                  <a:txBody>
                    <a:bodyPr/>
                    <a:lstStyle/>
                    <a:p>
                      <a:pPr algn="ctr"/>
                      <a:r>
                        <a:rPr lang="en-US" altLang="zh-TW" dirty="0"/>
                        <a:t>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HMOE-POE</a:t>
                      </a:r>
                    </a:p>
                  </a:txBody>
                  <a:tcPr anchor="ctr"/>
                </a:tc>
                <a:tc>
                  <a:txBody>
                    <a:bodyPr/>
                    <a:lstStyle/>
                    <a:p>
                      <a:pPr algn="ctr"/>
                      <a:r>
                        <a:rPr lang="en-US" altLang="zh-TW" dirty="0"/>
                        <a:t>HMOE-SPE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t>Simple</a:t>
                      </a:r>
                      <a:r>
                        <a:rPr lang="zh-TW" altLang="en-US" sz="1400" dirty="0"/>
                        <a:t> </a:t>
                      </a:r>
                      <a:r>
                        <a:rPr lang="en-US" altLang="zh-TW" sz="1400" dirty="0"/>
                        <a:t>voting</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1" u="none" strike="noStrike" kern="0" cap="none" spc="0" normalizeH="0" baseline="0" noProof="0" dirty="0">
                          <a:ln>
                            <a:noFill/>
                          </a:ln>
                          <a:solidFill>
                            <a:srgbClr val="FFFFFF"/>
                          </a:solidFill>
                          <a:effectLst/>
                          <a:uLnTx/>
                          <a:uFillTx/>
                          <a:sym typeface="Arial"/>
                        </a:rPr>
                        <a:t>Weighted</a:t>
                      </a:r>
                      <a:r>
                        <a:rPr kumimoji="0" lang="zh-TW" altLang="en-US" sz="1400" b="1" u="none" strike="noStrike" kern="0" cap="none" spc="0" normalizeH="0" baseline="0" noProof="0" dirty="0">
                          <a:ln>
                            <a:noFill/>
                          </a:ln>
                          <a:solidFill>
                            <a:srgbClr val="FFFFFF"/>
                          </a:solidFill>
                          <a:effectLst/>
                          <a:uLnTx/>
                          <a:uFillTx/>
                          <a:sym typeface="Arial"/>
                        </a:rPr>
                        <a:t> </a:t>
                      </a:r>
                      <a:r>
                        <a:rPr kumimoji="0" lang="en-US" altLang="zh-TW" sz="1400" b="1" u="none" strike="noStrike" kern="0" cap="none" spc="0" normalizeH="0" baseline="0" noProof="0" dirty="0">
                          <a:ln>
                            <a:noFill/>
                          </a:ln>
                          <a:solidFill>
                            <a:srgbClr val="FFFFFF"/>
                          </a:solidFill>
                          <a:effectLst/>
                          <a:uLnTx/>
                          <a:uFillTx/>
                          <a:sym typeface="Arial"/>
                        </a:rPr>
                        <a:t>voting</a:t>
                      </a:r>
                    </a:p>
                  </a:txBody>
                  <a:tcPr anchor="ctr"/>
                </a:tc>
                <a:extLst>
                  <a:ext uri="{0D108BD9-81ED-4DB2-BD59-A6C34878D82A}">
                    <a16:rowId xmlns:a16="http://schemas.microsoft.com/office/drawing/2014/main" val="2233095615"/>
                  </a:ext>
                </a:extLst>
              </a:tr>
              <a:tr h="4110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ep12 F1 score(↑)</a:t>
                      </a:r>
                    </a:p>
                  </a:txBody>
                  <a:tcPr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0.2922 ±0.003</a:t>
                      </a:r>
                    </a:p>
                  </a:txBody>
                  <a:tcPr marL="7620" marR="7620" marT="7620" marB="0"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0.2974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0.2923 ±0.003</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0.2844 ±0.006</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0.2837 ±0.001</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0.2844 ±0.006</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0.2803 ±0.003</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0.2803 ±0.003</a:t>
                      </a:r>
                    </a:p>
                  </a:txBody>
                  <a:tcPr marL="7620" marR="7620" marT="7620" marB="0" anchor="ctr"/>
                </a:tc>
                <a:extLst>
                  <a:ext uri="{0D108BD9-81ED-4DB2-BD59-A6C34878D82A}">
                    <a16:rowId xmlns:a16="http://schemas.microsoft.com/office/drawing/2014/main" val="665463506"/>
                  </a:ext>
                </a:extLst>
              </a:tr>
              <a:tr h="4110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ep13 F1 score(↑)</a:t>
                      </a:r>
                    </a:p>
                  </a:txBody>
                  <a:tcPr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0.2884 ±0.017</a:t>
                      </a:r>
                    </a:p>
                  </a:txBody>
                  <a:tcPr marL="7620" marR="7620" marT="7620" marB="0"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0.2957 ±0.008</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0.2896 ±0.006</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0.2806 ±0.007</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0.2876 ±0.008</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0.2806 ±0.007</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0.2803 ±0.003</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0.2810 ±0.002</a:t>
                      </a:r>
                    </a:p>
                  </a:txBody>
                  <a:tcPr marL="7620" marR="7620" marT="7620" marB="0" anchor="ctr"/>
                </a:tc>
                <a:extLst>
                  <a:ext uri="{0D108BD9-81ED-4DB2-BD59-A6C34878D82A}">
                    <a16:rowId xmlns:a16="http://schemas.microsoft.com/office/drawing/2014/main" val="546715040"/>
                  </a:ext>
                </a:extLst>
              </a:tr>
              <a:tr h="4110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ep23 F1 score(↑)</a:t>
                      </a:r>
                    </a:p>
                  </a:txBody>
                  <a:tcPr anchor="ctr"/>
                </a:tc>
                <a:tc>
                  <a:txBody>
                    <a:bodyPr/>
                    <a:lstStyle/>
                    <a:p>
                      <a:pPr algn="ctr" fontAlgn="ctr"/>
                      <a:r>
                        <a:rPr lang="en-US" altLang="zh-TW" sz="900" b="1" i="0" u="none" strike="noStrike" cap="none">
                          <a:solidFill>
                            <a:srgbClr val="FF0000"/>
                          </a:solidFill>
                          <a:effectLst/>
                          <a:latin typeface="Arial (本文)"/>
                          <a:ea typeface="新細明體" panose="02020500000000000000" pitchFamily="18" charset="-120"/>
                          <a:cs typeface="+mn-cs"/>
                          <a:sym typeface="Arial"/>
                        </a:rPr>
                        <a:t>0.2941 ±0.005</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0.2832 ±0.006</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0.2832 ±0.006</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0.2839 ±0.006</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0.2844 ±0.007</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0.2839 ±0.006</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0.2846 ±0.010</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0.2846 ±0.010</a:t>
                      </a:r>
                    </a:p>
                  </a:txBody>
                  <a:tcPr marL="7620" marR="7620" marT="7620" marB="0" anchor="ctr"/>
                </a:tc>
                <a:extLst>
                  <a:ext uri="{0D108BD9-81ED-4DB2-BD59-A6C34878D82A}">
                    <a16:rowId xmlns:a16="http://schemas.microsoft.com/office/drawing/2014/main" val="2600902724"/>
                  </a:ext>
                </a:extLst>
              </a:tr>
              <a:tr h="57438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ep123 F1 score(↑)</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0.2977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0.2962 ±0.005</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0.2909 ±0.008</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0.2866 ±0.009</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0.2918 ±0.008</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0.2866 ±0.009</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0.2810 ±0.002</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0.2853 ±0.009</a:t>
                      </a:r>
                    </a:p>
                  </a:txBody>
                  <a:tcPr marL="7620" marR="7620" marT="7620" marB="0" anchor="ctr"/>
                </a:tc>
                <a:extLst>
                  <a:ext uri="{0D108BD9-81ED-4DB2-BD59-A6C34878D82A}">
                    <a16:rowId xmlns:a16="http://schemas.microsoft.com/office/drawing/2014/main" val="977305840"/>
                  </a:ext>
                </a:extLst>
              </a:tr>
            </a:tbl>
          </a:graphicData>
        </a:graphic>
      </p:graphicFrame>
      <p:sp>
        <p:nvSpPr>
          <p:cNvPr id="5" name="文字方塊 4">
            <a:extLst>
              <a:ext uri="{FF2B5EF4-FFF2-40B4-BE49-F238E27FC236}">
                <a16:creationId xmlns:a16="http://schemas.microsoft.com/office/drawing/2014/main" id="{34E84E7E-3892-9442-C6CC-97DB78BB5513}"/>
              </a:ext>
            </a:extLst>
          </p:cNvPr>
          <p:cNvSpPr txBox="1"/>
          <p:nvPr/>
        </p:nvSpPr>
        <p:spPr>
          <a:xfrm>
            <a:off x="3648509" y="9376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1" name="頁尾版面配置區 10">
            <a:extLst>
              <a:ext uri="{FF2B5EF4-FFF2-40B4-BE49-F238E27FC236}">
                <a16:creationId xmlns:a16="http://schemas.microsoft.com/office/drawing/2014/main" id="{A70A4EBD-6FF3-99C8-B3BC-9AF1FE103130}"/>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DEB9596E-0FA1-EF50-F885-D3C502FA59C0}"/>
              </a:ext>
            </a:extLst>
          </p:cNvPr>
          <p:cNvSpPr>
            <a:spLocks noGrp="1"/>
          </p:cNvSpPr>
          <p:nvPr>
            <p:ph type="sldNum" idx="4"/>
          </p:nvPr>
        </p:nvSpPr>
        <p:spPr/>
        <p:txBody>
          <a:bodyPr/>
          <a:lstStyle/>
          <a:p>
            <a:fld id="{00000000-1234-1234-1234-123412341234}" type="slidenum">
              <a:rPr lang="en-US" smtClean="0"/>
              <a:pPr/>
              <a:t>40</a:t>
            </a:fld>
            <a:endParaRPr lang="en-US" dirty="0"/>
          </a:p>
        </p:txBody>
      </p:sp>
    </p:spTree>
    <p:extLst>
      <p:ext uri="{BB962C8B-B14F-4D97-AF65-F5344CB8AC3E}">
        <p14:creationId xmlns:p14="http://schemas.microsoft.com/office/powerpoint/2010/main" val="130496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25B537BE-DDED-B73B-0C73-D2DAC14D05C2}"/>
              </a:ext>
            </a:extLst>
          </p:cNvPr>
          <p:cNvSpPr txBox="1"/>
          <p:nvPr/>
        </p:nvSpPr>
        <p:spPr>
          <a:xfrm>
            <a:off x="510768" y="890673"/>
            <a:ext cx="2140800" cy="307777"/>
          </a:xfrm>
          <a:prstGeom prst="rect">
            <a:avLst/>
          </a:prstGeom>
          <a:noFill/>
        </p:spPr>
        <p:txBody>
          <a:bodyPr wrap="square">
            <a:spAutoFit/>
          </a:bodyPr>
          <a:lstStyle/>
          <a:p>
            <a:pPr algn="ctr"/>
            <a:r>
              <a:rPr lang="en-US" altLang="zh-TW" dirty="0"/>
              <a:t>Dataset: MIT-States</a:t>
            </a:r>
          </a:p>
        </p:txBody>
      </p:sp>
      <p:graphicFrame>
        <p:nvGraphicFramePr>
          <p:cNvPr id="3" name="表格 7">
            <a:extLst>
              <a:ext uri="{FF2B5EF4-FFF2-40B4-BE49-F238E27FC236}">
                <a16:creationId xmlns:a16="http://schemas.microsoft.com/office/drawing/2014/main" id="{D889C427-9253-67A7-5C01-14C141557660}"/>
              </a:ext>
            </a:extLst>
          </p:cNvPr>
          <p:cNvGraphicFramePr>
            <a:graphicFrameLocks noGrp="1"/>
          </p:cNvGraphicFramePr>
          <p:nvPr>
            <p:extLst>
              <p:ext uri="{D42A27DB-BD31-4B8C-83A1-F6EECF244321}">
                <p14:modId xmlns:p14="http://schemas.microsoft.com/office/powerpoint/2010/main" val="2900249208"/>
              </p:ext>
            </p:extLst>
          </p:nvPr>
        </p:nvGraphicFramePr>
        <p:xfrm>
          <a:off x="195199" y="1919452"/>
          <a:ext cx="8790705" cy="2542058"/>
        </p:xfrm>
        <a:graphic>
          <a:graphicData uri="http://schemas.openxmlformats.org/drawingml/2006/table">
            <a:tbl>
              <a:tblPr firstRow="1" bandRow="1">
                <a:tableStyleId>{7DF18680-E054-41AD-8BC1-D1AEF772440D}</a:tableStyleId>
              </a:tblPr>
              <a:tblGrid>
                <a:gridCol w="1205346">
                  <a:extLst>
                    <a:ext uri="{9D8B030D-6E8A-4147-A177-3AD203B41FA5}">
                      <a16:colId xmlns:a16="http://schemas.microsoft.com/office/drawing/2014/main" val="3055956240"/>
                    </a:ext>
                  </a:extLst>
                </a:gridCol>
                <a:gridCol w="904009">
                  <a:extLst>
                    <a:ext uri="{9D8B030D-6E8A-4147-A177-3AD203B41FA5}">
                      <a16:colId xmlns:a16="http://schemas.microsoft.com/office/drawing/2014/main" val="682819181"/>
                    </a:ext>
                  </a:extLst>
                </a:gridCol>
                <a:gridCol w="820880">
                  <a:extLst>
                    <a:ext uri="{9D8B030D-6E8A-4147-A177-3AD203B41FA5}">
                      <a16:colId xmlns:a16="http://schemas.microsoft.com/office/drawing/2014/main" val="3618887147"/>
                    </a:ext>
                  </a:extLst>
                </a:gridCol>
                <a:gridCol w="976745">
                  <a:extLst>
                    <a:ext uri="{9D8B030D-6E8A-4147-A177-3AD203B41FA5}">
                      <a16:colId xmlns:a16="http://schemas.microsoft.com/office/drawing/2014/main" val="1739415476"/>
                    </a:ext>
                  </a:extLst>
                </a:gridCol>
                <a:gridCol w="976745">
                  <a:extLst>
                    <a:ext uri="{9D8B030D-6E8A-4147-A177-3AD203B41FA5}">
                      <a16:colId xmlns:a16="http://schemas.microsoft.com/office/drawing/2014/main" val="3191690227"/>
                    </a:ext>
                  </a:extLst>
                </a:gridCol>
                <a:gridCol w="976745">
                  <a:extLst>
                    <a:ext uri="{9D8B030D-6E8A-4147-A177-3AD203B41FA5}">
                      <a16:colId xmlns:a16="http://schemas.microsoft.com/office/drawing/2014/main" val="3565386971"/>
                    </a:ext>
                  </a:extLst>
                </a:gridCol>
                <a:gridCol w="976745">
                  <a:extLst>
                    <a:ext uri="{9D8B030D-6E8A-4147-A177-3AD203B41FA5}">
                      <a16:colId xmlns:a16="http://schemas.microsoft.com/office/drawing/2014/main" val="1267696391"/>
                    </a:ext>
                  </a:extLst>
                </a:gridCol>
                <a:gridCol w="976745">
                  <a:extLst>
                    <a:ext uri="{9D8B030D-6E8A-4147-A177-3AD203B41FA5}">
                      <a16:colId xmlns:a16="http://schemas.microsoft.com/office/drawing/2014/main" val="3664533012"/>
                    </a:ext>
                  </a:extLst>
                </a:gridCol>
                <a:gridCol w="976745">
                  <a:extLst>
                    <a:ext uri="{9D8B030D-6E8A-4147-A177-3AD203B41FA5}">
                      <a16:colId xmlns:a16="http://schemas.microsoft.com/office/drawing/2014/main" val="1136786058"/>
                    </a:ext>
                  </a:extLst>
                </a:gridCol>
              </a:tblGrid>
              <a:tr h="744520">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txBody>
                  <a:tcPr anchor="ctr"/>
                </a:tc>
                <a:tc>
                  <a:txBody>
                    <a:bodyPr/>
                    <a:lstStyle/>
                    <a:p>
                      <a:pPr algn="ctr"/>
                      <a:r>
                        <a:rPr lang="en-US" altLang="zh-TW" dirty="0"/>
                        <a:t>HMOE-SOE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HMOE-POE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t>Simple</a:t>
                      </a:r>
                      <a:r>
                        <a:rPr lang="zh-TW" altLang="en-US" sz="1400" dirty="0"/>
                        <a:t> </a:t>
                      </a:r>
                      <a:r>
                        <a:rPr lang="en-US" altLang="zh-TW" sz="1400" dirty="0"/>
                        <a:t>voting</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1" u="none" strike="noStrike" kern="0" cap="none" spc="0" normalizeH="0" baseline="0" noProof="0" dirty="0">
                          <a:ln>
                            <a:noFill/>
                          </a:ln>
                          <a:solidFill>
                            <a:srgbClr val="FFFFFF"/>
                          </a:solidFill>
                          <a:effectLst/>
                          <a:uLnTx/>
                          <a:uFillTx/>
                          <a:sym typeface="Arial"/>
                        </a:rPr>
                        <a:t>Weighted</a:t>
                      </a:r>
                      <a:r>
                        <a:rPr kumimoji="0" lang="zh-TW" altLang="en-US" sz="1400" b="1" u="none" strike="noStrike" kern="0" cap="none" spc="0" normalizeH="0" baseline="0" noProof="0" dirty="0">
                          <a:ln>
                            <a:noFill/>
                          </a:ln>
                          <a:solidFill>
                            <a:srgbClr val="FFFFFF"/>
                          </a:solidFill>
                          <a:effectLst/>
                          <a:uLnTx/>
                          <a:uFillTx/>
                          <a:sym typeface="Arial"/>
                        </a:rPr>
                        <a:t> </a:t>
                      </a:r>
                      <a:r>
                        <a:rPr kumimoji="0" lang="en-US" altLang="zh-TW" sz="1400" b="1" u="none" strike="noStrike" kern="0" cap="none" spc="0" normalizeH="0" baseline="0" noProof="0" dirty="0">
                          <a:ln>
                            <a:noFill/>
                          </a:ln>
                          <a:solidFill>
                            <a:srgbClr val="FFFFFF"/>
                          </a:solidFill>
                          <a:effectLst/>
                          <a:uLnTx/>
                          <a:uFillTx/>
                          <a:sym typeface="Arial"/>
                        </a:rPr>
                        <a:t>voting</a:t>
                      </a:r>
                    </a:p>
                  </a:txBody>
                  <a:tcPr anchor="ctr"/>
                </a:tc>
                <a:extLst>
                  <a:ext uri="{0D108BD9-81ED-4DB2-BD59-A6C34878D82A}">
                    <a16:rowId xmlns:a16="http://schemas.microsoft.com/office/drawing/2014/main" val="1426873605"/>
                  </a:ext>
                </a:extLst>
              </a:tr>
              <a:tr h="4233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 acc (↑)</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0.3056 ±0.012</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0.2977 ±0.027</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0.2866 ±0.029</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0.2591 ±0.060</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0.2703 ±0.048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0.2594 ±0.059</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0.2717 ±0.014</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0.2771 ±0.006</a:t>
                      </a:r>
                    </a:p>
                  </a:txBody>
                  <a:tcPr marL="7620" marR="7620" marT="7620" marB="0" anchor="ctr"/>
                </a:tc>
                <a:extLst>
                  <a:ext uri="{0D108BD9-81ED-4DB2-BD59-A6C34878D82A}">
                    <a16:rowId xmlns:a16="http://schemas.microsoft.com/office/drawing/2014/main" val="4058498009"/>
                  </a:ext>
                </a:extLst>
              </a:tr>
              <a:tr h="4233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 acc (↑)</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0.2812 ±0.018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0.2750 ±0.023</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0.2588 ±0.012</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0.2331 ±0.029</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0.2660 ±0.019</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0.2543 ±0.031</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0.2758 ±0.021</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0.2758 ±0.021</a:t>
                      </a:r>
                    </a:p>
                  </a:txBody>
                  <a:tcPr marL="7620" marR="7620" marT="7620" marB="0" anchor="ctr"/>
                </a:tc>
                <a:extLst>
                  <a:ext uri="{0D108BD9-81ED-4DB2-BD59-A6C34878D82A}">
                    <a16:rowId xmlns:a16="http://schemas.microsoft.com/office/drawing/2014/main" val="1556816248"/>
                  </a:ext>
                </a:extLst>
              </a:tr>
              <a:tr h="42339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 acc (↑)</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0.3113 ±0.007</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0.3036 ±0.018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0.2671 ±0.006</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0.2676 ±0.004</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0.2931 ±0.024</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0.2650 ±0.005</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0.2627 ±0.011</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0.2627 ±0.011</a:t>
                      </a:r>
                    </a:p>
                  </a:txBody>
                  <a:tcPr marL="7620" marR="7620" marT="7620" marB="0" anchor="ctr"/>
                </a:tc>
                <a:extLst>
                  <a:ext uri="{0D108BD9-81ED-4DB2-BD59-A6C34878D82A}">
                    <a16:rowId xmlns:a16="http://schemas.microsoft.com/office/drawing/2014/main" val="479745836"/>
                  </a:ext>
                </a:extLst>
              </a:tr>
              <a:tr h="52736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 acc (↑)</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0.3110 ±0.008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0.3044 ±0.019</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0.2667 ±0.009</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0.2568 ±0.013</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0.2908 ±0.028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0.2568 ±0.013</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0.2681 ±0.010</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0.2848 ±0.013</a:t>
                      </a:r>
                    </a:p>
                  </a:txBody>
                  <a:tcPr marL="7620" marR="7620" marT="7620" marB="0" anchor="ctr"/>
                </a:tc>
                <a:extLst>
                  <a:ext uri="{0D108BD9-81ED-4DB2-BD59-A6C34878D82A}">
                    <a16:rowId xmlns:a16="http://schemas.microsoft.com/office/drawing/2014/main" val="4193988799"/>
                  </a:ext>
                </a:extLst>
              </a:tr>
            </a:tbl>
          </a:graphicData>
        </a:graphic>
      </p:graphicFrame>
      <p:sp>
        <p:nvSpPr>
          <p:cNvPr id="6" name="矩形 5">
            <a:extLst>
              <a:ext uri="{FF2B5EF4-FFF2-40B4-BE49-F238E27FC236}">
                <a16:creationId xmlns:a16="http://schemas.microsoft.com/office/drawing/2014/main" id="{0A57B0A5-2CDE-6473-BB7F-39E8598A0849}"/>
              </a:ext>
            </a:extLst>
          </p:cNvPr>
          <p:cNvSpPr/>
          <p:nvPr/>
        </p:nvSpPr>
        <p:spPr bwMode="auto">
          <a:xfrm>
            <a:off x="168540" y="90084"/>
            <a:ext cx="555953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dirty="0"/>
              <a:t>Comparison on Other Ensemble Learning Methods</a:t>
            </a:r>
            <a:endParaRPr lang="zh-TW" altLang="en-US" sz="1800" dirty="0"/>
          </a:p>
        </p:txBody>
      </p:sp>
      <p:sp>
        <p:nvSpPr>
          <p:cNvPr id="4" name="文字方塊 3">
            <a:extLst>
              <a:ext uri="{FF2B5EF4-FFF2-40B4-BE49-F238E27FC236}">
                <a16:creationId xmlns:a16="http://schemas.microsoft.com/office/drawing/2014/main" id="{AC47D790-756E-BF35-5B91-EF6A99F59400}"/>
              </a:ext>
            </a:extLst>
          </p:cNvPr>
          <p:cNvSpPr txBox="1"/>
          <p:nvPr/>
        </p:nvSpPr>
        <p:spPr>
          <a:xfrm>
            <a:off x="3648509" y="9376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0" name="頁尾版面配置區 9">
            <a:extLst>
              <a:ext uri="{FF2B5EF4-FFF2-40B4-BE49-F238E27FC236}">
                <a16:creationId xmlns:a16="http://schemas.microsoft.com/office/drawing/2014/main" id="{47A4A686-4439-4DC3-7553-A8239622F28A}"/>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80544586-517C-F4A4-D096-12210748C680}"/>
              </a:ext>
            </a:extLst>
          </p:cNvPr>
          <p:cNvSpPr>
            <a:spLocks noGrp="1"/>
          </p:cNvSpPr>
          <p:nvPr>
            <p:ph type="sldNum" idx="4"/>
          </p:nvPr>
        </p:nvSpPr>
        <p:spPr/>
        <p:txBody>
          <a:bodyPr/>
          <a:lstStyle/>
          <a:p>
            <a:fld id="{00000000-1234-1234-1234-123412341234}" type="slidenum">
              <a:rPr lang="en-US" smtClean="0"/>
              <a:pPr/>
              <a:t>41</a:t>
            </a:fld>
            <a:endParaRPr lang="en-US" dirty="0"/>
          </a:p>
        </p:txBody>
      </p:sp>
    </p:spTree>
    <p:extLst>
      <p:ext uri="{BB962C8B-B14F-4D97-AF65-F5344CB8AC3E}">
        <p14:creationId xmlns:p14="http://schemas.microsoft.com/office/powerpoint/2010/main" val="1582292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字方塊 12">
            <a:extLst>
              <a:ext uri="{FF2B5EF4-FFF2-40B4-BE49-F238E27FC236}">
                <a16:creationId xmlns:a16="http://schemas.microsoft.com/office/drawing/2014/main" id="{25B537BE-DDED-B73B-0C73-D2DAC14D05C2}"/>
              </a:ext>
            </a:extLst>
          </p:cNvPr>
          <p:cNvSpPr txBox="1"/>
          <p:nvPr/>
        </p:nvSpPr>
        <p:spPr>
          <a:xfrm>
            <a:off x="510768" y="890673"/>
            <a:ext cx="2140800" cy="307777"/>
          </a:xfrm>
          <a:prstGeom prst="rect">
            <a:avLst/>
          </a:prstGeom>
          <a:noFill/>
        </p:spPr>
        <p:txBody>
          <a:bodyPr wrap="square">
            <a:spAutoFit/>
          </a:bodyPr>
          <a:lstStyle/>
          <a:p>
            <a:pPr algn="ctr"/>
            <a:r>
              <a:rPr lang="en-US" altLang="zh-TW" dirty="0"/>
              <a:t>Dataset: MIT-States</a:t>
            </a:r>
          </a:p>
        </p:txBody>
      </p:sp>
      <p:sp>
        <p:nvSpPr>
          <p:cNvPr id="6" name="矩形 5">
            <a:extLst>
              <a:ext uri="{FF2B5EF4-FFF2-40B4-BE49-F238E27FC236}">
                <a16:creationId xmlns:a16="http://schemas.microsoft.com/office/drawing/2014/main" id="{0A57B0A5-2CDE-6473-BB7F-39E8598A0849}"/>
              </a:ext>
            </a:extLst>
          </p:cNvPr>
          <p:cNvSpPr/>
          <p:nvPr/>
        </p:nvSpPr>
        <p:spPr bwMode="auto">
          <a:xfrm>
            <a:off x="168540" y="90084"/>
            <a:ext cx="555953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dirty="0"/>
              <a:t>Comparison on Other Ensemble Learning Methods</a:t>
            </a:r>
            <a:endParaRPr lang="zh-TW" altLang="en-US" sz="1800" dirty="0"/>
          </a:p>
        </p:txBody>
      </p:sp>
      <p:sp>
        <p:nvSpPr>
          <p:cNvPr id="4" name="文字方塊 3">
            <a:extLst>
              <a:ext uri="{FF2B5EF4-FFF2-40B4-BE49-F238E27FC236}">
                <a16:creationId xmlns:a16="http://schemas.microsoft.com/office/drawing/2014/main" id="{AC47D790-756E-BF35-5B91-EF6A99F59400}"/>
              </a:ext>
            </a:extLst>
          </p:cNvPr>
          <p:cNvSpPr txBox="1"/>
          <p:nvPr/>
        </p:nvSpPr>
        <p:spPr>
          <a:xfrm>
            <a:off x="3648509" y="9376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graphicFrame>
        <p:nvGraphicFramePr>
          <p:cNvPr id="5" name="表格 4">
            <a:extLst>
              <a:ext uri="{FF2B5EF4-FFF2-40B4-BE49-F238E27FC236}">
                <a16:creationId xmlns:a16="http://schemas.microsoft.com/office/drawing/2014/main" id="{D60053B4-E01A-80EE-1894-3F21DFC6FE34}"/>
              </a:ext>
            </a:extLst>
          </p:cNvPr>
          <p:cNvGraphicFramePr>
            <a:graphicFrameLocks noGrp="1"/>
          </p:cNvGraphicFramePr>
          <p:nvPr>
            <p:extLst>
              <p:ext uri="{D42A27DB-BD31-4B8C-83A1-F6EECF244321}">
                <p14:modId xmlns:p14="http://schemas.microsoft.com/office/powerpoint/2010/main" val="188146053"/>
              </p:ext>
            </p:extLst>
          </p:nvPr>
        </p:nvGraphicFramePr>
        <p:xfrm>
          <a:off x="168539" y="2088572"/>
          <a:ext cx="8866359" cy="2618511"/>
        </p:xfrm>
        <a:graphic>
          <a:graphicData uri="http://schemas.openxmlformats.org/drawingml/2006/table">
            <a:tbl>
              <a:tblPr firstRow="1" bandRow="1">
                <a:tableStyleId>{7DF18680-E054-41AD-8BC1-D1AEF772440D}</a:tableStyleId>
              </a:tblPr>
              <a:tblGrid>
                <a:gridCol w="1431661">
                  <a:extLst>
                    <a:ext uri="{9D8B030D-6E8A-4147-A177-3AD203B41FA5}">
                      <a16:colId xmlns:a16="http://schemas.microsoft.com/office/drawing/2014/main" val="1598983666"/>
                    </a:ext>
                  </a:extLst>
                </a:gridCol>
                <a:gridCol w="848360">
                  <a:extLst>
                    <a:ext uri="{9D8B030D-6E8A-4147-A177-3AD203B41FA5}">
                      <a16:colId xmlns:a16="http://schemas.microsoft.com/office/drawing/2014/main" val="3368795392"/>
                    </a:ext>
                  </a:extLst>
                </a:gridCol>
                <a:gridCol w="914400">
                  <a:extLst>
                    <a:ext uri="{9D8B030D-6E8A-4147-A177-3AD203B41FA5}">
                      <a16:colId xmlns:a16="http://schemas.microsoft.com/office/drawing/2014/main" val="261202780"/>
                    </a:ext>
                  </a:extLst>
                </a:gridCol>
                <a:gridCol w="894080">
                  <a:extLst>
                    <a:ext uri="{9D8B030D-6E8A-4147-A177-3AD203B41FA5}">
                      <a16:colId xmlns:a16="http://schemas.microsoft.com/office/drawing/2014/main" val="3156416267"/>
                    </a:ext>
                  </a:extLst>
                </a:gridCol>
                <a:gridCol w="837254">
                  <a:extLst>
                    <a:ext uri="{9D8B030D-6E8A-4147-A177-3AD203B41FA5}">
                      <a16:colId xmlns:a16="http://schemas.microsoft.com/office/drawing/2014/main" val="1773724786"/>
                    </a:ext>
                  </a:extLst>
                </a:gridCol>
                <a:gridCol w="985151">
                  <a:extLst>
                    <a:ext uri="{9D8B030D-6E8A-4147-A177-3AD203B41FA5}">
                      <a16:colId xmlns:a16="http://schemas.microsoft.com/office/drawing/2014/main" val="1035923911"/>
                    </a:ext>
                  </a:extLst>
                </a:gridCol>
                <a:gridCol w="985151">
                  <a:extLst>
                    <a:ext uri="{9D8B030D-6E8A-4147-A177-3AD203B41FA5}">
                      <a16:colId xmlns:a16="http://schemas.microsoft.com/office/drawing/2014/main" val="1920262916"/>
                    </a:ext>
                  </a:extLst>
                </a:gridCol>
                <a:gridCol w="985151">
                  <a:extLst>
                    <a:ext uri="{9D8B030D-6E8A-4147-A177-3AD203B41FA5}">
                      <a16:colId xmlns:a16="http://schemas.microsoft.com/office/drawing/2014/main" val="3465032212"/>
                    </a:ext>
                  </a:extLst>
                </a:gridCol>
                <a:gridCol w="985151">
                  <a:extLst>
                    <a:ext uri="{9D8B030D-6E8A-4147-A177-3AD203B41FA5}">
                      <a16:colId xmlns:a16="http://schemas.microsoft.com/office/drawing/2014/main" val="196164217"/>
                    </a:ext>
                  </a:extLst>
                </a:gridCol>
              </a:tblGrid>
              <a:tr h="810894">
                <a:tc>
                  <a:txBody>
                    <a:bodyPr/>
                    <a:lstStyle/>
                    <a:p>
                      <a:pPr algn="ct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HMOE-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HMOE-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HMOE-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t>Simple</a:t>
                      </a:r>
                      <a:r>
                        <a:rPr lang="zh-TW" altLang="en-US" sz="1400" dirty="0"/>
                        <a:t> </a:t>
                      </a:r>
                      <a:r>
                        <a:rPr lang="en-US" altLang="zh-TW" sz="1400" dirty="0"/>
                        <a:t>voting</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400" b="1" u="none" strike="noStrike" kern="0" cap="none" spc="0" normalizeH="0" baseline="0" noProof="0" dirty="0">
                          <a:ln>
                            <a:noFill/>
                          </a:ln>
                          <a:solidFill>
                            <a:srgbClr val="FFFFFF"/>
                          </a:solidFill>
                          <a:effectLst/>
                          <a:uLnTx/>
                          <a:uFillTx/>
                          <a:sym typeface="Arial"/>
                        </a:rPr>
                        <a:t>Weighted</a:t>
                      </a:r>
                      <a:r>
                        <a:rPr kumimoji="0" lang="zh-TW" altLang="en-US" sz="1400" b="1" u="none" strike="noStrike" kern="0" cap="none" spc="0" normalizeH="0" baseline="0" noProof="0" dirty="0">
                          <a:ln>
                            <a:noFill/>
                          </a:ln>
                          <a:solidFill>
                            <a:srgbClr val="FFFFFF"/>
                          </a:solidFill>
                          <a:effectLst/>
                          <a:uLnTx/>
                          <a:uFillTx/>
                          <a:sym typeface="Arial"/>
                        </a:rPr>
                        <a:t> </a:t>
                      </a:r>
                      <a:r>
                        <a:rPr kumimoji="0" lang="en-US" altLang="zh-TW" sz="1400" b="1" u="none" strike="noStrike" kern="0" cap="none" spc="0" normalizeH="0" baseline="0" noProof="0" dirty="0">
                          <a:ln>
                            <a:noFill/>
                          </a:ln>
                          <a:solidFill>
                            <a:srgbClr val="FFFFFF"/>
                          </a:solidFill>
                          <a:effectLst/>
                          <a:uLnTx/>
                          <a:uFillTx/>
                          <a:sym typeface="Arial"/>
                        </a:rPr>
                        <a:t>voting</a:t>
                      </a:r>
                    </a:p>
                  </a:txBody>
                  <a:tcPr anchor="ctr"/>
                </a:tc>
                <a:extLst>
                  <a:ext uri="{0D108BD9-81ED-4DB2-BD59-A6C34878D82A}">
                    <a16:rowId xmlns:a16="http://schemas.microsoft.com/office/drawing/2014/main" val="2233095615"/>
                  </a:ext>
                </a:extLst>
              </a:tr>
              <a:tr h="4110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ep12 F1 score(↑)</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0.2326 ±0.003</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0.2275 ±0.011</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0.2230 ±0.024</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0.1960 ±0.045</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0.2168 ±0.023</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0.1962 ±0.045</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0.2113 ±0.018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0.2213 ±0.002</a:t>
                      </a:r>
                    </a:p>
                  </a:txBody>
                  <a:tcPr marL="7620" marR="7620" marT="7620" marB="0" anchor="ctr"/>
                </a:tc>
                <a:extLst>
                  <a:ext uri="{0D108BD9-81ED-4DB2-BD59-A6C34878D82A}">
                    <a16:rowId xmlns:a16="http://schemas.microsoft.com/office/drawing/2014/main" val="665463506"/>
                  </a:ext>
                </a:extLst>
              </a:tr>
              <a:tr h="4110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ep13 F1 score(↑)</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0.2286 ±0.015</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0.2259 ±0.017</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0.2125 ±0.010</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0.1867 ±0.028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0.2259 ±0.016</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0.2007 ±0.036</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0.2186 ±0.007</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0.2086 ±0.017</a:t>
                      </a:r>
                    </a:p>
                  </a:txBody>
                  <a:tcPr marL="7620" marR="7620" marT="7620" marB="0" anchor="ctr"/>
                </a:tc>
                <a:extLst>
                  <a:ext uri="{0D108BD9-81ED-4DB2-BD59-A6C34878D82A}">
                    <a16:rowId xmlns:a16="http://schemas.microsoft.com/office/drawing/2014/main" val="546715040"/>
                  </a:ext>
                </a:extLst>
              </a:tr>
              <a:tr h="4110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ep23 F1 score(↑)</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0.2394 ±0.001</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0.2355 ±0.008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0.2188 ±0.005</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0.2196 ±0.005</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0.2236 ±0.005</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0.2050 ±0.015</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0.2122 ±0.022</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0.2186 ±0.007</a:t>
                      </a:r>
                    </a:p>
                  </a:txBody>
                  <a:tcPr marL="7620" marR="7620" marT="7620" marB="0" anchor="ctr"/>
                </a:tc>
                <a:extLst>
                  <a:ext uri="{0D108BD9-81ED-4DB2-BD59-A6C34878D82A}">
                    <a16:rowId xmlns:a16="http://schemas.microsoft.com/office/drawing/2014/main" val="2600902724"/>
                  </a:ext>
                </a:extLst>
              </a:tr>
              <a:tr h="57438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ep123 F1 score(↑)</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0.2412 ±0.003</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0.2387 ±0.010</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0.2183 ±0.009</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0.2116 ±0.011</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0.2349 ±0.016</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0.2116 ±0.011</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0.2122 ±0.022</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0.2149 ±0.022</a:t>
                      </a:r>
                    </a:p>
                  </a:txBody>
                  <a:tcPr marL="7620" marR="7620" marT="7620" marB="0" anchor="ctr"/>
                </a:tc>
                <a:extLst>
                  <a:ext uri="{0D108BD9-81ED-4DB2-BD59-A6C34878D82A}">
                    <a16:rowId xmlns:a16="http://schemas.microsoft.com/office/drawing/2014/main" val="977305840"/>
                  </a:ext>
                </a:extLst>
              </a:tr>
            </a:tbl>
          </a:graphicData>
        </a:graphic>
      </p:graphicFrame>
      <p:sp>
        <p:nvSpPr>
          <p:cNvPr id="11" name="頁尾版面配置區 10">
            <a:extLst>
              <a:ext uri="{FF2B5EF4-FFF2-40B4-BE49-F238E27FC236}">
                <a16:creationId xmlns:a16="http://schemas.microsoft.com/office/drawing/2014/main" id="{675B963F-67DF-BCC0-8EC6-B52A01D864D1}"/>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A87BDC54-4480-4204-64F5-53A5D7166A7C}"/>
              </a:ext>
            </a:extLst>
          </p:cNvPr>
          <p:cNvSpPr>
            <a:spLocks noGrp="1"/>
          </p:cNvSpPr>
          <p:nvPr>
            <p:ph type="sldNum" idx="4"/>
          </p:nvPr>
        </p:nvSpPr>
        <p:spPr/>
        <p:txBody>
          <a:bodyPr/>
          <a:lstStyle/>
          <a:p>
            <a:fld id="{00000000-1234-1234-1234-123412341234}" type="slidenum">
              <a:rPr lang="en-US" smtClean="0"/>
              <a:pPr/>
              <a:t>42</a:t>
            </a:fld>
            <a:endParaRPr lang="en-US" dirty="0"/>
          </a:p>
        </p:txBody>
      </p:sp>
    </p:spTree>
    <p:extLst>
      <p:ext uri="{BB962C8B-B14F-4D97-AF65-F5344CB8AC3E}">
        <p14:creationId xmlns:p14="http://schemas.microsoft.com/office/powerpoint/2010/main" val="92324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A57B0A5-2CDE-6473-BB7F-39E8598A0849}"/>
              </a:ext>
            </a:extLst>
          </p:cNvPr>
          <p:cNvSpPr/>
          <p:nvPr/>
        </p:nvSpPr>
        <p:spPr bwMode="auto">
          <a:xfrm>
            <a:off x="168540" y="90084"/>
            <a:ext cx="555953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dirty="0"/>
              <a:t>Comparison on Other Ensemble Learning Methods</a:t>
            </a:r>
            <a:endParaRPr lang="zh-TW" altLang="en-US" sz="1800" dirty="0"/>
          </a:p>
        </p:txBody>
      </p:sp>
      <p:sp>
        <p:nvSpPr>
          <p:cNvPr id="3" name="文字方塊 2">
            <a:extLst>
              <a:ext uri="{FF2B5EF4-FFF2-40B4-BE49-F238E27FC236}">
                <a16:creationId xmlns:a16="http://schemas.microsoft.com/office/drawing/2014/main" id="{9D5E58AF-B81E-7FF2-AE73-1D79775E0F15}"/>
              </a:ext>
            </a:extLst>
          </p:cNvPr>
          <p:cNvSpPr txBox="1"/>
          <p:nvPr/>
        </p:nvSpPr>
        <p:spPr>
          <a:xfrm>
            <a:off x="536702" y="1322197"/>
            <a:ext cx="7828550" cy="1169551"/>
          </a:xfrm>
          <a:prstGeom prst="rect">
            <a:avLst/>
          </a:prstGeom>
          <a:noFill/>
        </p:spPr>
        <p:txBody>
          <a:bodyPr wrap="square">
            <a:spAutoFit/>
          </a:bodyPr>
          <a:lstStyle/>
          <a:p>
            <a:r>
              <a:rPr lang="en-US" altLang="zh-TW" sz="1400" b="1" dirty="0"/>
              <a:t>Experimental Results</a:t>
            </a:r>
          </a:p>
          <a:p>
            <a:endParaRPr lang="zh-TW" altLang="en-US" b="1" dirty="0"/>
          </a:p>
          <a:p>
            <a:pPr marL="285750" indent="-285750">
              <a:buFont typeface="Arial" panose="020B0604020202020204" pitchFamily="34" charset="0"/>
              <a:buChar char="•"/>
            </a:pPr>
            <a:r>
              <a:rPr lang="en-US" altLang="zh-TW" sz="1400" dirty="0">
                <a:latin typeface="Cambria" panose="02040503050406030204" pitchFamily="18" charset="0"/>
                <a:ea typeface="Cambria" panose="02040503050406030204" pitchFamily="18" charset="0"/>
              </a:rPr>
              <a:t>Based on these experimental results, it can be observed that </a:t>
            </a:r>
            <a:r>
              <a:rPr lang="en-US" altLang="zh-TW" sz="1400" b="1" dirty="0">
                <a:latin typeface="Cambria" panose="02040503050406030204" pitchFamily="18" charset="0"/>
                <a:ea typeface="Cambria" panose="02040503050406030204" pitchFamily="18" charset="0"/>
              </a:rPr>
              <a:t>SPE</a:t>
            </a:r>
            <a:r>
              <a:rPr lang="en-US" altLang="zh-TW" sz="1400" dirty="0">
                <a:latin typeface="Cambria" panose="02040503050406030204" pitchFamily="18" charset="0"/>
                <a:ea typeface="Cambria" panose="02040503050406030204" pitchFamily="18" charset="0"/>
              </a:rPr>
              <a:t> generally outperforms other methods in terms of performance, while </a:t>
            </a:r>
            <a:r>
              <a:rPr lang="en-US" altLang="zh-TW" sz="1400" b="1" dirty="0">
                <a:latin typeface="Cambria" panose="02040503050406030204" pitchFamily="18" charset="0"/>
                <a:ea typeface="Cambria" panose="02040503050406030204" pitchFamily="18" charset="0"/>
              </a:rPr>
              <a:t>HMOE-SOE</a:t>
            </a:r>
            <a:r>
              <a:rPr lang="en-US" altLang="zh-TW" sz="1400" dirty="0">
                <a:latin typeface="Cambria" panose="02040503050406030204" pitchFamily="18" charset="0"/>
                <a:ea typeface="Cambria" panose="02040503050406030204" pitchFamily="18" charset="0"/>
              </a:rPr>
              <a:t> has an advantage over experts 12 and 13 in the UT-Zappos dataset.</a:t>
            </a:r>
          </a:p>
        </p:txBody>
      </p:sp>
      <p:sp>
        <p:nvSpPr>
          <p:cNvPr id="2" name="頁尾版面配置區 1">
            <a:extLst>
              <a:ext uri="{FF2B5EF4-FFF2-40B4-BE49-F238E27FC236}">
                <a16:creationId xmlns:a16="http://schemas.microsoft.com/office/drawing/2014/main" id="{21274173-FF9B-1E31-111F-ECFA0E3F8DFF}"/>
              </a:ext>
            </a:extLst>
          </p:cNvPr>
          <p:cNvSpPr>
            <a:spLocks noGrp="1"/>
          </p:cNvSpPr>
          <p:nvPr>
            <p:ph type="ftr" idx="3"/>
          </p:nvPr>
        </p:nvSpPr>
        <p:spPr/>
        <p:txBody>
          <a:bodyPr/>
          <a:lstStyle/>
          <a:p>
            <a:r>
              <a:rPr lang="en-US" altLang="zh-TW"/>
              <a:t>/67</a:t>
            </a:r>
            <a:endParaRPr lang="zh-TW" altLang="en-US" dirty="0"/>
          </a:p>
        </p:txBody>
      </p:sp>
      <p:sp>
        <p:nvSpPr>
          <p:cNvPr id="5" name="投影片編號版面配置區 4">
            <a:extLst>
              <a:ext uri="{FF2B5EF4-FFF2-40B4-BE49-F238E27FC236}">
                <a16:creationId xmlns:a16="http://schemas.microsoft.com/office/drawing/2014/main" id="{9FF20040-C213-056C-BB46-9A2D6381D977}"/>
              </a:ext>
            </a:extLst>
          </p:cNvPr>
          <p:cNvSpPr>
            <a:spLocks noGrp="1"/>
          </p:cNvSpPr>
          <p:nvPr>
            <p:ph type="sldNum" idx="4"/>
          </p:nvPr>
        </p:nvSpPr>
        <p:spPr/>
        <p:txBody>
          <a:bodyPr/>
          <a:lstStyle/>
          <a:p>
            <a:fld id="{00000000-1234-1234-1234-123412341234}" type="slidenum">
              <a:rPr lang="en-US" smtClean="0"/>
              <a:pPr/>
              <a:t>43</a:t>
            </a:fld>
            <a:endParaRPr lang="en-US" dirty="0"/>
          </a:p>
        </p:txBody>
      </p:sp>
    </p:spTree>
    <p:extLst>
      <p:ext uri="{BB962C8B-B14F-4D97-AF65-F5344CB8AC3E}">
        <p14:creationId xmlns:p14="http://schemas.microsoft.com/office/powerpoint/2010/main" val="32330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3122971"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dirty="0"/>
              <a:t>SPE Performance Analysis</a:t>
            </a:r>
            <a:endParaRPr lang="zh-TW" altLang="en-US" sz="1800" dirty="0"/>
          </a:p>
        </p:txBody>
      </p:sp>
      <p:sp>
        <p:nvSpPr>
          <p:cNvPr id="5" name="文字方塊 4">
            <a:extLst>
              <a:ext uri="{FF2B5EF4-FFF2-40B4-BE49-F238E27FC236}">
                <a16:creationId xmlns:a16="http://schemas.microsoft.com/office/drawing/2014/main" id="{DBB419D9-7B0E-E358-67FF-DF2759A34194}"/>
              </a:ext>
            </a:extLst>
          </p:cNvPr>
          <p:cNvSpPr txBox="1"/>
          <p:nvPr/>
        </p:nvSpPr>
        <p:spPr>
          <a:xfrm>
            <a:off x="442332" y="1503926"/>
            <a:ext cx="7646019" cy="1169551"/>
          </a:xfrm>
          <a:prstGeom prst="rect">
            <a:avLst/>
          </a:prstGeom>
          <a:noFill/>
        </p:spPr>
        <p:txBody>
          <a:bodyPr wrap="square">
            <a:spAutoFit/>
          </a:bodyPr>
          <a:lstStyle/>
          <a:p>
            <a:r>
              <a:rPr lang="en-US" altLang="zh-TW" sz="1400" b="1" dirty="0"/>
              <a:t>SPE Performance Analysis</a:t>
            </a:r>
          </a:p>
          <a:p>
            <a:endParaRPr lang="en-US" altLang="zh-TW" b="1" dirty="0"/>
          </a:p>
          <a:p>
            <a:pPr marL="285750" indent="-285750">
              <a:buFont typeface="Arial" panose="020B0604020202020204" pitchFamily="34" charset="0"/>
              <a:buChar char="•"/>
            </a:pPr>
            <a:r>
              <a:rPr lang="en-US" altLang="zh-TW" sz="1400" dirty="0">
                <a:latin typeface="Cambria" panose="02040503050406030204" pitchFamily="18" charset="0"/>
                <a:ea typeface="Cambria" panose="02040503050406030204" pitchFamily="18" charset="0"/>
              </a:rPr>
              <a:t>We will investigate the advantages of </a:t>
            </a:r>
            <a:r>
              <a:rPr lang="en-US" altLang="zh-TW" sz="1400" b="1" dirty="0">
                <a:latin typeface="Cambria" panose="02040503050406030204" pitchFamily="18" charset="0"/>
                <a:ea typeface="Cambria" panose="02040503050406030204" pitchFamily="18" charset="0"/>
              </a:rPr>
              <a:t>SPE</a:t>
            </a:r>
            <a:r>
              <a:rPr lang="en-US" altLang="zh-TW" sz="1400" dirty="0">
                <a:latin typeface="Cambria" panose="02040503050406030204" pitchFamily="18" charset="0"/>
                <a:ea typeface="Cambria" panose="02040503050406030204" pitchFamily="18" charset="0"/>
              </a:rPr>
              <a:t> by using the </a:t>
            </a:r>
            <a:r>
              <a:rPr lang="en-US" altLang="zh-TW" sz="1400" b="1" dirty="0">
                <a:latin typeface="Cambria" panose="02040503050406030204" pitchFamily="18" charset="0"/>
                <a:ea typeface="Cambria" panose="02040503050406030204" pitchFamily="18" charset="0"/>
              </a:rPr>
              <a:t>Variance of Average Error Rate </a:t>
            </a:r>
            <a:r>
              <a:rPr lang="en-US" altLang="zh-TW" sz="1400" dirty="0">
                <a:latin typeface="Cambria" panose="02040503050406030204" pitchFamily="18" charset="0"/>
                <a:ea typeface="Cambria" panose="02040503050406030204" pitchFamily="18" charset="0"/>
              </a:rPr>
              <a:t>to observe under which circumstances </a:t>
            </a:r>
            <a:r>
              <a:rPr lang="en-US" altLang="zh-TW" sz="1400" b="1" dirty="0">
                <a:latin typeface="Cambria" panose="02040503050406030204" pitchFamily="18" charset="0"/>
                <a:ea typeface="Cambria" panose="02040503050406030204" pitchFamily="18" charset="0"/>
              </a:rPr>
              <a:t>SPE</a:t>
            </a:r>
            <a:r>
              <a:rPr lang="en-US" altLang="zh-TW" sz="1400" dirty="0">
                <a:latin typeface="Cambria" panose="02040503050406030204" pitchFamily="18" charset="0"/>
                <a:ea typeface="Cambria" panose="02040503050406030204" pitchFamily="18" charset="0"/>
              </a:rPr>
              <a:t> performs better.</a:t>
            </a:r>
            <a:endParaRPr lang="en-US" altLang="zh-TW" dirty="0">
              <a:latin typeface="Cambria" panose="02040503050406030204" pitchFamily="18" charset="0"/>
              <a:ea typeface="Cambria" panose="02040503050406030204" pitchFamily="18" charset="0"/>
            </a:endParaRPr>
          </a:p>
          <a:p>
            <a:endParaRPr lang="zh-TW" altLang="en-US" dirty="0"/>
          </a:p>
        </p:txBody>
      </p:sp>
      <p:sp>
        <p:nvSpPr>
          <p:cNvPr id="9" name="頁尾版面配置區 8">
            <a:extLst>
              <a:ext uri="{FF2B5EF4-FFF2-40B4-BE49-F238E27FC236}">
                <a16:creationId xmlns:a16="http://schemas.microsoft.com/office/drawing/2014/main" id="{D939B094-3D6A-FB9E-7362-C653FA234C28}"/>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931ABD5A-BF9F-26A5-0226-287C3F924EC2}"/>
              </a:ext>
            </a:extLst>
          </p:cNvPr>
          <p:cNvSpPr>
            <a:spLocks noGrp="1"/>
          </p:cNvSpPr>
          <p:nvPr>
            <p:ph type="sldNum" idx="4"/>
          </p:nvPr>
        </p:nvSpPr>
        <p:spPr/>
        <p:txBody>
          <a:bodyPr/>
          <a:lstStyle/>
          <a:p>
            <a:fld id="{00000000-1234-1234-1234-123412341234}" type="slidenum">
              <a:rPr lang="en-US" smtClean="0"/>
              <a:pPr/>
              <a:t>44</a:t>
            </a:fld>
            <a:endParaRPr lang="en-US" dirty="0"/>
          </a:p>
        </p:txBody>
      </p:sp>
    </p:spTree>
    <p:extLst>
      <p:ext uri="{BB962C8B-B14F-4D97-AF65-F5344CB8AC3E}">
        <p14:creationId xmlns:p14="http://schemas.microsoft.com/office/powerpoint/2010/main" val="64700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96468" y="369791"/>
            <a:ext cx="6064355" cy="307777"/>
          </a:xfrm>
          <a:prstGeom prst="rect">
            <a:avLst/>
          </a:prstGeom>
          <a:noFill/>
        </p:spPr>
        <p:txBody>
          <a:bodyPr wrap="square">
            <a:spAutoFit/>
          </a:bodyPr>
          <a:lstStyle/>
          <a:p>
            <a:r>
              <a:rPr lang="en-US" altLang="zh-TW" dirty="0"/>
              <a:t>-</a:t>
            </a:r>
            <a:r>
              <a:rPr lang="en-US" altLang="zh-TW" sz="1400" dirty="0"/>
              <a:t> SPE Performance Analysis</a:t>
            </a:r>
            <a:endParaRPr lang="zh-TW" altLang="en-US" dirty="0"/>
          </a:p>
        </p:txBody>
      </p:sp>
      <p:sp>
        <p:nvSpPr>
          <p:cNvPr id="3" name="Google Shape;429;p32">
            <a:extLst>
              <a:ext uri="{FF2B5EF4-FFF2-40B4-BE49-F238E27FC236}">
                <a16:creationId xmlns:a16="http://schemas.microsoft.com/office/drawing/2014/main" id="{9D6C3980-ECA0-67A1-3CDF-490F81980881}"/>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endParaRPr lang="en-US" sz="1800" b="1" dirty="0">
              <a:solidFill>
                <a:srgbClr val="2C3E4C"/>
              </a:solidFill>
              <a:latin typeface="Microsoft Yahei"/>
              <a:ea typeface="Microsoft Yahei"/>
              <a:cs typeface="Microsoft Yahei"/>
              <a:sym typeface="Microsoft Yahei"/>
            </a:endParaRPr>
          </a:p>
        </p:txBody>
      </p:sp>
      <p:pic>
        <p:nvPicPr>
          <p:cNvPr id="13" name="圖片 12">
            <a:extLst>
              <a:ext uri="{FF2B5EF4-FFF2-40B4-BE49-F238E27FC236}">
                <a16:creationId xmlns:a16="http://schemas.microsoft.com/office/drawing/2014/main" id="{AAE7E135-2E28-FB0C-D280-7B4C977C4BAE}"/>
              </a:ext>
            </a:extLst>
          </p:cNvPr>
          <p:cNvPicPr>
            <a:picLocks noChangeAspect="1"/>
          </p:cNvPicPr>
          <p:nvPr/>
        </p:nvPicPr>
        <p:blipFill>
          <a:blip r:embed="rId3"/>
          <a:stretch>
            <a:fillRect/>
          </a:stretch>
        </p:blipFill>
        <p:spPr>
          <a:xfrm>
            <a:off x="496468" y="889403"/>
            <a:ext cx="8315023" cy="3758036"/>
          </a:xfrm>
          <a:prstGeom prst="rect">
            <a:avLst/>
          </a:prstGeom>
        </p:spPr>
      </p:pic>
      <p:sp>
        <p:nvSpPr>
          <p:cNvPr id="10" name="頁尾版面配置區 9">
            <a:extLst>
              <a:ext uri="{FF2B5EF4-FFF2-40B4-BE49-F238E27FC236}">
                <a16:creationId xmlns:a16="http://schemas.microsoft.com/office/drawing/2014/main" id="{24CD9E14-795C-F3BB-645D-01016328C462}"/>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FD4D4F00-0744-0061-97B0-7AF8DE12D94C}"/>
              </a:ext>
            </a:extLst>
          </p:cNvPr>
          <p:cNvSpPr>
            <a:spLocks noGrp="1"/>
          </p:cNvSpPr>
          <p:nvPr>
            <p:ph type="sldNum" idx="4"/>
          </p:nvPr>
        </p:nvSpPr>
        <p:spPr/>
        <p:txBody>
          <a:bodyPr/>
          <a:lstStyle/>
          <a:p>
            <a:fld id="{00000000-1234-1234-1234-123412341234}" type="slidenum">
              <a:rPr lang="en-US" smtClean="0"/>
              <a:pPr/>
              <a:t>45</a:t>
            </a:fld>
            <a:endParaRPr lang="en-US" dirty="0"/>
          </a:p>
        </p:txBody>
      </p:sp>
    </p:spTree>
    <p:extLst>
      <p:ext uri="{BB962C8B-B14F-4D97-AF65-F5344CB8AC3E}">
        <p14:creationId xmlns:p14="http://schemas.microsoft.com/office/powerpoint/2010/main" val="158548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96468" y="369791"/>
            <a:ext cx="6064355" cy="307777"/>
          </a:xfrm>
          <a:prstGeom prst="rect">
            <a:avLst/>
          </a:prstGeom>
          <a:noFill/>
        </p:spPr>
        <p:txBody>
          <a:bodyPr wrap="square">
            <a:spAutoFit/>
          </a:bodyPr>
          <a:lstStyle/>
          <a:p>
            <a:r>
              <a:rPr lang="en-US" altLang="zh-TW" dirty="0"/>
              <a:t>-</a:t>
            </a:r>
            <a:r>
              <a:rPr lang="en-US" altLang="zh-TW" sz="1400" dirty="0"/>
              <a:t> SPE Performance Analysis</a:t>
            </a:r>
            <a:endParaRPr lang="zh-TW" altLang="en-US" dirty="0"/>
          </a:p>
        </p:txBody>
      </p:sp>
      <p:sp>
        <p:nvSpPr>
          <p:cNvPr id="2" name="Google Shape;429;p32">
            <a:extLst>
              <a:ext uri="{FF2B5EF4-FFF2-40B4-BE49-F238E27FC236}">
                <a16:creationId xmlns:a16="http://schemas.microsoft.com/office/drawing/2014/main" id="{F4889C41-AA30-8A19-554D-0DE9D258F54C}"/>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endParaRPr lang="en-US" sz="1800" b="1" dirty="0">
              <a:solidFill>
                <a:srgbClr val="2C3E4C"/>
              </a:solidFill>
              <a:latin typeface="Microsoft Yahei"/>
              <a:ea typeface="Microsoft Yahei"/>
              <a:cs typeface="Microsoft Yahei"/>
              <a:sym typeface="Microsoft Yahei"/>
            </a:endParaRPr>
          </a:p>
        </p:txBody>
      </p:sp>
      <p:pic>
        <p:nvPicPr>
          <p:cNvPr id="14" name="圖片 13">
            <a:extLst>
              <a:ext uri="{FF2B5EF4-FFF2-40B4-BE49-F238E27FC236}">
                <a16:creationId xmlns:a16="http://schemas.microsoft.com/office/drawing/2014/main" id="{B43654A1-EE37-BC0E-6D53-33103F11397B}"/>
              </a:ext>
            </a:extLst>
          </p:cNvPr>
          <p:cNvPicPr>
            <a:picLocks noChangeAspect="1"/>
          </p:cNvPicPr>
          <p:nvPr/>
        </p:nvPicPr>
        <p:blipFill>
          <a:blip r:embed="rId3"/>
          <a:stretch>
            <a:fillRect/>
          </a:stretch>
        </p:blipFill>
        <p:spPr>
          <a:xfrm>
            <a:off x="0" y="953691"/>
            <a:ext cx="9144000" cy="3755664"/>
          </a:xfrm>
          <a:prstGeom prst="rect">
            <a:avLst/>
          </a:prstGeom>
        </p:spPr>
      </p:pic>
      <p:sp>
        <p:nvSpPr>
          <p:cNvPr id="10" name="頁尾版面配置區 9">
            <a:extLst>
              <a:ext uri="{FF2B5EF4-FFF2-40B4-BE49-F238E27FC236}">
                <a16:creationId xmlns:a16="http://schemas.microsoft.com/office/drawing/2014/main" id="{A929259C-5823-681D-35E8-DD22248420D5}"/>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130A68D1-07FE-6CC1-74FA-94B19C052C89}"/>
              </a:ext>
            </a:extLst>
          </p:cNvPr>
          <p:cNvSpPr>
            <a:spLocks noGrp="1"/>
          </p:cNvSpPr>
          <p:nvPr>
            <p:ph type="sldNum" idx="4"/>
          </p:nvPr>
        </p:nvSpPr>
        <p:spPr/>
        <p:txBody>
          <a:bodyPr/>
          <a:lstStyle/>
          <a:p>
            <a:fld id="{00000000-1234-1234-1234-123412341234}" type="slidenum">
              <a:rPr lang="en-US" smtClean="0"/>
              <a:pPr/>
              <a:t>46</a:t>
            </a:fld>
            <a:endParaRPr lang="en-US" dirty="0"/>
          </a:p>
        </p:txBody>
      </p:sp>
    </p:spTree>
    <p:extLst>
      <p:ext uri="{BB962C8B-B14F-4D97-AF65-F5344CB8AC3E}">
        <p14:creationId xmlns:p14="http://schemas.microsoft.com/office/powerpoint/2010/main" val="190672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96468" y="369791"/>
            <a:ext cx="6064355" cy="307777"/>
          </a:xfrm>
          <a:prstGeom prst="rect">
            <a:avLst/>
          </a:prstGeom>
          <a:noFill/>
        </p:spPr>
        <p:txBody>
          <a:bodyPr wrap="square">
            <a:spAutoFit/>
          </a:bodyPr>
          <a:lstStyle/>
          <a:p>
            <a:r>
              <a:rPr lang="en-US" altLang="zh-TW" dirty="0"/>
              <a:t>-</a:t>
            </a:r>
            <a:r>
              <a:rPr lang="en-US" altLang="zh-TW" sz="1400" dirty="0"/>
              <a:t> SPE Performance Analysis</a:t>
            </a:r>
            <a:endParaRPr lang="zh-TW" altLang="en-US" dirty="0"/>
          </a:p>
        </p:txBody>
      </p:sp>
      <p:sp>
        <p:nvSpPr>
          <p:cNvPr id="6" name="文字方塊 5">
            <a:extLst>
              <a:ext uri="{FF2B5EF4-FFF2-40B4-BE49-F238E27FC236}">
                <a16:creationId xmlns:a16="http://schemas.microsoft.com/office/drawing/2014/main" id="{465929D9-F6AC-5110-E3D7-F4ED5509C05B}"/>
              </a:ext>
            </a:extLst>
          </p:cNvPr>
          <p:cNvSpPr txBox="1"/>
          <p:nvPr/>
        </p:nvSpPr>
        <p:spPr>
          <a:xfrm>
            <a:off x="386862" y="995601"/>
            <a:ext cx="7835629" cy="738664"/>
          </a:xfrm>
          <a:prstGeom prst="rect">
            <a:avLst/>
          </a:prstGeom>
          <a:noFill/>
        </p:spPr>
        <p:txBody>
          <a:bodyPr wrap="square">
            <a:spAutoFit/>
          </a:bodyPr>
          <a:lstStyle/>
          <a:p>
            <a:r>
              <a:rPr lang="en-US" altLang="zh-TW" dirty="0">
                <a:latin typeface="Cambria" panose="02040503050406030204" pitchFamily="18" charset="0"/>
              </a:rPr>
              <a:t>Previous studies have shown that the variance of the average error rate for correctly predicted samples by SPE is generally high. This suggests that our SPE method can more accurately predict results when there is a high variance in the prediction error rate.</a:t>
            </a:r>
            <a:endParaRPr lang="zh-TW" altLang="en-US" dirty="0">
              <a:latin typeface="Cambria" panose="02040503050406030204" pitchFamily="18" charset="0"/>
            </a:endParaRPr>
          </a:p>
        </p:txBody>
      </p:sp>
      <p:graphicFrame>
        <p:nvGraphicFramePr>
          <p:cNvPr id="7" name="表格 7">
            <a:extLst>
              <a:ext uri="{FF2B5EF4-FFF2-40B4-BE49-F238E27FC236}">
                <a16:creationId xmlns:a16="http://schemas.microsoft.com/office/drawing/2014/main" id="{DE463F3D-ACEE-1365-288D-29D51DEE12C4}"/>
              </a:ext>
            </a:extLst>
          </p:cNvPr>
          <p:cNvGraphicFramePr>
            <a:graphicFrameLocks noGrp="1"/>
          </p:cNvGraphicFramePr>
          <p:nvPr>
            <p:extLst>
              <p:ext uri="{D42A27DB-BD31-4B8C-83A1-F6EECF244321}">
                <p14:modId xmlns:p14="http://schemas.microsoft.com/office/powerpoint/2010/main" val="2978791064"/>
              </p:ext>
            </p:extLst>
          </p:nvPr>
        </p:nvGraphicFramePr>
        <p:xfrm>
          <a:off x="280556" y="2309026"/>
          <a:ext cx="8426343" cy="1795383"/>
        </p:xfrm>
        <a:graphic>
          <a:graphicData uri="http://schemas.openxmlformats.org/drawingml/2006/table">
            <a:tbl>
              <a:tblPr firstRow="1" bandRow="1">
                <a:tableStyleId>{7DF18680-E054-41AD-8BC1-D1AEF772440D}</a:tableStyleId>
              </a:tblPr>
              <a:tblGrid>
                <a:gridCol w="2808781">
                  <a:extLst>
                    <a:ext uri="{9D8B030D-6E8A-4147-A177-3AD203B41FA5}">
                      <a16:colId xmlns:a16="http://schemas.microsoft.com/office/drawing/2014/main" val="425473122"/>
                    </a:ext>
                  </a:extLst>
                </a:gridCol>
                <a:gridCol w="2808781">
                  <a:extLst>
                    <a:ext uri="{9D8B030D-6E8A-4147-A177-3AD203B41FA5}">
                      <a16:colId xmlns:a16="http://schemas.microsoft.com/office/drawing/2014/main" val="3196425786"/>
                    </a:ext>
                  </a:extLst>
                </a:gridCol>
                <a:gridCol w="2808781">
                  <a:extLst>
                    <a:ext uri="{9D8B030D-6E8A-4147-A177-3AD203B41FA5}">
                      <a16:colId xmlns:a16="http://schemas.microsoft.com/office/drawing/2014/main" val="4121383989"/>
                    </a:ext>
                  </a:extLst>
                </a:gridCol>
              </a:tblGrid>
              <a:tr h="684681">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t>Variance of average error rate of 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t>(correctly predicted samples)</a:t>
                      </a:r>
                      <a:endParaRPr lang="zh-TW" altLang="en-US" sz="11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t>Variance of average error rate of 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t>(incorrectly predicted samples)</a:t>
                      </a:r>
                      <a:endParaRPr lang="zh-TW" altLang="en-US" sz="1100" dirty="0"/>
                    </a:p>
                  </a:txBody>
                  <a:tcPr anchor="ctr"/>
                </a:tc>
                <a:extLst>
                  <a:ext uri="{0D108BD9-81ED-4DB2-BD59-A6C34878D82A}">
                    <a16:rowId xmlns:a16="http://schemas.microsoft.com/office/drawing/2014/main" val="3351742548"/>
                  </a:ext>
                </a:extLst>
              </a:tr>
              <a:tr h="555351">
                <a:tc>
                  <a:txBody>
                    <a:bodyPr/>
                    <a:lstStyle/>
                    <a:p>
                      <a:pPr algn="ctr"/>
                      <a:r>
                        <a:rPr lang="en-US" altLang="zh-TW" dirty="0"/>
                        <a:t>UT-Zappos</a:t>
                      </a:r>
                      <a:endParaRPr lang="zh-TW" altLang="en-US" dirty="0"/>
                    </a:p>
                  </a:txBody>
                  <a:tcPr anchor="ctr"/>
                </a:tc>
                <a:tc>
                  <a:txBody>
                    <a:bodyPr/>
                    <a:lstStyle/>
                    <a:p>
                      <a:pPr algn="ctr"/>
                      <a:r>
                        <a:rPr lang="en-US" altLang="zh-TW" dirty="0"/>
                        <a:t>0.0046</a:t>
                      </a:r>
                      <a:r>
                        <a:rPr lang="zh-TW" altLang="en-US" dirty="0"/>
                        <a:t> </a:t>
                      </a:r>
                      <a:r>
                        <a:rPr kumimoji="0" lang="en-US" altLang="zh-TW" sz="1400" b="0" i="0" u="none" strike="noStrike" kern="0" cap="none" spc="0" normalizeH="0" baseline="0" noProof="0" dirty="0">
                          <a:ln>
                            <a:noFill/>
                          </a:ln>
                          <a:solidFill>
                            <a:srgbClr val="000000"/>
                          </a:solidFill>
                          <a:effectLst/>
                          <a:uLnTx/>
                          <a:uFillTx/>
                          <a:latin typeface="Arial (本文)"/>
                          <a:ea typeface="+mn-ea"/>
                          <a:cs typeface="+mn-cs"/>
                          <a:sym typeface="Arial"/>
                        </a:rPr>
                        <a:t>±0.001</a:t>
                      </a:r>
                      <a:endParaRPr lang="zh-TW" altLang="en-US" dirty="0"/>
                    </a:p>
                  </a:txBody>
                  <a:tcPr anchor="ctr"/>
                </a:tc>
                <a:tc>
                  <a:txBody>
                    <a:bodyPr/>
                    <a:lstStyle/>
                    <a:p>
                      <a:pPr algn="ctr"/>
                      <a:r>
                        <a:rPr lang="en-US" altLang="zh-TW" dirty="0"/>
                        <a:t>0.0039</a:t>
                      </a:r>
                      <a:r>
                        <a:rPr lang="zh-TW" altLang="en-US" dirty="0"/>
                        <a:t> </a:t>
                      </a:r>
                      <a:r>
                        <a:rPr kumimoji="0" lang="en-US" altLang="zh-TW" sz="1400" b="0" i="0" u="none" strike="noStrike" kern="0" cap="none" spc="0" normalizeH="0" baseline="0" noProof="0" dirty="0">
                          <a:ln>
                            <a:noFill/>
                          </a:ln>
                          <a:solidFill>
                            <a:srgbClr val="000000"/>
                          </a:solidFill>
                          <a:effectLst/>
                          <a:uLnTx/>
                          <a:uFillTx/>
                          <a:latin typeface="Arial (本文)"/>
                          <a:ea typeface="+mn-ea"/>
                          <a:cs typeface="+mn-cs"/>
                          <a:sym typeface="Arial"/>
                        </a:rPr>
                        <a:t>±0.001</a:t>
                      </a:r>
                      <a:endParaRPr lang="zh-TW" altLang="en-US" dirty="0"/>
                    </a:p>
                  </a:txBody>
                  <a:tcPr anchor="ctr"/>
                </a:tc>
                <a:extLst>
                  <a:ext uri="{0D108BD9-81ED-4DB2-BD59-A6C34878D82A}">
                    <a16:rowId xmlns:a16="http://schemas.microsoft.com/office/drawing/2014/main" val="2121707733"/>
                  </a:ext>
                </a:extLst>
              </a:tr>
              <a:tr h="555351">
                <a:tc>
                  <a:txBody>
                    <a:bodyPr/>
                    <a:lstStyle/>
                    <a:p>
                      <a:pPr algn="ctr"/>
                      <a:r>
                        <a:rPr lang="en-US" altLang="zh-TW" dirty="0"/>
                        <a:t>MIT-States</a:t>
                      </a:r>
                      <a:endParaRPr lang="zh-TW" altLang="en-US" dirty="0"/>
                    </a:p>
                  </a:txBody>
                  <a:tcPr anchor="ctr"/>
                </a:tc>
                <a:tc>
                  <a:txBody>
                    <a:bodyPr/>
                    <a:lstStyle/>
                    <a:p>
                      <a:pPr algn="ctr"/>
                      <a:r>
                        <a:rPr lang="en-US" altLang="zh-TW" dirty="0"/>
                        <a:t>0.0268</a:t>
                      </a:r>
                      <a:r>
                        <a:rPr lang="zh-TW" altLang="en-US" dirty="0"/>
                        <a:t> </a:t>
                      </a:r>
                      <a:r>
                        <a:rPr kumimoji="0" lang="en-US" altLang="zh-TW" sz="1400" b="0" i="0" u="none" strike="noStrike" kern="0" cap="none" spc="0" normalizeH="0" baseline="0" noProof="0" dirty="0">
                          <a:ln>
                            <a:noFill/>
                          </a:ln>
                          <a:solidFill>
                            <a:srgbClr val="000000"/>
                          </a:solidFill>
                          <a:effectLst/>
                          <a:uLnTx/>
                          <a:uFillTx/>
                          <a:latin typeface="Arial (本文)"/>
                          <a:ea typeface="+mn-ea"/>
                          <a:cs typeface="+mn-cs"/>
                          <a:sym typeface="Arial"/>
                        </a:rPr>
                        <a:t>±0.001</a:t>
                      </a:r>
                      <a:endParaRPr lang="zh-TW" altLang="en-US" dirty="0"/>
                    </a:p>
                  </a:txBody>
                  <a:tcPr anchor="ctr"/>
                </a:tc>
                <a:tc>
                  <a:txBody>
                    <a:bodyPr/>
                    <a:lstStyle/>
                    <a:p>
                      <a:pPr algn="ctr"/>
                      <a:r>
                        <a:rPr lang="en-US" altLang="zh-TW" dirty="0"/>
                        <a:t>0.0160</a:t>
                      </a:r>
                      <a:r>
                        <a:rPr lang="zh-TW" altLang="en-US" dirty="0"/>
                        <a:t> </a:t>
                      </a:r>
                      <a:r>
                        <a:rPr kumimoji="0" lang="en-US" altLang="zh-TW" sz="1400" b="0" i="0" u="none" strike="noStrike" kern="0" cap="none" spc="0" normalizeH="0" baseline="0" noProof="0" dirty="0">
                          <a:ln>
                            <a:noFill/>
                          </a:ln>
                          <a:solidFill>
                            <a:srgbClr val="000000"/>
                          </a:solidFill>
                          <a:effectLst/>
                          <a:uLnTx/>
                          <a:uFillTx/>
                          <a:latin typeface="Arial (本文)"/>
                          <a:ea typeface="+mn-ea"/>
                          <a:cs typeface="+mn-cs"/>
                          <a:sym typeface="Arial"/>
                        </a:rPr>
                        <a:t>±0.0008</a:t>
                      </a:r>
                      <a:endParaRPr lang="zh-TW" altLang="en-US" dirty="0"/>
                    </a:p>
                  </a:txBody>
                  <a:tcPr anchor="ctr"/>
                </a:tc>
                <a:extLst>
                  <a:ext uri="{0D108BD9-81ED-4DB2-BD59-A6C34878D82A}">
                    <a16:rowId xmlns:a16="http://schemas.microsoft.com/office/drawing/2014/main" val="3349309371"/>
                  </a:ext>
                </a:extLst>
              </a:tr>
            </a:tbl>
          </a:graphicData>
        </a:graphic>
      </p:graphicFrame>
      <p:sp>
        <p:nvSpPr>
          <p:cNvPr id="5" name="Google Shape;429;p32">
            <a:extLst>
              <a:ext uri="{FF2B5EF4-FFF2-40B4-BE49-F238E27FC236}">
                <a16:creationId xmlns:a16="http://schemas.microsoft.com/office/drawing/2014/main" id="{40D83540-FB3F-8E29-4622-791F36AAD22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endParaRPr lang="en-US" sz="1800" b="1" dirty="0">
              <a:solidFill>
                <a:srgbClr val="2C3E4C"/>
              </a:solidFill>
              <a:latin typeface="Microsoft Yahei"/>
              <a:ea typeface="Microsoft Yahei"/>
              <a:cs typeface="Microsoft Yahei"/>
              <a:sym typeface="Microsoft Yahei"/>
            </a:endParaRPr>
          </a:p>
        </p:txBody>
      </p:sp>
      <p:sp>
        <p:nvSpPr>
          <p:cNvPr id="12" name="頁尾版面配置區 11">
            <a:extLst>
              <a:ext uri="{FF2B5EF4-FFF2-40B4-BE49-F238E27FC236}">
                <a16:creationId xmlns:a16="http://schemas.microsoft.com/office/drawing/2014/main" id="{BDB25B72-0188-5289-077E-8AA4262FED52}"/>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BA7FAAA7-20CA-055F-669D-692E5086DB55}"/>
              </a:ext>
            </a:extLst>
          </p:cNvPr>
          <p:cNvSpPr>
            <a:spLocks noGrp="1"/>
          </p:cNvSpPr>
          <p:nvPr>
            <p:ph type="sldNum" idx="4"/>
          </p:nvPr>
        </p:nvSpPr>
        <p:spPr/>
        <p:txBody>
          <a:bodyPr/>
          <a:lstStyle/>
          <a:p>
            <a:fld id="{00000000-1234-1234-1234-123412341234}" type="slidenum">
              <a:rPr lang="en-US" smtClean="0"/>
              <a:pPr/>
              <a:t>47</a:t>
            </a:fld>
            <a:endParaRPr lang="en-US" dirty="0"/>
          </a:p>
        </p:txBody>
      </p:sp>
    </p:spTree>
    <p:extLst>
      <p:ext uri="{BB962C8B-B14F-4D97-AF65-F5344CB8AC3E}">
        <p14:creationId xmlns:p14="http://schemas.microsoft.com/office/powerpoint/2010/main" val="1770251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D8F1ACB-4A90-DC3B-6775-9858856CCF0E}"/>
              </a:ext>
            </a:extLst>
          </p:cNvPr>
          <p:cNvSpPr/>
          <p:nvPr/>
        </p:nvSpPr>
        <p:spPr bwMode="auto">
          <a:xfrm>
            <a:off x="268207" y="108961"/>
            <a:ext cx="7306808"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 SPE Outlier Estimation via POE Implementation</a:t>
            </a:r>
            <a:endPar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4" name="文字方塊 43">
                <a:extLst>
                  <a:ext uri="{FF2B5EF4-FFF2-40B4-BE49-F238E27FC236}">
                    <a16:creationId xmlns:a16="http://schemas.microsoft.com/office/drawing/2014/main" id="{D4F85997-ABDA-0419-CAEF-743067DC201A}"/>
                  </a:ext>
                </a:extLst>
              </p:cNvPr>
              <p:cNvSpPr txBox="1"/>
              <p:nvPr/>
            </p:nvSpPr>
            <p:spPr>
              <a:xfrm>
                <a:off x="-80637" y="1486348"/>
                <a:ext cx="45495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𝑿</m:t>
                      </m:r>
                    </m:oMath>
                  </m:oMathPara>
                </a14:m>
                <a:endParaRPr lang="zh-TW" altLang="en-US" sz="1050" b="1" dirty="0">
                  <a:solidFill>
                    <a:schemeClr val="bg1">
                      <a:lumMod val="65000"/>
                    </a:schemeClr>
                  </a:solidFill>
                </a:endParaRPr>
              </a:p>
            </p:txBody>
          </p:sp>
        </mc:Choice>
        <mc:Fallback xmlns="">
          <p:sp>
            <p:nvSpPr>
              <p:cNvPr id="44" name="文字方塊 43">
                <a:extLst>
                  <a:ext uri="{FF2B5EF4-FFF2-40B4-BE49-F238E27FC236}">
                    <a16:creationId xmlns:a16="http://schemas.microsoft.com/office/drawing/2014/main" id="{D4F85997-ABDA-0419-CAEF-743067DC201A}"/>
                  </a:ext>
                </a:extLst>
              </p:cNvPr>
              <p:cNvSpPr txBox="1">
                <a:spLocks noRot="1" noChangeAspect="1" noMove="1" noResize="1" noEditPoints="1" noAdjustHandles="1" noChangeArrowheads="1" noChangeShapeType="1" noTextEdit="1"/>
              </p:cNvSpPr>
              <p:nvPr/>
            </p:nvSpPr>
            <p:spPr>
              <a:xfrm>
                <a:off x="-80637" y="1486348"/>
                <a:ext cx="454954" cy="261610"/>
              </a:xfrm>
              <a:prstGeom prst="rect">
                <a:avLst/>
              </a:prstGeom>
              <a:blipFill>
                <a:blip r:embed="rId3"/>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E3F9C99F-B419-599E-89F8-A5CEF190399A}"/>
                  </a:ext>
                </a:extLst>
              </p:cNvPr>
              <p:cNvSpPr/>
              <p:nvPr/>
            </p:nvSpPr>
            <p:spPr>
              <a:xfrm>
                <a:off x="2087489" y="740658"/>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a:solidFill>
                                <a:schemeClr val="bg1">
                                  <a:lumMod val="65000"/>
                                </a:schemeClr>
                              </a:solidFill>
                              <a:latin typeface="Cambria Math" panose="02040503050406030204" pitchFamily="18" charset="0"/>
                            </a:rPr>
                            <m:t>𝟏</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45" name="矩形 44">
                <a:extLst>
                  <a:ext uri="{FF2B5EF4-FFF2-40B4-BE49-F238E27FC236}">
                    <a16:creationId xmlns:a16="http://schemas.microsoft.com/office/drawing/2014/main" id="{E3F9C99F-B419-599E-89F8-A5CEF190399A}"/>
                  </a:ext>
                </a:extLst>
              </p:cNvPr>
              <p:cNvSpPr>
                <a:spLocks noRot="1" noChangeAspect="1" noMove="1" noResize="1" noEditPoints="1" noAdjustHandles="1" noChangeArrowheads="1" noChangeShapeType="1" noTextEdit="1"/>
              </p:cNvSpPr>
              <p:nvPr/>
            </p:nvSpPr>
            <p:spPr>
              <a:xfrm>
                <a:off x="2087489" y="740658"/>
                <a:ext cx="1836000" cy="54000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BFF67EE2-E32D-94C0-2A2A-D1DF5BAC5B87}"/>
                  </a:ext>
                </a:extLst>
              </p:cNvPr>
              <p:cNvSpPr/>
              <p:nvPr/>
            </p:nvSpPr>
            <p:spPr>
              <a:xfrm>
                <a:off x="2087489" y="1332481"/>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𝟐</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48" name="矩形 47">
                <a:extLst>
                  <a:ext uri="{FF2B5EF4-FFF2-40B4-BE49-F238E27FC236}">
                    <a16:creationId xmlns:a16="http://schemas.microsoft.com/office/drawing/2014/main" id="{BFF67EE2-E32D-94C0-2A2A-D1DF5BAC5B87}"/>
                  </a:ext>
                </a:extLst>
              </p:cNvPr>
              <p:cNvSpPr>
                <a:spLocks noRot="1" noChangeAspect="1" noMove="1" noResize="1" noEditPoints="1" noAdjustHandles="1" noChangeArrowheads="1" noChangeShapeType="1" noTextEdit="1"/>
              </p:cNvSpPr>
              <p:nvPr/>
            </p:nvSpPr>
            <p:spPr>
              <a:xfrm>
                <a:off x="2087489" y="1332481"/>
                <a:ext cx="1836000" cy="5400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BA57AFF8-FF14-296C-11D4-FA5261B216AD}"/>
                  </a:ext>
                </a:extLst>
              </p:cNvPr>
              <p:cNvSpPr/>
              <p:nvPr/>
            </p:nvSpPr>
            <p:spPr>
              <a:xfrm>
                <a:off x="2087489" y="1921759"/>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𝟑</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 object information)</a:t>
                </a:r>
              </a:p>
            </p:txBody>
          </p:sp>
        </mc:Choice>
        <mc:Fallback xmlns="">
          <p:sp>
            <p:nvSpPr>
              <p:cNvPr id="49" name="矩形 48">
                <a:extLst>
                  <a:ext uri="{FF2B5EF4-FFF2-40B4-BE49-F238E27FC236}">
                    <a16:creationId xmlns:a16="http://schemas.microsoft.com/office/drawing/2014/main" id="{BA57AFF8-FF14-296C-11D4-FA5261B216AD}"/>
                  </a:ext>
                </a:extLst>
              </p:cNvPr>
              <p:cNvSpPr>
                <a:spLocks noRot="1" noChangeAspect="1" noMove="1" noResize="1" noEditPoints="1" noAdjustHandles="1" noChangeArrowheads="1" noChangeShapeType="1" noTextEdit="1"/>
              </p:cNvSpPr>
              <p:nvPr/>
            </p:nvSpPr>
            <p:spPr>
              <a:xfrm>
                <a:off x="2087489" y="1921759"/>
                <a:ext cx="1836000" cy="5400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1D92A523-E604-6207-CD75-E0B6F96493D6}"/>
                  </a:ext>
                </a:extLst>
              </p:cNvPr>
              <p:cNvSpPr txBox="1"/>
              <p:nvPr/>
            </p:nvSpPr>
            <p:spPr>
              <a:xfrm>
                <a:off x="1401537" y="1325467"/>
                <a:ext cx="447675" cy="2539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𝜻</m:t>
                      </m:r>
                    </m:oMath>
                  </m:oMathPara>
                </a14:m>
                <a:endParaRPr lang="zh-TW" altLang="en-US" sz="800" b="1" dirty="0">
                  <a:solidFill>
                    <a:schemeClr val="bg1">
                      <a:lumMod val="65000"/>
                    </a:schemeClr>
                  </a:solidFill>
                </a:endParaRPr>
              </a:p>
            </p:txBody>
          </p:sp>
        </mc:Choice>
        <mc:Fallback xmlns="">
          <p:sp>
            <p:nvSpPr>
              <p:cNvPr id="50" name="文字方塊 49">
                <a:extLst>
                  <a:ext uri="{FF2B5EF4-FFF2-40B4-BE49-F238E27FC236}">
                    <a16:creationId xmlns:a16="http://schemas.microsoft.com/office/drawing/2014/main" id="{1D92A523-E604-6207-CD75-E0B6F96493D6}"/>
                  </a:ext>
                </a:extLst>
              </p:cNvPr>
              <p:cNvSpPr txBox="1">
                <a:spLocks noRot="1" noChangeAspect="1" noMove="1" noResize="1" noEditPoints="1" noAdjustHandles="1" noChangeArrowheads="1" noChangeShapeType="1" noTextEdit="1"/>
              </p:cNvSpPr>
              <p:nvPr/>
            </p:nvSpPr>
            <p:spPr>
              <a:xfrm>
                <a:off x="1401537" y="1325467"/>
                <a:ext cx="447675" cy="253916"/>
              </a:xfrm>
              <a:prstGeom prst="rect">
                <a:avLst/>
              </a:prstGeom>
              <a:blipFill>
                <a:blip r:embed="rId7"/>
                <a:stretch>
                  <a:fillRect/>
                </a:stretch>
              </a:blipFill>
              <a:ln>
                <a:noFill/>
              </a:ln>
            </p:spPr>
            <p:txBody>
              <a:bodyPr/>
              <a:lstStyle/>
              <a:p>
                <a:r>
                  <a:rPr lang="zh-TW" altLang="en-US">
                    <a:noFill/>
                  </a:rPr>
                  <a:t> </a:t>
                </a:r>
              </a:p>
            </p:txBody>
          </p:sp>
        </mc:Fallback>
      </mc:AlternateContent>
      <p:cxnSp>
        <p:nvCxnSpPr>
          <p:cNvPr id="51" name="接點: 肘形 50">
            <a:extLst>
              <a:ext uri="{FF2B5EF4-FFF2-40B4-BE49-F238E27FC236}">
                <a16:creationId xmlns:a16="http://schemas.microsoft.com/office/drawing/2014/main" id="{DD2F4F94-A1F0-5ABC-5670-FC495297A52E}"/>
              </a:ext>
            </a:extLst>
          </p:cNvPr>
          <p:cNvCxnSpPr>
            <a:cxnSpLocks/>
            <a:stCxn id="55" idx="3"/>
            <a:endCxn id="45" idx="1"/>
          </p:cNvCxnSpPr>
          <p:nvPr/>
        </p:nvCxnSpPr>
        <p:spPr>
          <a:xfrm flipV="1">
            <a:off x="1461795" y="1010658"/>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2" name="接點: 肘形 51">
            <a:extLst>
              <a:ext uri="{FF2B5EF4-FFF2-40B4-BE49-F238E27FC236}">
                <a16:creationId xmlns:a16="http://schemas.microsoft.com/office/drawing/2014/main" id="{9BD91FEA-DC8B-F135-F996-CFE402039DEF}"/>
              </a:ext>
            </a:extLst>
          </p:cNvPr>
          <p:cNvCxnSpPr>
            <a:cxnSpLocks/>
            <a:stCxn id="55" idx="3"/>
            <a:endCxn id="49" idx="1"/>
          </p:cNvCxnSpPr>
          <p:nvPr/>
        </p:nvCxnSpPr>
        <p:spPr>
          <a:xfrm>
            <a:off x="1461795" y="1609900"/>
            <a:ext cx="625694" cy="581859"/>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3" name="接點: 肘形 52">
            <a:extLst>
              <a:ext uri="{FF2B5EF4-FFF2-40B4-BE49-F238E27FC236}">
                <a16:creationId xmlns:a16="http://schemas.microsoft.com/office/drawing/2014/main" id="{C776CB72-9522-9B97-19E3-E7CB2FFFAB82}"/>
              </a:ext>
            </a:extLst>
          </p:cNvPr>
          <p:cNvCxnSpPr>
            <a:cxnSpLocks/>
            <a:stCxn id="48" idx="3"/>
            <a:endCxn id="58" idx="1"/>
          </p:cNvCxnSpPr>
          <p:nvPr/>
        </p:nvCxnSpPr>
        <p:spPr>
          <a:xfrm>
            <a:off x="3923489" y="1602481"/>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54" name="直線單箭頭接點 53">
            <a:extLst>
              <a:ext uri="{FF2B5EF4-FFF2-40B4-BE49-F238E27FC236}">
                <a16:creationId xmlns:a16="http://schemas.microsoft.com/office/drawing/2014/main" id="{C6685C85-2C69-1482-88DC-3D9235389562}"/>
              </a:ext>
            </a:extLst>
          </p:cNvPr>
          <p:cNvCxnSpPr>
            <a:cxnSpLocks/>
            <a:stCxn id="66" idx="2"/>
          </p:cNvCxnSpPr>
          <p:nvPr/>
        </p:nvCxnSpPr>
        <p:spPr>
          <a:xfrm flipH="1">
            <a:off x="8420786" y="2204330"/>
            <a:ext cx="1356" cy="137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9B224854-9123-EBC6-FF52-8B3696FD5626}"/>
                  </a:ext>
                </a:extLst>
              </p:cNvPr>
              <p:cNvSpPr/>
              <p:nvPr/>
            </p:nvSpPr>
            <p:spPr>
              <a:xfrm>
                <a:off x="570254" y="1236081"/>
                <a:ext cx="891541" cy="74763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bg1">
                              <a:lumMod val="65000"/>
                            </a:schemeClr>
                          </a:solidFill>
                          <a:latin typeface="Cambria Math" panose="02040503050406030204" pitchFamily="18" charset="0"/>
                        </a:rPr>
                        <m:t>𝑩</m:t>
                      </m:r>
                      <m:r>
                        <a:rPr lang="en-US" altLang="zh-TW" sz="900" b="1" i="1" dirty="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𝑿</m:t>
                      </m:r>
                      <m:r>
                        <a:rPr lang="en-US" altLang="zh-TW" sz="900" b="1" i="1" dirty="0">
                          <a:solidFill>
                            <a:schemeClr val="bg1">
                              <a:lumMod val="65000"/>
                            </a:schemeClr>
                          </a:solidFill>
                          <a:latin typeface="Cambria Math" panose="02040503050406030204" pitchFamily="18" charset="0"/>
                        </a:rPr>
                        <m:t>; </m:t>
                      </m:r>
                      <m:r>
                        <a:rPr lang="el-GR" altLang="zh-TW" sz="900" b="1" i="1" dirty="0">
                          <a:solidFill>
                            <a:schemeClr val="bg1">
                              <a:lumMod val="65000"/>
                            </a:schemeClr>
                          </a:solidFill>
                          <a:latin typeface="Cambria Math" panose="02040503050406030204" pitchFamily="18" charset="0"/>
                        </a:rPr>
                        <m:t>𝜽</m:t>
                      </m:r>
                      <m:r>
                        <a:rPr lang="en-US" altLang="zh-TW" sz="900" b="1" i="1" dirty="0">
                          <a:solidFill>
                            <a:schemeClr val="bg1">
                              <a:lumMod val="65000"/>
                            </a:schemeClr>
                          </a:solidFill>
                          <a:latin typeface="Cambria Math" panose="02040503050406030204" pitchFamily="18" charset="0"/>
                        </a:rPr>
                        <m:t>)</m:t>
                      </m:r>
                    </m:oMath>
                  </m:oMathPara>
                </a14:m>
                <a:endParaRPr lang="zh-TW" altLang="en-US" sz="900" b="1" dirty="0">
                  <a:solidFill>
                    <a:schemeClr val="bg1">
                      <a:lumMod val="65000"/>
                    </a:schemeClr>
                  </a:solidFill>
                </a:endParaRPr>
              </a:p>
            </p:txBody>
          </p:sp>
        </mc:Choice>
        <mc:Fallback xmlns="">
          <p:sp>
            <p:nvSpPr>
              <p:cNvPr id="55" name="矩形 54">
                <a:extLst>
                  <a:ext uri="{FF2B5EF4-FFF2-40B4-BE49-F238E27FC236}">
                    <a16:creationId xmlns:a16="http://schemas.microsoft.com/office/drawing/2014/main" id="{9B224854-9123-EBC6-FF52-8B3696FD5626}"/>
                  </a:ext>
                </a:extLst>
              </p:cNvPr>
              <p:cNvSpPr>
                <a:spLocks noRot="1" noChangeAspect="1" noMove="1" noResize="1" noEditPoints="1" noAdjustHandles="1" noChangeArrowheads="1" noChangeShapeType="1" noTextEdit="1"/>
              </p:cNvSpPr>
              <p:nvPr/>
            </p:nvSpPr>
            <p:spPr>
              <a:xfrm>
                <a:off x="570254" y="1236081"/>
                <a:ext cx="891541" cy="747637"/>
              </a:xfrm>
              <a:prstGeom prst="rect">
                <a:avLst/>
              </a:prstGeom>
              <a:blipFill>
                <a:blip r:embed="rId8"/>
                <a:stretch>
                  <a:fillRect/>
                </a:stretch>
              </a:blipFill>
              <a:ln/>
            </p:spPr>
            <p:txBody>
              <a:bodyPr/>
              <a:lstStyle/>
              <a:p>
                <a:r>
                  <a:rPr lang="zh-TW" altLang="en-US">
                    <a:noFill/>
                  </a:rPr>
                  <a:t> </a:t>
                </a:r>
              </a:p>
            </p:txBody>
          </p:sp>
        </mc:Fallback>
      </mc:AlternateContent>
      <p:cxnSp>
        <p:nvCxnSpPr>
          <p:cNvPr id="56" name="直線單箭頭接點 55">
            <a:extLst>
              <a:ext uri="{FF2B5EF4-FFF2-40B4-BE49-F238E27FC236}">
                <a16:creationId xmlns:a16="http://schemas.microsoft.com/office/drawing/2014/main" id="{806BF5A9-F7B7-B844-25E6-B132059214DD}"/>
              </a:ext>
            </a:extLst>
          </p:cNvPr>
          <p:cNvCxnSpPr>
            <a:cxnSpLocks/>
          </p:cNvCxnSpPr>
          <p:nvPr/>
        </p:nvCxnSpPr>
        <p:spPr>
          <a:xfrm>
            <a:off x="254789" y="1623895"/>
            <a:ext cx="241300" cy="0"/>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57" name="矩形 56">
            <a:extLst>
              <a:ext uri="{FF2B5EF4-FFF2-40B4-BE49-F238E27FC236}">
                <a16:creationId xmlns:a16="http://schemas.microsoft.com/office/drawing/2014/main" id="{D3FABA68-2109-0785-2EC9-F7C8070EAD07}"/>
              </a:ext>
            </a:extLst>
          </p:cNvPr>
          <p:cNvSpPr/>
          <p:nvPr/>
        </p:nvSpPr>
        <p:spPr>
          <a:xfrm>
            <a:off x="4491604" y="761186"/>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8" name="矩形 57">
            <a:extLst>
              <a:ext uri="{FF2B5EF4-FFF2-40B4-BE49-F238E27FC236}">
                <a16:creationId xmlns:a16="http://schemas.microsoft.com/office/drawing/2014/main" id="{9A201D30-22A5-2A48-E029-F8601448671E}"/>
              </a:ext>
            </a:extLst>
          </p:cNvPr>
          <p:cNvSpPr/>
          <p:nvPr/>
        </p:nvSpPr>
        <p:spPr>
          <a:xfrm>
            <a:off x="4489318" y="1350955"/>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59" name="矩形 58">
            <a:extLst>
              <a:ext uri="{FF2B5EF4-FFF2-40B4-BE49-F238E27FC236}">
                <a16:creationId xmlns:a16="http://schemas.microsoft.com/office/drawing/2014/main" id="{829A74D1-77A9-635B-2DD6-1AC95B2CBAC7}"/>
              </a:ext>
            </a:extLst>
          </p:cNvPr>
          <p:cNvSpPr/>
          <p:nvPr/>
        </p:nvSpPr>
        <p:spPr>
          <a:xfrm>
            <a:off x="4491604" y="1952330"/>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cxnSp>
        <p:nvCxnSpPr>
          <p:cNvPr id="60" name="直線單箭頭接點 59">
            <a:extLst>
              <a:ext uri="{FF2B5EF4-FFF2-40B4-BE49-F238E27FC236}">
                <a16:creationId xmlns:a16="http://schemas.microsoft.com/office/drawing/2014/main" id="{0CB14969-4AD4-4A4A-4857-A7F37598F5DC}"/>
              </a:ext>
            </a:extLst>
          </p:cNvPr>
          <p:cNvCxnSpPr>
            <a:cxnSpLocks/>
            <a:stCxn id="57" idx="3"/>
            <a:endCxn id="62" idx="1"/>
          </p:cNvCxnSpPr>
          <p:nvPr/>
        </p:nvCxnSpPr>
        <p:spPr>
          <a:xfrm>
            <a:off x="5971950" y="1013186"/>
            <a:ext cx="251200" cy="172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61" name="直線單箭頭接點 60">
            <a:extLst>
              <a:ext uri="{FF2B5EF4-FFF2-40B4-BE49-F238E27FC236}">
                <a16:creationId xmlns:a16="http://schemas.microsoft.com/office/drawing/2014/main" id="{47EF654F-B13C-B5DB-EDEE-4AFDA19C481D}"/>
              </a:ext>
            </a:extLst>
          </p:cNvPr>
          <p:cNvCxnSpPr>
            <a:cxnSpLocks/>
            <a:stCxn id="58" idx="3"/>
            <a:endCxn id="67" idx="1"/>
          </p:cNvCxnSpPr>
          <p:nvPr/>
        </p:nvCxnSpPr>
        <p:spPr>
          <a:xfrm flipV="1">
            <a:off x="5969664" y="1600559"/>
            <a:ext cx="253486" cy="2396"/>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62" name="矩形 61">
            <a:extLst>
              <a:ext uri="{FF2B5EF4-FFF2-40B4-BE49-F238E27FC236}">
                <a16:creationId xmlns:a16="http://schemas.microsoft.com/office/drawing/2014/main" id="{F3135321-0092-1F31-5FB6-0B969D334253}"/>
              </a:ext>
            </a:extLst>
          </p:cNvPr>
          <p:cNvSpPr/>
          <p:nvPr/>
        </p:nvSpPr>
        <p:spPr>
          <a:xfrm>
            <a:off x="6223150" y="762913"/>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63" name="接點: 肘形 62">
            <a:extLst>
              <a:ext uri="{FF2B5EF4-FFF2-40B4-BE49-F238E27FC236}">
                <a16:creationId xmlns:a16="http://schemas.microsoft.com/office/drawing/2014/main" id="{D0F2DE35-507B-A18D-42FF-E2F2110EA8DB}"/>
              </a:ext>
            </a:extLst>
          </p:cNvPr>
          <p:cNvCxnSpPr>
            <a:cxnSpLocks/>
            <a:stCxn id="62" idx="3"/>
          </p:cNvCxnSpPr>
          <p:nvPr/>
        </p:nvCxnSpPr>
        <p:spPr>
          <a:xfrm>
            <a:off x="7411150" y="1014913"/>
            <a:ext cx="356086" cy="3675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接點: 肘形 63">
            <a:extLst>
              <a:ext uri="{FF2B5EF4-FFF2-40B4-BE49-F238E27FC236}">
                <a16:creationId xmlns:a16="http://schemas.microsoft.com/office/drawing/2014/main" id="{93933F8C-7AC4-A266-D782-E5D053E15037}"/>
              </a:ext>
            </a:extLst>
          </p:cNvPr>
          <p:cNvCxnSpPr>
            <a:cxnSpLocks/>
            <a:stCxn id="67" idx="3"/>
            <a:endCxn id="66" idx="1"/>
          </p:cNvCxnSpPr>
          <p:nvPr/>
        </p:nvCxnSpPr>
        <p:spPr>
          <a:xfrm flipV="1">
            <a:off x="7411150" y="1600085"/>
            <a:ext cx="377825" cy="47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接點: 肘形 64">
            <a:extLst>
              <a:ext uri="{FF2B5EF4-FFF2-40B4-BE49-F238E27FC236}">
                <a16:creationId xmlns:a16="http://schemas.microsoft.com/office/drawing/2014/main" id="{C458DB86-EA32-6309-F86A-13CDB7493496}"/>
              </a:ext>
            </a:extLst>
          </p:cNvPr>
          <p:cNvCxnSpPr>
            <a:cxnSpLocks/>
            <a:stCxn id="68" idx="3"/>
          </p:cNvCxnSpPr>
          <p:nvPr/>
        </p:nvCxnSpPr>
        <p:spPr>
          <a:xfrm flipV="1">
            <a:off x="7411150" y="1821525"/>
            <a:ext cx="356086" cy="385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3485A4EA-CA74-5852-9DDC-CE416CCF1337}"/>
              </a:ext>
            </a:extLst>
          </p:cNvPr>
          <p:cNvSpPr/>
          <p:nvPr/>
        </p:nvSpPr>
        <p:spPr>
          <a:xfrm>
            <a:off x="7788975" y="995840"/>
            <a:ext cx="1266333" cy="120849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0F0F0F"/>
                </a:solidFill>
                <a:effectLst/>
                <a:latin typeface="Söhne"/>
              </a:rPr>
              <a:t>Error Rate Optimized Prediction Selector with Integrated Outlier Estimation</a:t>
            </a:r>
            <a:endParaRPr lang="en-US" altLang="zh-TW" sz="1000" dirty="0">
              <a:solidFill>
                <a:srgbClr val="343541"/>
              </a:solidFill>
              <a:latin typeface="Söhne"/>
            </a:endParaRPr>
          </a:p>
        </p:txBody>
      </p:sp>
      <p:sp>
        <p:nvSpPr>
          <p:cNvPr id="67" name="矩形 66">
            <a:extLst>
              <a:ext uri="{FF2B5EF4-FFF2-40B4-BE49-F238E27FC236}">
                <a16:creationId xmlns:a16="http://schemas.microsoft.com/office/drawing/2014/main" id="{34DABAF1-FF34-035A-31AE-557C16F8410B}"/>
              </a:ext>
            </a:extLst>
          </p:cNvPr>
          <p:cNvSpPr/>
          <p:nvPr/>
        </p:nvSpPr>
        <p:spPr>
          <a:xfrm>
            <a:off x="6223150" y="1348559"/>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sp>
        <p:nvSpPr>
          <p:cNvPr id="68" name="矩形 67">
            <a:extLst>
              <a:ext uri="{FF2B5EF4-FFF2-40B4-BE49-F238E27FC236}">
                <a16:creationId xmlns:a16="http://schemas.microsoft.com/office/drawing/2014/main" id="{731CB607-61C9-72ED-AA14-659FA928699B}"/>
              </a:ext>
            </a:extLst>
          </p:cNvPr>
          <p:cNvSpPr/>
          <p:nvPr/>
        </p:nvSpPr>
        <p:spPr>
          <a:xfrm>
            <a:off x="6223150" y="1955049"/>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69" name="直線單箭頭接點 68">
            <a:extLst>
              <a:ext uri="{FF2B5EF4-FFF2-40B4-BE49-F238E27FC236}">
                <a16:creationId xmlns:a16="http://schemas.microsoft.com/office/drawing/2014/main" id="{C39DA3E4-F7E7-CB28-B2E7-A1F786CF061F}"/>
              </a:ext>
            </a:extLst>
          </p:cNvPr>
          <p:cNvCxnSpPr>
            <a:cxnSpLocks/>
            <a:stCxn id="59" idx="3"/>
            <a:endCxn id="68" idx="1"/>
          </p:cNvCxnSpPr>
          <p:nvPr/>
        </p:nvCxnSpPr>
        <p:spPr>
          <a:xfrm>
            <a:off x="5971950" y="2204330"/>
            <a:ext cx="251200" cy="27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FDBCF025-893D-AE73-8E1B-A52D159BF4DB}"/>
                  </a:ext>
                </a:extLst>
              </p:cNvPr>
              <p:cNvSpPr txBox="1"/>
              <p:nvPr/>
            </p:nvSpPr>
            <p:spPr>
              <a:xfrm>
                <a:off x="5920665" y="735585"/>
                <a:ext cx="342060"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1</m:t>
                          </m:r>
                        </m:sub>
                      </m:sSub>
                    </m:oMath>
                  </m:oMathPara>
                </a14:m>
                <a:endParaRPr lang="zh-TW" altLang="en-US" sz="1100" dirty="0">
                  <a:solidFill>
                    <a:schemeClr val="bg1">
                      <a:lumMod val="65000"/>
                    </a:schemeClr>
                  </a:solidFill>
                </a:endParaRPr>
              </a:p>
            </p:txBody>
          </p:sp>
        </mc:Choice>
        <mc:Fallback xmlns="">
          <p:sp>
            <p:nvSpPr>
              <p:cNvPr id="70" name="文字方塊 69">
                <a:extLst>
                  <a:ext uri="{FF2B5EF4-FFF2-40B4-BE49-F238E27FC236}">
                    <a16:creationId xmlns:a16="http://schemas.microsoft.com/office/drawing/2014/main" id="{FDBCF025-893D-AE73-8E1B-A52D159BF4DB}"/>
                  </a:ext>
                </a:extLst>
              </p:cNvPr>
              <p:cNvSpPr txBox="1">
                <a:spLocks noRot="1" noChangeAspect="1" noMove="1" noResize="1" noEditPoints="1" noAdjustHandles="1" noChangeArrowheads="1" noChangeShapeType="1" noTextEdit="1"/>
              </p:cNvSpPr>
              <p:nvPr/>
            </p:nvSpPr>
            <p:spPr>
              <a:xfrm>
                <a:off x="5920665" y="735585"/>
                <a:ext cx="342060" cy="261610"/>
              </a:xfrm>
              <a:prstGeom prst="rect">
                <a:avLst/>
              </a:prstGeom>
              <a:blipFill>
                <a:blip r:embed="rId9"/>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3099D03A-D8C9-3B82-3429-C918A682FA24}"/>
                  </a:ext>
                </a:extLst>
              </p:cNvPr>
              <p:cNvSpPr txBox="1"/>
              <p:nvPr/>
            </p:nvSpPr>
            <p:spPr>
              <a:xfrm>
                <a:off x="5644021" y="1350930"/>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2</m:t>
                          </m:r>
                        </m:sub>
                      </m:sSub>
                    </m:oMath>
                  </m:oMathPara>
                </a14:m>
                <a:endParaRPr lang="zh-TW" altLang="en-US" sz="1100" dirty="0">
                  <a:solidFill>
                    <a:schemeClr val="bg1">
                      <a:lumMod val="65000"/>
                    </a:schemeClr>
                  </a:solidFill>
                </a:endParaRPr>
              </a:p>
            </p:txBody>
          </p:sp>
        </mc:Choice>
        <mc:Fallback xmlns="">
          <p:sp>
            <p:nvSpPr>
              <p:cNvPr id="71" name="文字方塊 70">
                <a:extLst>
                  <a:ext uri="{FF2B5EF4-FFF2-40B4-BE49-F238E27FC236}">
                    <a16:creationId xmlns:a16="http://schemas.microsoft.com/office/drawing/2014/main" id="{3099D03A-D8C9-3B82-3429-C918A682FA24}"/>
                  </a:ext>
                </a:extLst>
              </p:cNvPr>
              <p:cNvSpPr txBox="1">
                <a:spLocks noRot="1" noChangeAspect="1" noMove="1" noResize="1" noEditPoints="1" noAdjustHandles="1" noChangeArrowheads="1" noChangeShapeType="1" noTextEdit="1"/>
              </p:cNvSpPr>
              <p:nvPr/>
            </p:nvSpPr>
            <p:spPr>
              <a:xfrm>
                <a:off x="5644021" y="1350930"/>
                <a:ext cx="895349" cy="261610"/>
              </a:xfrm>
              <a:prstGeom prst="rect">
                <a:avLst/>
              </a:prstGeom>
              <a:blipFill>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5D24B6F5-07F0-FC66-1E2D-AAB4F79DBD82}"/>
                  </a:ext>
                </a:extLst>
              </p:cNvPr>
              <p:cNvSpPr txBox="1"/>
              <p:nvPr/>
            </p:nvSpPr>
            <p:spPr>
              <a:xfrm>
                <a:off x="5646528" y="1930149"/>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3</m:t>
                          </m:r>
                        </m:sub>
                      </m:sSub>
                    </m:oMath>
                  </m:oMathPara>
                </a14:m>
                <a:endParaRPr lang="zh-TW" altLang="en-US" sz="1100" dirty="0">
                  <a:solidFill>
                    <a:schemeClr val="bg1">
                      <a:lumMod val="65000"/>
                    </a:schemeClr>
                  </a:solidFill>
                </a:endParaRPr>
              </a:p>
            </p:txBody>
          </p:sp>
        </mc:Choice>
        <mc:Fallback xmlns="">
          <p:sp>
            <p:nvSpPr>
              <p:cNvPr id="72" name="文字方塊 71">
                <a:extLst>
                  <a:ext uri="{FF2B5EF4-FFF2-40B4-BE49-F238E27FC236}">
                    <a16:creationId xmlns:a16="http://schemas.microsoft.com/office/drawing/2014/main" id="{5D24B6F5-07F0-FC66-1E2D-AAB4F79DBD82}"/>
                  </a:ext>
                </a:extLst>
              </p:cNvPr>
              <p:cNvSpPr txBox="1">
                <a:spLocks noRot="1" noChangeAspect="1" noMove="1" noResize="1" noEditPoints="1" noAdjustHandles="1" noChangeArrowheads="1" noChangeShapeType="1" noTextEdit="1"/>
              </p:cNvSpPr>
              <p:nvPr/>
            </p:nvSpPr>
            <p:spPr>
              <a:xfrm>
                <a:off x="5646528" y="1930149"/>
                <a:ext cx="895349" cy="261610"/>
              </a:xfrm>
              <a:prstGeom prst="rect">
                <a:avLst/>
              </a:prstGeom>
              <a:blipFill>
                <a:blip r:embed="rId11"/>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0670B1F8-2E2A-81BA-F8DC-10B79A6FF8F5}"/>
                  </a:ext>
                </a:extLst>
              </p:cNvPr>
              <p:cNvSpPr txBox="1"/>
              <p:nvPr/>
            </p:nvSpPr>
            <p:spPr>
              <a:xfrm>
                <a:off x="7304603" y="746453"/>
                <a:ext cx="421393"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i="1">
                              <a:solidFill>
                                <a:schemeClr val="tx1"/>
                              </a:solidFill>
                              <a:latin typeface="Cambria Math" panose="02040503050406030204" pitchFamily="18" charset="0"/>
                            </a:rPr>
                            <m:t>1</m:t>
                          </m:r>
                        </m:sub>
                      </m:sSub>
                    </m:oMath>
                  </m:oMathPara>
                </a14:m>
                <a:endParaRPr lang="zh-TW" altLang="en-US" sz="1200" dirty="0"/>
              </a:p>
            </p:txBody>
          </p:sp>
        </mc:Choice>
        <mc:Fallback xmlns="">
          <p:sp>
            <p:nvSpPr>
              <p:cNvPr id="73" name="文字方塊 72">
                <a:extLst>
                  <a:ext uri="{FF2B5EF4-FFF2-40B4-BE49-F238E27FC236}">
                    <a16:creationId xmlns:a16="http://schemas.microsoft.com/office/drawing/2014/main" id="{0670B1F8-2E2A-81BA-F8DC-10B79A6FF8F5}"/>
                  </a:ext>
                </a:extLst>
              </p:cNvPr>
              <p:cNvSpPr txBox="1">
                <a:spLocks noRot="1" noChangeAspect="1" noMove="1" noResize="1" noEditPoints="1" noAdjustHandles="1" noChangeArrowheads="1" noChangeShapeType="1" noTextEdit="1"/>
              </p:cNvSpPr>
              <p:nvPr/>
            </p:nvSpPr>
            <p:spPr>
              <a:xfrm>
                <a:off x="7304603" y="746453"/>
                <a:ext cx="421393" cy="276999"/>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95DC1C5C-7503-2819-6332-B7BA10935A0A}"/>
                  </a:ext>
                </a:extLst>
              </p:cNvPr>
              <p:cNvSpPr txBox="1"/>
              <p:nvPr/>
            </p:nvSpPr>
            <p:spPr>
              <a:xfrm>
                <a:off x="7333641" y="1342610"/>
                <a:ext cx="35769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2</m:t>
                          </m:r>
                        </m:sub>
                      </m:sSub>
                    </m:oMath>
                  </m:oMathPara>
                </a14:m>
                <a:endParaRPr lang="zh-TW" altLang="en-US" sz="1200" dirty="0"/>
              </a:p>
            </p:txBody>
          </p:sp>
        </mc:Choice>
        <mc:Fallback xmlns="">
          <p:sp>
            <p:nvSpPr>
              <p:cNvPr id="74" name="文字方塊 73">
                <a:extLst>
                  <a:ext uri="{FF2B5EF4-FFF2-40B4-BE49-F238E27FC236}">
                    <a16:creationId xmlns:a16="http://schemas.microsoft.com/office/drawing/2014/main" id="{95DC1C5C-7503-2819-6332-B7BA10935A0A}"/>
                  </a:ext>
                </a:extLst>
              </p:cNvPr>
              <p:cNvSpPr txBox="1">
                <a:spLocks noRot="1" noChangeAspect="1" noMove="1" noResize="1" noEditPoints="1" noAdjustHandles="1" noChangeArrowheads="1" noChangeShapeType="1" noTextEdit="1"/>
              </p:cNvSpPr>
              <p:nvPr/>
            </p:nvSpPr>
            <p:spPr>
              <a:xfrm>
                <a:off x="7333641" y="1342610"/>
                <a:ext cx="357690" cy="276999"/>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C1A79E6A-C5B8-B932-7105-79B23C35A5FB}"/>
                  </a:ext>
                </a:extLst>
              </p:cNvPr>
              <p:cNvSpPr txBox="1"/>
              <p:nvPr/>
            </p:nvSpPr>
            <p:spPr>
              <a:xfrm>
                <a:off x="7343962" y="1946957"/>
                <a:ext cx="336294" cy="279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3</m:t>
                          </m:r>
                        </m:sub>
                      </m:sSub>
                    </m:oMath>
                  </m:oMathPara>
                </a14:m>
                <a:endParaRPr lang="zh-TW" altLang="en-US" sz="1200" dirty="0"/>
              </a:p>
            </p:txBody>
          </p:sp>
        </mc:Choice>
        <mc:Fallback xmlns="">
          <p:sp>
            <p:nvSpPr>
              <p:cNvPr id="75" name="文字方塊 74">
                <a:extLst>
                  <a:ext uri="{FF2B5EF4-FFF2-40B4-BE49-F238E27FC236}">
                    <a16:creationId xmlns:a16="http://schemas.microsoft.com/office/drawing/2014/main" id="{C1A79E6A-C5B8-B932-7105-79B23C35A5FB}"/>
                  </a:ext>
                </a:extLst>
              </p:cNvPr>
              <p:cNvSpPr txBox="1">
                <a:spLocks noRot="1" noChangeAspect="1" noMove="1" noResize="1" noEditPoints="1" noAdjustHandles="1" noChangeArrowheads="1" noChangeShapeType="1" noTextEdit="1"/>
              </p:cNvSpPr>
              <p:nvPr/>
            </p:nvSpPr>
            <p:spPr>
              <a:xfrm>
                <a:off x="7343962" y="1946957"/>
                <a:ext cx="336294" cy="279569"/>
              </a:xfrm>
              <a:prstGeom prst="rect">
                <a:avLst/>
              </a:prstGeom>
              <a:blipFill>
                <a:blip r:embed="rId14"/>
                <a:stretch>
                  <a:fillRect/>
                </a:stretch>
              </a:blipFill>
            </p:spPr>
            <p:txBody>
              <a:bodyPr/>
              <a:lstStyle/>
              <a:p>
                <a:r>
                  <a:rPr lang="zh-TW" altLang="en-US">
                    <a:noFill/>
                  </a:rPr>
                  <a:t> </a:t>
                </a:r>
              </a:p>
            </p:txBody>
          </p:sp>
        </mc:Fallback>
      </mc:AlternateContent>
      <p:cxnSp>
        <p:nvCxnSpPr>
          <p:cNvPr id="76" name="直線單箭頭接點 75">
            <a:extLst>
              <a:ext uri="{FF2B5EF4-FFF2-40B4-BE49-F238E27FC236}">
                <a16:creationId xmlns:a16="http://schemas.microsoft.com/office/drawing/2014/main" id="{1F9F17CB-A040-9E55-CDB4-25E9AD84858C}"/>
              </a:ext>
            </a:extLst>
          </p:cNvPr>
          <p:cNvCxnSpPr>
            <a:cxnSpLocks/>
            <a:stCxn id="55" idx="3"/>
            <a:endCxn id="48" idx="1"/>
          </p:cNvCxnSpPr>
          <p:nvPr/>
        </p:nvCxnSpPr>
        <p:spPr>
          <a:xfrm flipV="1">
            <a:off x="1461795" y="1602481"/>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E6C41E6E-8900-46ED-5BAC-ABD4D49F1F89}"/>
                  </a:ext>
                </a:extLst>
              </p:cNvPr>
              <p:cNvSpPr txBox="1"/>
              <p:nvPr/>
            </p:nvSpPr>
            <p:spPr>
              <a:xfrm>
                <a:off x="3901901" y="717174"/>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𝑎𝑣𝑔</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7" name="文字方塊 76">
                <a:extLst>
                  <a:ext uri="{FF2B5EF4-FFF2-40B4-BE49-F238E27FC236}">
                    <a16:creationId xmlns:a16="http://schemas.microsoft.com/office/drawing/2014/main" id="{E6C41E6E-8900-46ED-5BAC-ABD4D49F1F89}"/>
                  </a:ext>
                </a:extLst>
              </p:cNvPr>
              <p:cNvSpPr txBox="1">
                <a:spLocks noRot="1" noChangeAspect="1" noMove="1" noResize="1" noEditPoints="1" noAdjustHandles="1" noChangeArrowheads="1" noChangeShapeType="1" noTextEdit="1"/>
              </p:cNvSpPr>
              <p:nvPr/>
            </p:nvSpPr>
            <p:spPr>
              <a:xfrm>
                <a:off x="3901901" y="717174"/>
                <a:ext cx="538284" cy="278666"/>
              </a:xfrm>
              <a:prstGeom prst="rect">
                <a:avLst/>
              </a:prstGeom>
              <a:blipFill>
                <a:blip r:embed="rId1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8EF286BE-4C51-7E7A-7B2C-40F0126A65A4}"/>
                  </a:ext>
                </a:extLst>
              </p:cNvPr>
              <p:cNvSpPr txBox="1"/>
              <p:nvPr/>
            </p:nvSpPr>
            <p:spPr>
              <a:xfrm>
                <a:off x="3857915" y="1952330"/>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65000"/>
                            </a:schemeClr>
                          </a:solidFill>
                          <a:latin typeface="Cambria Math" panose="02040503050406030204" pitchFamily="18" charset="0"/>
                        </a:rPr>
                        <m:t>{</m:t>
                      </m:r>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𝑚𝑎𝑡𝑐h</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8" name="文字方塊 77">
                <a:extLst>
                  <a:ext uri="{FF2B5EF4-FFF2-40B4-BE49-F238E27FC236}">
                    <a16:creationId xmlns:a16="http://schemas.microsoft.com/office/drawing/2014/main" id="{8EF286BE-4C51-7E7A-7B2C-40F0126A65A4}"/>
                  </a:ext>
                </a:extLst>
              </p:cNvPr>
              <p:cNvSpPr txBox="1">
                <a:spLocks noRot="1" noChangeAspect="1" noMove="1" noResize="1" noEditPoints="1" noAdjustHandles="1" noChangeArrowheads="1" noChangeShapeType="1" noTextEdit="1"/>
              </p:cNvSpPr>
              <p:nvPr/>
            </p:nvSpPr>
            <p:spPr>
              <a:xfrm>
                <a:off x="3857915" y="1952330"/>
                <a:ext cx="538284" cy="270459"/>
              </a:xfrm>
              <a:prstGeom prst="rect">
                <a:avLst/>
              </a:prstGeom>
              <a:blipFill>
                <a:blip r:embed="rId1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9" name="文字方塊 78">
                <a:extLst>
                  <a:ext uri="{FF2B5EF4-FFF2-40B4-BE49-F238E27FC236}">
                    <a16:creationId xmlns:a16="http://schemas.microsoft.com/office/drawing/2014/main" id="{C8128552-3485-F2C4-C58D-ED81A0FBE2EE}"/>
                  </a:ext>
                </a:extLst>
              </p:cNvPr>
              <p:cNvSpPr txBox="1"/>
              <p:nvPr/>
            </p:nvSpPr>
            <p:spPr>
              <a:xfrm>
                <a:off x="3899046" y="1342610"/>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𝑚𝑎𝑥</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79" name="文字方塊 78">
                <a:extLst>
                  <a:ext uri="{FF2B5EF4-FFF2-40B4-BE49-F238E27FC236}">
                    <a16:creationId xmlns:a16="http://schemas.microsoft.com/office/drawing/2014/main" id="{C8128552-3485-F2C4-C58D-ED81A0FBE2EE}"/>
                  </a:ext>
                </a:extLst>
              </p:cNvPr>
              <p:cNvSpPr txBox="1">
                <a:spLocks noRot="1" noChangeAspect="1" noMove="1" noResize="1" noEditPoints="1" noAdjustHandles="1" noChangeArrowheads="1" noChangeShapeType="1" noTextEdit="1"/>
              </p:cNvSpPr>
              <p:nvPr/>
            </p:nvSpPr>
            <p:spPr>
              <a:xfrm>
                <a:off x="3899046" y="1342610"/>
                <a:ext cx="538284" cy="261610"/>
              </a:xfrm>
              <a:prstGeom prst="rect">
                <a:avLst/>
              </a:prstGeom>
              <a:blipFill>
                <a:blip r:embed="rId17"/>
                <a:stretch>
                  <a:fillRect/>
                </a:stretch>
              </a:blipFill>
              <a:ln>
                <a:noFill/>
              </a:ln>
            </p:spPr>
            <p:txBody>
              <a:bodyPr/>
              <a:lstStyle/>
              <a:p>
                <a:r>
                  <a:rPr lang="zh-TW" altLang="en-US">
                    <a:noFill/>
                  </a:rPr>
                  <a:t> </a:t>
                </a:r>
              </a:p>
            </p:txBody>
          </p:sp>
        </mc:Fallback>
      </mc:AlternateContent>
      <p:cxnSp>
        <p:nvCxnSpPr>
          <p:cNvPr id="80" name="直線單箭頭接點 79">
            <a:extLst>
              <a:ext uri="{FF2B5EF4-FFF2-40B4-BE49-F238E27FC236}">
                <a16:creationId xmlns:a16="http://schemas.microsoft.com/office/drawing/2014/main" id="{02DC0D48-730E-EB08-3BA0-64368FD5333A}"/>
              </a:ext>
            </a:extLst>
          </p:cNvPr>
          <p:cNvCxnSpPr>
            <a:cxnSpLocks/>
            <a:stCxn id="45" idx="3"/>
            <a:endCxn id="57" idx="1"/>
          </p:cNvCxnSpPr>
          <p:nvPr/>
        </p:nvCxnSpPr>
        <p:spPr>
          <a:xfrm>
            <a:off x="3923489" y="1010658"/>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81" name="直線單箭頭接點 80">
            <a:extLst>
              <a:ext uri="{FF2B5EF4-FFF2-40B4-BE49-F238E27FC236}">
                <a16:creationId xmlns:a16="http://schemas.microsoft.com/office/drawing/2014/main" id="{832895B9-D5C3-F5C1-A6AE-7C1F0A57FF3D}"/>
              </a:ext>
            </a:extLst>
          </p:cNvPr>
          <p:cNvCxnSpPr>
            <a:cxnSpLocks/>
            <a:stCxn id="49" idx="3"/>
            <a:endCxn id="59" idx="1"/>
          </p:cNvCxnSpPr>
          <p:nvPr/>
        </p:nvCxnSpPr>
        <p:spPr>
          <a:xfrm>
            <a:off x="3923489" y="2191759"/>
            <a:ext cx="568115" cy="125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82" name="矩形 81">
            <a:extLst>
              <a:ext uri="{FF2B5EF4-FFF2-40B4-BE49-F238E27FC236}">
                <a16:creationId xmlns:a16="http://schemas.microsoft.com/office/drawing/2014/main" id="{B82298C3-A746-D008-9080-99433ACD5842}"/>
              </a:ext>
            </a:extLst>
          </p:cNvPr>
          <p:cNvSpPr/>
          <p:nvPr/>
        </p:nvSpPr>
        <p:spPr>
          <a:xfrm flipH="1" flipV="1">
            <a:off x="7788975" y="998712"/>
            <a:ext cx="1298286" cy="1205617"/>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498B5AA6-D554-4EAA-3094-8186F9861B66}"/>
                  </a:ext>
                </a:extLst>
              </p:cNvPr>
              <p:cNvSpPr txBox="1"/>
              <p:nvPr/>
            </p:nvSpPr>
            <p:spPr>
              <a:xfrm>
                <a:off x="254789" y="3092469"/>
                <a:ext cx="8836703" cy="1702197"/>
              </a:xfrm>
              <a:prstGeom prst="rect">
                <a:avLst/>
              </a:prstGeom>
              <a:noFill/>
            </p:spPr>
            <p:txBody>
              <a:bodyPr wrap="square">
                <a:spAutoFit/>
              </a:bodyPr>
              <a:lstStyle/>
              <a:p>
                <a:pPr algn="l"/>
                <a:endParaRPr lang="en-US" altLang="zh-TW" sz="1200" dirty="0">
                  <a:latin typeface="Cambria" panose="02040503050406030204" pitchFamily="18" charset="0"/>
                  <a:ea typeface="Cambria" panose="02040503050406030204" pitchFamily="18" charset="0"/>
                </a:endParaRPr>
              </a:p>
              <a:p>
                <a:pPr marL="171450" indent="-171450" algn="l">
                  <a:buFont typeface="Arial" panose="020B0604020202020204" pitchFamily="34" charset="0"/>
                  <a:buChar char="•"/>
                </a:pPr>
                <a:r>
                  <a:rPr lang="en-US" altLang="zh-TW" sz="1200" b="1" dirty="0">
                    <a:latin typeface="Cambria" panose="02040503050406030204" pitchFamily="18" charset="0"/>
                    <a:ea typeface="Cambria" panose="02040503050406030204" pitchFamily="18" charset="0"/>
                  </a:rPr>
                  <a:t>Expert Probability Selection Based on Error Rate Thresholding</a:t>
                </a:r>
                <a:endParaRPr lang="en-US" altLang="zh-TW" sz="1200" i="1" dirty="0">
                  <a:solidFill>
                    <a:schemeClr val="tx1"/>
                  </a:solidFill>
                  <a:latin typeface="Cambria Math" panose="02040503050406030204" pitchFamily="18" charset="0"/>
                </a:endParaRPr>
              </a:p>
              <a:p>
                <a14:m>
                  <m:oMath xmlns:m="http://schemas.openxmlformats.org/officeDocument/2006/math">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sub>
                    </m:sSub>
                    <m:r>
                      <a:rPr lang="en-US" altLang="zh-TW" sz="1200" b="0" i="1" smtClean="0">
                        <a:solidFill>
                          <a:schemeClr val="tx1"/>
                        </a:solidFill>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and </a:t>
                </a:r>
                <a14:m>
                  <m:oMath xmlns:m="http://schemas.openxmlformats.org/officeDocument/2006/math">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𝑘</m:t>
                            </m:r>
                          </m:e>
                          <m:sub>
                            <m:r>
                              <a:rPr lang="en-US" altLang="zh-TW" sz="1200" i="1">
                                <a:solidFill>
                                  <a:schemeClr val="tx1"/>
                                </a:solidFill>
                                <a:latin typeface="Cambria Math" panose="02040503050406030204" pitchFamily="18" charset="0"/>
                              </a:rPr>
                              <m:t>𝑖</m:t>
                            </m:r>
                          </m:sub>
                        </m:sSub>
                      </m:sub>
                    </m:sSub>
                    <m:r>
                      <a:rPr lang="en-US" altLang="zh-TW" sz="1200" i="1">
                        <a:solidFill>
                          <a:schemeClr val="tx1"/>
                        </a:solidFill>
                        <a:latin typeface="Cambria Math" panose="02040503050406030204" pitchFamily="18" charset="0"/>
                      </a:rPr>
                      <m:t> </m:t>
                    </m:r>
                  </m:oMath>
                </a14:m>
                <a:r>
                  <a:rPr lang="en-US" altLang="zh-TW" sz="1200" dirty="0">
                    <a:latin typeface="Cambria" panose="02040503050406030204" pitchFamily="18" charset="0"/>
                    <a:ea typeface="Cambria" panose="02040503050406030204" pitchFamily="18" charset="0"/>
                  </a:rPr>
                  <a:t>and </a:t>
                </a:r>
                <a14:m>
                  <m:oMath xmlns:m="http://schemas.openxmlformats.org/officeDocument/2006/math">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𝑙</m:t>
                            </m:r>
                          </m:e>
                          <m:sub>
                            <m:r>
                              <a:rPr lang="en-US" altLang="zh-TW" sz="1200" i="1">
                                <a:solidFill>
                                  <a:schemeClr val="tx1"/>
                                </a:solidFill>
                                <a:latin typeface="Cambria Math" panose="02040503050406030204" pitchFamily="18" charset="0"/>
                              </a:rPr>
                              <m:t>𝑖</m:t>
                            </m:r>
                          </m:sub>
                        </m:sSub>
                      </m:sub>
                    </m:sSub>
                  </m:oMath>
                </a14:m>
                <a:r>
                  <a:rPr lang="en-US" altLang="zh-TW" sz="1200" dirty="0">
                    <a:latin typeface="Cambria" panose="02040503050406030204" pitchFamily="18" charset="0"/>
                    <a:ea typeface="Cambria" panose="02040503050406030204" pitchFamily="18" charset="0"/>
                  </a:rPr>
                  <a:t> are the predicted probabilities for the </a:t>
                </a:r>
                <a:r>
                  <a:rPr lang="en-US" altLang="zh-TW" sz="1200" dirty="0" err="1">
                    <a:latin typeface="Cambria" panose="02040503050406030204" pitchFamily="18" charset="0"/>
                    <a:ea typeface="Cambria" panose="02040503050406030204" pitchFamily="18" charset="0"/>
                  </a:rPr>
                  <a:t>i-th</a:t>
                </a:r>
                <a:r>
                  <a:rPr lang="en-US" altLang="zh-TW" sz="1200" dirty="0">
                    <a:latin typeface="Cambria" panose="02040503050406030204" pitchFamily="18" charset="0"/>
                    <a:ea typeface="Cambria" panose="02040503050406030204" pitchFamily="18" charset="0"/>
                  </a:rPr>
                  <a:t> sample from experts j , k and l respectively.</a:t>
                </a:r>
              </a:p>
              <a:p>
                <a:endParaRPr lang="en-US" altLang="zh-TW" sz="900" dirty="0">
                  <a:latin typeface="Cambria" panose="02040503050406030204" pitchFamily="18" charset="0"/>
                  <a:ea typeface="Cambria" panose="02040503050406030204" pitchFamily="18" charset="0"/>
                </a:endParaRPr>
              </a:p>
              <a:p>
                <a:pPr algn="ctr"/>
                <a14:m>
                  <m:oMath xmlns:m="http://schemas.openxmlformats.org/officeDocument/2006/math">
                    <m:r>
                      <a:rPr lang="en-US" altLang="zh-TW" b="1" i="1">
                        <a:solidFill>
                          <a:schemeClr val="tx1"/>
                        </a:solidFill>
                        <a:latin typeface="Cambria Math" panose="02040503050406030204" pitchFamily="18" charset="0"/>
                      </a:rPr>
                      <m:t>{</m:t>
                    </m:r>
                    <m:sSubSup>
                      <m:sSubSupPr>
                        <m:ctrlPr>
                          <a:rPr lang="en-US" altLang="zh-TW" b="1" i="1">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𝑆𝑃𝐸</m:t>
                        </m:r>
                        <m:r>
                          <a:rPr lang="en-US" altLang="zh-TW" i="1">
                            <a:solidFill>
                              <a:schemeClr val="tx1"/>
                            </a:solidFill>
                            <a:latin typeface="Cambria Math" panose="02040503050406030204" pitchFamily="18" charset="0"/>
                          </a:rPr>
                          <m:t>−</m:t>
                        </m:r>
                        <m:r>
                          <m:rPr>
                            <m:sty m:val="p"/>
                          </m:rPr>
                          <a:rPr lang="en-US" altLang="zh-TW" i="1">
                            <a:solidFill>
                              <a:schemeClr val="tx1"/>
                            </a:solidFill>
                            <a:latin typeface="Cambria Math" panose="02040503050406030204" pitchFamily="18" charset="0"/>
                          </a:rPr>
                          <m:t>POE</m:t>
                        </m:r>
                      </m:sup>
                    </m:sSubSup>
                    <m:r>
                      <a:rPr lang="en-US" altLang="zh-TW" b="1" i="1">
                        <a:solidFill>
                          <a:schemeClr val="tx1"/>
                        </a:solidFill>
                        <a:latin typeface="Cambria Math" panose="02040503050406030204" pitchFamily="18" charset="0"/>
                      </a:rPr>
                      <m:t>}</m:t>
                    </m:r>
                  </m:oMath>
                </a14:m>
                <a:r>
                  <a:rPr lang="en-US" altLang="zh-TW" dirty="0">
                    <a:latin typeface="Cambria" panose="02040503050406030204" pitchFamily="18" charset="0"/>
                    <a:ea typeface="Cambria" panose="02040503050406030204" pitchFamily="18" charset="0"/>
                  </a:rPr>
                  <a:t> = </a:t>
                </a:r>
                <a14:m>
                  <m:oMath xmlns:m="http://schemas.openxmlformats.org/officeDocument/2006/math">
                    <m:d>
                      <m:dPr>
                        <m:begChr m:val="{"/>
                        <m:endChr m:val=""/>
                        <m:ctrlPr>
                          <a:rPr lang="en-US" altLang="zh-TW" sz="1200" i="1">
                            <a:solidFill>
                              <a:schemeClr val="tx1"/>
                            </a:solidFill>
                            <a:latin typeface="Cambria Math" panose="02040503050406030204" pitchFamily="18" charset="0"/>
                          </a:rPr>
                        </m:ctrlPr>
                      </m:dPr>
                      <m:e>
                        <m:eqArr>
                          <m:eqArrPr>
                            <m:ctrlPr>
                              <a:rPr lang="en-US" altLang="zh-TW" sz="1200" i="1">
                                <a:solidFill>
                                  <a:schemeClr val="tx1"/>
                                </a:solidFill>
                                <a:latin typeface="Cambria Math" panose="02040503050406030204" pitchFamily="18" charset="0"/>
                              </a:rPr>
                            </m:ctrlPr>
                          </m:eqArrPr>
                          <m:e>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sub>
                            </m:sSub>
                            <m:r>
                              <a:rPr lang="zh-TW" altLang="en-US" sz="1200" i="1">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𝑘</m:t>
                                    </m:r>
                                  </m:e>
                                  <m:sub>
                                    <m:r>
                                      <a:rPr lang="en-US" altLang="zh-TW" sz="1200" i="1">
                                        <a:solidFill>
                                          <a:schemeClr val="tx1"/>
                                        </a:solidFill>
                                        <a:latin typeface="Cambria Math" panose="02040503050406030204" pitchFamily="18" charset="0"/>
                                      </a:rPr>
                                      <m:t>𝑖</m:t>
                                    </m:r>
                                  </m:sub>
                                </m:sSub>
                              </m:sub>
                            </m:sSub>
                            <m:r>
                              <a:rPr lang="zh-TW" altLang="en-US" sz="1200" i="1">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𝑙</m:t>
                                    </m:r>
                                  </m:e>
                                  <m:sub>
                                    <m:r>
                                      <a:rPr lang="en-US" altLang="zh-TW" sz="1200" i="1">
                                        <a:solidFill>
                                          <a:schemeClr val="tx1"/>
                                        </a:solidFill>
                                        <a:latin typeface="Cambria Math" panose="02040503050406030204" pitchFamily="18" charset="0"/>
                                      </a:rPr>
                                      <m:t>𝑖</m:t>
                                    </m:r>
                                  </m:sub>
                                </m:sSub>
                              </m:sub>
                            </m:sSub>
                            <m:r>
                              <a:rPr lang="zh-TW" altLang="en-US"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𝑖𝑓</m:t>
                            </m:r>
                            <m:r>
                              <a:rPr lang="en-US" altLang="zh-TW" sz="1200" i="1">
                                <a:solidFill>
                                  <a:schemeClr val="tx1"/>
                                </a:solidFill>
                                <a:latin typeface="Cambria Math" panose="02040503050406030204" pitchFamily="18" charset="0"/>
                              </a:rPr>
                              <m:t> </m:t>
                            </m:r>
                            <m:r>
                              <a:rPr lang="en-US" altLang="zh-TW" sz="1200" b="0" i="1" smtClean="0">
                                <a:solidFill>
                                  <a:schemeClr val="tx1"/>
                                </a:solidFill>
                                <a:latin typeface="Cambria Math" panose="02040503050406030204" pitchFamily="18" charset="0"/>
                              </a:rPr>
                              <m:t>𝑡h𝑟𝑒𝑒</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𝑒𝑥𝑝𝑒𝑟𝑡𝑠</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𝑗</m:t>
                            </m:r>
                            <m:r>
                              <a:rPr lang="en-US" altLang="zh-TW" sz="1200"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𝑘</m:t>
                            </m:r>
                            <m:r>
                              <a:rPr lang="en-US" altLang="zh-TW" sz="1200" b="0" i="1" smtClean="0">
                                <a:solidFill>
                                  <a:schemeClr val="tx1"/>
                                </a:solidFill>
                                <a:latin typeface="Cambria Math" panose="02040503050406030204" pitchFamily="18" charset="0"/>
                              </a:rPr>
                              <m:t>,</m:t>
                            </m:r>
                            <m:r>
                              <a:rPr lang="en-US" altLang="zh-TW" sz="1200" b="0" i="1" smtClean="0">
                                <a:solidFill>
                                  <a:schemeClr val="tx1"/>
                                </a:solidFill>
                                <a:latin typeface="Cambria Math" panose="02040503050406030204" pitchFamily="18" charset="0"/>
                              </a:rPr>
                              <m:t>𝑙</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𝑠𝑎𝑡𝑖𝑠𝑓𝑦</m:t>
                            </m:r>
                            <m:r>
                              <a:rPr lang="zh-TW" altLang="en-US" sz="1200" i="1">
                                <a:solidFill>
                                  <a:schemeClr val="tx1"/>
                                </a:solidFill>
                                <a:latin typeface="Cambria Math" panose="02040503050406030204" pitchFamily="18" charset="0"/>
                              </a:rPr>
                              <m:t> </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m:t>
                                </m:r>
                                <m:r>
                                  <a:rPr lang="zh-TW" altLang="en-US" sz="1200" i="1">
                                    <a:solidFill>
                                      <a:schemeClr val="tx1"/>
                                    </a:solidFill>
                                    <a:latin typeface="Cambria Math" panose="02040503050406030204" pitchFamily="18" charset="0"/>
                                  </a:rPr>
                                  <m:t>𝜺</m:t>
                                </m:r>
                              </m:e>
                              <m:sub>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sub>
                            </m:sSub>
                            <m:r>
                              <a:rPr lang="en-US" altLang="zh-TW" sz="1200" i="1">
                                <a:solidFill>
                                  <a:schemeClr val="tx1"/>
                                </a:solidFill>
                                <a:latin typeface="Cambria Math" panose="02040503050406030204" pitchFamily="18" charset="0"/>
                              </a:rPr>
                              <m:t>&lt;</m:t>
                            </m:r>
                            <m:r>
                              <m:rPr>
                                <m:nor/>
                              </m:rPr>
                              <a:rPr lang="en-US" altLang="zh-TW" sz="1200" i="1" dirty="0">
                                <a:solidFill>
                                  <a:schemeClr val="tx1"/>
                                </a:solidFill>
                                <a:latin typeface="Cambria Math" panose="02040503050406030204" pitchFamily="18" charset="0"/>
                              </a:rPr>
                              <m:t>θ</m:t>
                            </m:r>
                            <m:r>
                              <m:rPr>
                                <m:nor/>
                              </m:rPr>
                              <a:rPr lang="en-US" altLang="zh-TW" sz="1200" i="1" dirty="0">
                                <a:solidFill>
                                  <a:schemeClr val="tx1"/>
                                </a:solidFill>
                                <a:latin typeface="Cambria Math" panose="02040503050406030204" pitchFamily="18" charset="0"/>
                              </a:rPr>
                              <m:t> </m:t>
                            </m:r>
                            <m:r>
                              <a:rPr lang="en-US" altLang="zh-TW" sz="1200" b="0" i="1" dirty="0" smtClean="0">
                                <a:solidFill>
                                  <a:schemeClr val="tx1"/>
                                </a:solidFill>
                                <a:latin typeface="Cambria Math" panose="02040503050406030204" pitchFamily="18" charset="0"/>
                              </a:rPr>
                              <m:t>𝑎𝑛𝑑</m:t>
                            </m:r>
                            <m:r>
                              <a:rPr lang="en-US" altLang="zh-TW" sz="1200" b="0" i="1" dirty="0" smtClean="0">
                                <a:solidFill>
                                  <a:schemeClr val="tx1"/>
                                </a:solidFill>
                                <a:latin typeface="Cambria Math" panose="02040503050406030204" pitchFamily="18" charset="0"/>
                              </a:rPr>
                              <m:t> </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m:t>
                                </m:r>
                                <m:r>
                                  <a:rPr lang="zh-TW" altLang="en-US" sz="1200" i="1">
                                    <a:solidFill>
                                      <a:schemeClr val="tx1"/>
                                    </a:solidFill>
                                    <a:latin typeface="Cambria Math" panose="02040503050406030204" pitchFamily="18" charset="0"/>
                                  </a:rPr>
                                  <m:t>𝜺</m:t>
                                </m:r>
                              </m:e>
                              <m:sub>
                                <m:sSub>
                                  <m:sSubPr>
                                    <m:ctrlPr>
                                      <a:rPr lang="en-US" altLang="zh-TW" sz="1200" i="1">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𝑘</m:t>
                                    </m:r>
                                  </m:e>
                                  <m:sub>
                                    <m:r>
                                      <a:rPr lang="en-US" altLang="zh-TW" sz="1200" i="1">
                                        <a:solidFill>
                                          <a:schemeClr val="tx1"/>
                                        </a:solidFill>
                                        <a:latin typeface="Cambria Math" panose="02040503050406030204" pitchFamily="18" charset="0"/>
                                      </a:rPr>
                                      <m:t>𝑖</m:t>
                                    </m:r>
                                  </m:sub>
                                </m:sSub>
                              </m:sub>
                            </m:sSub>
                            <m:r>
                              <a:rPr lang="en-US" altLang="zh-TW" sz="1200" i="1">
                                <a:solidFill>
                                  <a:schemeClr val="tx1"/>
                                </a:solidFill>
                                <a:latin typeface="Cambria Math" panose="02040503050406030204" pitchFamily="18" charset="0"/>
                              </a:rPr>
                              <m:t>&lt;</m:t>
                            </m:r>
                            <m:r>
                              <m:rPr>
                                <m:nor/>
                              </m:rPr>
                              <a:rPr lang="en-US" altLang="zh-TW" sz="1200" i="1" dirty="0">
                                <a:solidFill>
                                  <a:schemeClr val="tx1"/>
                                </a:solidFill>
                                <a:latin typeface="Cambria Math" panose="02040503050406030204" pitchFamily="18" charset="0"/>
                              </a:rPr>
                              <m:t>θ</m:t>
                            </m:r>
                            <m:r>
                              <a:rPr lang="en-US" altLang="zh-TW" sz="1200" i="1" dirty="0">
                                <a:solidFill>
                                  <a:schemeClr val="tx1"/>
                                </a:solidFill>
                                <a:latin typeface="Cambria Math" panose="02040503050406030204" pitchFamily="18" charset="0"/>
                              </a:rPr>
                              <m:t> </m:t>
                            </m:r>
                            <m:r>
                              <a:rPr lang="en-US" altLang="zh-TW" sz="1200" i="1" dirty="0">
                                <a:solidFill>
                                  <a:schemeClr val="tx1"/>
                                </a:solidFill>
                                <a:latin typeface="Cambria Math" panose="02040503050406030204" pitchFamily="18" charset="0"/>
                              </a:rPr>
                              <m:t>𝑎𝑛𝑑</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 ∆</m:t>
                                </m:r>
                                <m:r>
                                  <a:rPr lang="zh-TW" altLang="en-US" sz="1200" i="1">
                                    <a:solidFill>
                                      <a:schemeClr val="tx1"/>
                                    </a:solidFill>
                                    <a:latin typeface="Cambria Math" panose="02040503050406030204" pitchFamily="18" charset="0"/>
                                  </a:rPr>
                                  <m:t>𝜺</m:t>
                                </m:r>
                              </m:e>
                              <m:sub>
                                <m:sSub>
                                  <m:sSubPr>
                                    <m:ctrlPr>
                                      <a:rPr lang="en-US" altLang="zh-TW" sz="1200" i="1">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𝑙</m:t>
                                    </m:r>
                                  </m:e>
                                  <m:sub>
                                    <m:r>
                                      <a:rPr lang="en-US" altLang="zh-TW" sz="1200" i="1">
                                        <a:solidFill>
                                          <a:schemeClr val="tx1"/>
                                        </a:solidFill>
                                        <a:latin typeface="Cambria Math" panose="02040503050406030204" pitchFamily="18" charset="0"/>
                                      </a:rPr>
                                      <m:t>𝑖</m:t>
                                    </m:r>
                                  </m:sub>
                                </m:sSub>
                              </m:sub>
                            </m:sSub>
                            <m:r>
                              <a:rPr lang="en-US" altLang="zh-TW" sz="1200" i="1">
                                <a:solidFill>
                                  <a:schemeClr val="tx1"/>
                                </a:solidFill>
                                <a:latin typeface="Cambria Math" panose="02040503050406030204" pitchFamily="18" charset="0"/>
                              </a:rPr>
                              <m:t>&lt;</m:t>
                            </m:r>
                            <m:r>
                              <m:rPr>
                                <m:nor/>
                              </m:rPr>
                              <a:rPr lang="en-US" altLang="zh-TW" sz="1200" dirty="0">
                                <a:solidFill>
                                  <a:schemeClr val="tx1"/>
                                </a:solidFill>
                                <a:latin typeface="Cambria Math" panose="02040503050406030204" pitchFamily="18" charset="0"/>
                              </a:rPr>
                              <m:t>θ</m:t>
                            </m:r>
                          </m:e>
                          <m:e>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sub>
                            </m:sSub>
                            <m:r>
                              <a:rPr lang="zh-TW" altLang="en-US" sz="1200" i="1">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𝑘</m:t>
                                    </m:r>
                                  </m:e>
                                  <m:sub>
                                    <m:r>
                                      <a:rPr lang="en-US" altLang="zh-TW" sz="1200" i="1">
                                        <a:solidFill>
                                          <a:schemeClr val="tx1"/>
                                        </a:solidFill>
                                        <a:latin typeface="Cambria Math" panose="02040503050406030204" pitchFamily="18" charset="0"/>
                                      </a:rPr>
                                      <m:t>𝑖</m:t>
                                    </m:r>
                                  </m:sub>
                                </m:sSub>
                              </m:sub>
                            </m:sSub>
                            <m:r>
                              <a:rPr lang="zh-TW" altLang="en-US" sz="1200" i="1">
                                <a:solidFill>
                                  <a:schemeClr val="tx1"/>
                                </a:solidFill>
                                <a:latin typeface="Cambria Math" panose="02040503050406030204" pitchFamily="18" charset="0"/>
                              </a:rPr>
                              <m:t>           </m:t>
                            </m:r>
                            <m:sSub>
                              <m:sSubPr>
                                <m:ctrlPr>
                                  <a:rPr lang="en-US" altLang="zh-TW" sz="1200" i="1" smtClean="0">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𝑖𝑓</m:t>
                                </m:r>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𝑡𝑤𝑜</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𝑒𝑥𝑝𝑒𝑟𝑡𝑠</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𝑗</m:t>
                                </m:r>
                                <m:r>
                                  <a:rPr lang="en-US" altLang="zh-TW" sz="1200" i="1">
                                    <a:solidFill>
                                      <a:schemeClr val="tx1"/>
                                    </a:solidFill>
                                    <a:latin typeface="Cambria Math" panose="02040503050406030204" pitchFamily="18" charset="0"/>
                                  </a:rPr>
                                  <m:t>,</m:t>
                                </m:r>
                                <m:r>
                                  <a:rPr lang="en-US" altLang="zh-TW" sz="1200" i="1">
                                    <a:solidFill>
                                      <a:schemeClr val="tx1"/>
                                    </a:solidFill>
                                    <a:latin typeface="Cambria Math" panose="02040503050406030204" pitchFamily="18" charset="0"/>
                                  </a:rPr>
                                  <m:t>𝑘</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𝑠𝑎𝑡𝑖𝑠𝑓𝑦</m:t>
                                </m:r>
                                <m:r>
                                  <a:rPr lang="en-US" altLang="zh-TW" sz="1200" b="0" i="1" smtClean="0">
                                    <a:solidFill>
                                      <a:schemeClr val="tx1"/>
                                    </a:solidFill>
                                    <a:latin typeface="Cambria Math" panose="02040503050406030204" pitchFamily="18" charset="0"/>
                                  </a:rPr>
                                  <m:t>  </m:t>
                                </m:r>
                                <m:r>
                                  <a:rPr lang="en-US" altLang="zh-TW" sz="1200" i="0">
                                    <a:solidFill>
                                      <a:schemeClr val="tx1"/>
                                    </a:solidFill>
                                    <a:latin typeface="Cambria Math" panose="02040503050406030204" pitchFamily="18" charset="0"/>
                                  </a:rPr>
                                  <m:t>∆</m:t>
                                </m:r>
                                <m:r>
                                  <m:rPr>
                                    <m:sty m:val="p"/>
                                  </m:rPr>
                                  <a:rPr lang="zh-TW" altLang="en-US" sz="1200" i="0">
                                    <a:solidFill>
                                      <a:schemeClr val="tx1"/>
                                    </a:solidFill>
                                    <a:latin typeface="Cambria Math" panose="02040503050406030204" pitchFamily="18" charset="0"/>
                                  </a:rPr>
                                  <m:t>ε</m:t>
                                </m:r>
                              </m:e>
                              <m:sub>
                                <m:sSub>
                                  <m:sSubPr>
                                    <m:ctrlPr>
                                      <a:rPr lang="en-US" altLang="zh-TW" sz="1200" i="1">
                                        <a:solidFill>
                                          <a:schemeClr val="tx1"/>
                                        </a:solidFill>
                                        <a:latin typeface="Cambria Math" panose="02040503050406030204" pitchFamily="18" charset="0"/>
                                      </a:rPr>
                                    </m:ctrlPr>
                                  </m:sSubPr>
                                  <m:e>
                                    <m:r>
                                      <m:rPr>
                                        <m:sty m:val="p"/>
                                      </m:rPr>
                                      <a:rPr lang="en-US" altLang="zh-TW" sz="1200" i="0">
                                        <a:solidFill>
                                          <a:schemeClr val="tx1"/>
                                        </a:solidFill>
                                        <a:latin typeface="Cambria Math" panose="02040503050406030204" pitchFamily="18" charset="0"/>
                                      </a:rPr>
                                      <m:t>j</m:t>
                                    </m:r>
                                  </m:e>
                                  <m:sub>
                                    <m:r>
                                      <m:rPr>
                                        <m:sty m:val="p"/>
                                      </m:rPr>
                                      <a:rPr lang="en-US" altLang="zh-TW" sz="1200" i="0">
                                        <a:solidFill>
                                          <a:schemeClr val="tx1"/>
                                        </a:solidFill>
                                        <a:latin typeface="Cambria Math" panose="02040503050406030204" pitchFamily="18" charset="0"/>
                                      </a:rPr>
                                      <m:t>i</m:t>
                                    </m:r>
                                  </m:sub>
                                </m:sSub>
                              </m:sub>
                            </m:sSub>
                            <m:r>
                              <a:rPr lang="en-US" altLang="zh-TW" sz="1200" i="0">
                                <a:solidFill>
                                  <a:schemeClr val="tx1"/>
                                </a:solidFill>
                                <a:latin typeface="Cambria Math" panose="02040503050406030204" pitchFamily="18" charset="0"/>
                              </a:rPr>
                              <m:t>&lt;</m:t>
                            </m:r>
                            <m:r>
                              <m:rPr>
                                <m:nor/>
                              </m:rPr>
                              <a:rPr lang="en-US" altLang="zh-TW" sz="1200" dirty="0">
                                <a:solidFill>
                                  <a:schemeClr val="tx1"/>
                                </a:solidFill>
                                <a:latin typeface="Cambria Math" panose="02040503050406030204" pitchFamily="18" charset="0"/>
                              </a:rPr>
                              <m:t>θ</m:t>
                            </m:r>
                            <m:sSub>
                              <m:sSubPr>
                                <m:ctrlPr>
                                  <a:rPr lang="en-US" altLang="zh-TW" sz="1200" i="1">
                                    <a:solidFill>
                                      <a:schemeClr val="tx1"/>
                                    </a:solidFill>
                                    <a:latin typeface="Cambria Math" panose="02040503050406030204" pitchFamily="18" charset="0"/>
                                  </a:rPr>
                                </m:ctrlPr>
                              </m:sSubPr>
                              <m:e>
                                <m:r>
                                  <a:rPr lang="en-US" altLang="zh-TW" sz="1200" b="0" i="0" smtClean="0">
                                    <a:solidFill>
                                      <a:schemeClr val="tx1"/>
                                    </a:solidFill>
                                    <a:latin typeface="Cambria Math" panose="02040503050406030204" pitchFamily="18" charset="0"/>
                                  </a:rPr>
                                  <m:t> </m:t>
                                </m:r>
                                <m:r>
                                  <m:rPr>
                                    <m:sty m:val="p"/>
                                  </m:rPr>
                                  <a:rPr lang="en-US" altLang="zh-TW" sz="1200" b="0" i="0" smtClean="0">
                                    <a:solidFill>
                                      <a:schemeClr val="tx1"/>
                                    </a:solidFill>
                                    <a:latin typeface="Cambria Math" panose="02040503050406030204" pitchFamily="18" charset="0"/>
                                  </a:rPr>
                                  <m:t>and</m:t>
                                </m:r>
                                <m:r>
                                  <a:rPr lang="en-US" altLang="zh-TW" sz="1200" b="0" i="0" smtClean="0">
                                    <a:solidFill>
                                      <a:schemeClr val="tx1"/>
                                    </a:solidFill>
                                    <a:latin typeface="Cambria Math" panose="02040503050406030204" pitchFamily="18" charset="0"/>
                                  </a:rPr>
                                  <m:t> ∆</m:t>
                                </m:r>
                                <m:r>
                                  <m:rPr>
                                    <m:sty m:val="p"/>
                                  </m:rPr>
                                  <a:rPr lang="zh-TW" altLang="en-US" sz="1200" i="0">
                                    <a:solidFill>
                                      <a:schemeClr val="tx1"/>
                                    </a:solidFill>
                                    <a:latin typeface="Cambria Math" panose="02040503050406030204" pitchFamily="18" charset="0"/>
                                  </a:rPr>
                                  <m:t>ε</m:t>
                                </m:r>
                              </m:e>
                              <m:sub>
                                <m:sSub>
                                  <m:sSubPr>
                                    <m:ctrlPr>
                                      <a:rPr lang="en-US" altLang="zh-TW" sz="1200" i="1">
                                        <a:solidFill>
                                          <a:schemeClr val="tx1"/>
                                        </a:solidFill>
                                        <a:latin typeface="Cambria Math" panose="02040503050406030204" pitchFamily="18" charset="0"/>
                                      </a:rPr>
                                    </m:ctrlPr>
                                  </m:sSubPr>
                                  <m:e>
                                    <m:r>
                                      <m:rPr>
                                        <m:sty m:val="p"/>
                                      </m:rPr>
                                      <a:rPr lang="en-US" altLang="zh-TW" sz="1200" i="0">
                                        <a:solidFill>
                                          <a:schemeClr val="tx1"/>
                                        </a:solidFill>
                                        <a:latin typeface="Cambria Math" panose="02040503050406030204" pitchFamily="18" charset="0"/>
                                      </a:rPr>
                                      <m:t>k</m:t>
                                    </m:r>
                                  </m:e>
                                  <m:sub>
                                    <m:r>
                                      <m:rPr>
                                        <m:sty m:val="p"/>
                                      </m:rPr>
                                      <a:rPr lang="en-US" altLang="zh-TW" sz="1200" i="0">
                                        <a:solidFill>
                                          <a:schemeClr val="tx1"/>
                                        </a:solidFill>
                                        <a:latin typeface="Cambria Math" panose="02040503050406030204" pitchFamily="18" charset="0"/>
                                      </a:rPr>
                                      <m:t>i</m:t>
                                    </m:r>
                                  </m:sub>
                                </m:sSub>
                              </m:sub>
                            </m:sSub>
                            <m:r>
                              <a:rPr lang="en-US" altLang="zh-TW" sz="1200" i="0">
                                <a:solidFill>
                                  <a:schemeClr val="tx1"/>
                                </a:solidFill>
                                <a:latin typeface="Cambria Math" panose="02040503050406030204" pitchFamily="18" charset="0"/>
                              </a:rPr>
                              <m:t>&lt;</m:t>
                            </m:r>
                            <m:r>
                              <m:rPr>
                                <m:nor/>
                              </m:rPr>
                              <a:rPr lang="en-US" altLang="zh-TW" sz="1200" dirty="0" smtClean="0">
                                <a:solidFill>
                                  <a:schemeClr val="tx1"/>
                                </a:solidFill>
                                <a:latin typeface="Cambria Math" panose="02040503050406030204" pitchFamily="18" charset="0"/>
                              </a:rPr>
                              <m:t>θ</m:t>
                            </m:r>
                            <m:r>
                              <m:rPr>
                                <m:nor/>
                              </m:rPr>
                              <a:rPr lang="en-US" altLang="zh-TW" sz="1200" dirty="0" smtClean="0">
                                <a:solidFill>
                                  <a:schemeClr val="tx1"/>
                                </a:solidFill>
                                <a:latin typeface="Cambria Math" panose="02040503050406030204" pitchFamily="18" charset="0"/>
                              </a:rPr>
                              <m:t> </m:t>
                            </m:r>
                            <m:r>
                              <a:rPr lang="en-US" altLang="zh-TW" sz="1200" b="0" i="1" dirty="0" smtClean="0">
                                <a:solidFill>
                                  <a:schemeClr val="tx1"/>
                                </a:solidFill>
                                <a:latin typeface="Cambria Math" panose="02040503050406030204" pitchFamily="18" charset="0"/>
                              </a:rPr>
                              <m:t>                             </m:t>
                            </m:r>
                          </m:e>
                          <m:e>
                            <m:sSub>
                              <m:sSubPr>
                                <m:ctrlPr>
                                  <a:rPr lang="en-US" altLang="zh-TW" sz="1200" i="1" smtClean="0">
                                    <a:solidFill>
                                      <a:schemeClr val="tx1"/>
                                    </a:solidFill>
                                    <a:latin typeface="Cambria Math" panose="02040503050406030204" pitchFamily="18" charset="0"/>
                                  </a:rPr>
                                </m:ctrlPr>
                              </m:sSubPr>
                              <m:e>
                                <m:r>
                                  <m:rPr>
                                    <m:sty m:val="p"/>
                                  </m:rPr>
                                  <a:rPr lang="en-US" altLang="zh-TW" sz="1200" i="1">
                                    <a:solidFill>
                                      <a:schemeClr val="tx1"/>
                                    </a:solidFill>
                                    <a:latin typeface="Cambria Math" panose="02040503050406030204" pitchFamily="18" charset="0"/>
                                  </a:rPr>
                                  <m:t>P</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r>
                                  <a:rPr lang="en-US" altLang="zh-TW" sz="1200" b="0" i="1" smtClean="0">
                                    <a:solidFill>
                                      <a:schemeClr val="tx1"/>
                                    </a:solidFill>
                                    <a:latin typeface="Cambria Math" panose="02040503050406030204" pitchFamily="18" charset="0"/>
                                  </a:rPr>
                                  <m:t>                     </m:t>
                                </m:r>
                              </m:sub>
                            </m:sSub>
                            <m:r>
                              <a:rPr lang="en-US" altLang="zh-TW" sz="1200" i="1" smtClean="0">
                                <a:solidFill>
                                  <a:schemeClr val="tx1"/>
                                </a:solidFill>
                                <a:latin typeface="Cambria Math" panose="02040503050406030204" pitchFamily="18" charset="0"/>
                              </a:rPr>
                              <m:t>𝑖𝑓</m:t>
                            </m:r>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𝑜𝑛𝑒</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𝑒𝑥𝑝𝑒𝑟𝑡</m:t>
                            </m:r>
                            <m:r>
                              <a:rPr lang="en-US" altLang="zh-TW" sz="1200" i="1">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𝑗</m:t>
                            </m:r>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𝑠𝑎𝑡𝑖𝑠𝑓𝑖𝑒𝑠</m:t>
                            </m:r>
                            <m:sSub>
                              <m:sSubPr>
                                <m:ctrlPr>
                                  <a:rPr lang="en-US" altLang="zh-TW" sz="1200" i="1">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 </m:t>
                                </m:r>
                                <m:r>
                                  <a:rPr lang="en-US" altLang="zh-TW" sz="1200" i="1">
                                    <a:solidFill>
                                      <a:schemeClr val="tx1"/>
                                    </a:solidFill>
                                    <a:latin typeface="Cambria Math" panose="02040503050406030204" pitchFamily="18" charset="0"/>
                                  </a:rPr>
                                  <m:t>∆</m:t>
                                </m:r>
                                <m:r>
                                  <a:rPr lang="zh-TW" altLang="en-US" sz="1200" i="1">
                                    <a:solidFill>
                                      <a:schemeClr val="tx1"/>
                                    </a:solidFill>
                                    <a:latin typeface="Cambria Math" panose="02040503050406030204" pitchFamily="18" charset="0"/>
                                  </a:rPr>
                                  <m:t>𝜺</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𝑗</m:t>
                                    </m:r>
                                  </m:e>
                                  <m:sub>
                                    <m:r>
                                      <a:rPr lang="en-US" altLang="zh-TW" sz="1200" i="1">
                                        <a:solidFill>
                                          <a:schemeClr val="tx1"/>
                                        </a:solidFill>
                                        <a:latin typeface="Cambria Math" panose="02040503050406030204" pitchFamily="18" charset="0"/>
                                      </a:rPr>
                                      <m:t>𝑖</m:t>
                                    </m:r>
                                  </m:sub>
                                </m:sSub>
                              </m:sub>
                            </m:sSub>
                            <m:r>
                              <a:rPr lang="en-US" altLang="zh-TW" sz="1200" i="1" smtClean="0">
                                <a:solidFill>
                                  <a:schemeClr val="tx1"/>
                                </a:solidFill>
                                <a:latin typeface="Cambria Math" panose="02040503050406030204" pitchFamily="18" charset="0"/>
                              </a:rPr>
                              <m:t>&lt;</m:t>
                            </m:r>
                            <m:r>
                              <m:rPr>
                                <m:nor/>
                              </m:rPr>
                              <a:rPr lang="en-US" altLang="zh-TW" sz="1200" dirty="0" smtClean="0">
                                <a:solidFill>
                                  <a:schemeClr val="tx1"/>
                                </a:solidFill>
                                <a:latin typeface="Cambria Math" panose="02040503050406030204" pitchFamily="18" charset="0"/>
                              </a:rPr>
                              <m:t>θ</m:t>
                            </m:r>
                            <m:r>
                              <a:rPr lang="en-US" altLang="zh-TW" sz="1200" b="0" i="1" dirty="0" smtClean="0">
                                <a:solidFill>
                                  <a:schemeClr val="tx1"/>
                                </a:solidFill>
                                <a:latin typeface="Cambria Math" panose="02040503050406030204" pitchFamily="18" charset="0"/>
                              </a:rPr>
                              <m:t>                                                      </m:t>
                            </m:r>
                          </m:e>
                        </m:eqArr>
                      </m:e>
                    </m:d>
                  </m:oMath>
                </a14:m>
                <a:endParaRPr lang="en-US" altLang="zh-TW" sz="1200" i="1" dirty="0">
                  <a:solidFill>
                    <a:schemeClr val="tx1"/>
                  </a:solidFill>
                  <a:latin typeface="Cambria Math" panose="02040503050406030204" pitchFamily="18" charset="0"/>
                </a:endParaRPr>
              </a:p>
              <a:p>
                <a:endParaRPr lang="en-US" altLang="zh-TW" sz="1400" dirty="0">
                  <a:latin typeface="Cambria" panose="02040503050406030204" pitchFamily="18" charset="0"/>
                  <a:ea typeface="Cambria" panose="02040503050406030204" pitchFamily="18" charset="0"/>
                </a:endParaRPr>
              </a:p>
            </p:txBody>
          </p:sp>
        </mc:Choice>
        <mc:Fallback xmlns="">
          <p:sp>
            <p:nvSpPr>
              <p:cNvPr id="84" name="文字方塊 83">
                <a:extLst>
                  <a:ext uri="{FF2B5EF4-FFF2-40B4-BE49-F238E27FC236}">
                    <a16:creationId xmlns:a16="http://schemas.microsoft.com/office/drawing/2014/main" id="{498B5AA6-D554-4EAA-3094-8186F9861B66}"/>
                  </a:ext>
                </a:extLst>
              </p:cNvPr>
              <p:cNvSpPr txBox="1">
                <a:spLocks noRot="1" noChangeAspect="1" noMove="1" noResize="1" noEditPoints="1" noAdjustHandles="1" noChangeArrowheads="1" noChangeShapeType="1" noTextEdit="1"/>
              </p:cNvSpPr>
              <p:nvPr/>
            </p:nvSpPr>
            <p:spPr>
              <a:xfrm>
                <a:off x="254789" y="3092469"/>
                <a:ext cx="8836703" cy="1702197"/>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F5733AE8-A24F-E8DE-51AC-6EC070FCCAA8}"/>
                  </a:ext>
                </a:extLst>
              </p:cNvPr>
              <p:cNvSpPr txBox="1"/>
              <p:nvPr/>
            </p:nvSpPr>
            <p:spPr>
              <a:xfrm>
                <a:off x="8153230" y="2349839"/>
                <a:ext cx="539632" cy="26834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𝑆𝑃𝐸</m:t>
                          </m:r>
                          <m:r>
                            <a:rPr lang="en-US" altLang="zh-TW" sz="1100" b="0" i="1" smtClean="0">
                              <a:solidFill>
                                <a:schemeClr val="tx1"/>
                              </a:solidFill>
                              <a:latin typeface="Cambria Math" panose="02040503050406030204" pitchFamily="18" charset="0"/>
                            </a:rPr>
                            <m:t>−</m:t>
                          </m:r>
                          <m:r>
                            <a:rPr lang="en-US" altLang="zh-TW" sz="1100" b="0" i="1" smtClean="0">
                              <a:solidFill>
                                <a:schemeClr val="tx1"/>
                              </a:solidFill>
                              <a:latin typeface="Cambria Math" panose="02040503050406030204" pitchFamily="18" charset="0"/>
                            </a:rPr>
                            <m:t>𝑃𝑂𝐸</m:t>
                          </m:r>
                        </m:sup>
                      </m:sSubSup>
                      <m:r>
                        <a:rPr lang="en-US" altLang="zh-TW" sz="1100" b="1" i="1" smtClean="0">
                          <a:solidFill>
                            <a:schemeClr val="tx1"/>
                          </a:solidFill>
                          <a:latin typeface="Cambria Math" panose="02040503050406030204" pitchFamily="18" charset="0"/>
                        </a:rPr>
                        <m:t>}</m:t>
                      </m:r>
                    </m:oMath>
                  </m:oMathPara>
                </a14:m>
                <a:endParaRPr lang="zh-TW" altLang="en-US" sz="1100" dirty="0">
                  <a:solidFill>
                    <a:schemeClr val="tx1"/>
                  </a:solidFill>
                </a:endParaRPr>
              </a:p>
            </p:txBody>
          </p:sp>
        </mc:Choice>
        <mc:Fallback xmlns="">
          <p:sp>
            <p:nvSpPr>
              <p:cNvPr id="3" name="文字方塊 2">
                <a:extLst>
                  <a:ext uri="{FF2B5EF4-FFF2-40B4-BE49-F238E27FC236}">
                    <a16:creationId xmlns:a16="http://schemas.microsoft.com/office/drawing/2014/main" id="{F5733AE8-A24F-E8DE-51AC-6EC070FCCAA8}"/>
                  </a:ext>
                </a:extLst>
              </p:cNvPr>
              <p:cNvSpPr txBox="1">
                <a:spLocks noRot="1" noChangeAspect="1" noMove="1" noResize="1" noEditPoints="1" noAdjustHandles="1" noChangeArrowheads="1" noChangeShapeType="1" noTextEdit="1"/>
              </p:cNvSpPr>
              <p:nvPr/>
            </p:nvSpPr>
            <p:spPr>
              <a:xfrm>
                <a:off x="8153230" y="2349839"/>
                <a:ext cx="539632" cy="268343"/>
              </a:xfrm>
              <a:prstGeom prst="rect">
                <a:avLst/>
              </a:prstGeom>
              <a:blipFill>
                <a:blip r:embed="rId19"/>
                <a:stretch>
                  <a:fillRect/>
                </a:stretch>
              </a:blipFill>
              <a:ln>
                <a:noFill/>
              </a:ln>
            </p:spPr>
            <p:txBody>
              <a:bodyPr/>
              <a:lstStyle/>
              <a:p>
                <a:r>
                  <a:rPr lang="zh-TW" altLang="en-US">
                    <a:noFill/>
                  </a:rPr>
                  <a:t> </a:t>
                </a:r>
              </a:p>
            </p:txBody>
          </p:sp>
        </mc:Fallback>
      </mc:AlternateContent>
      <p:sp>
        <p:nvSpPr>
          <p:cNvPr id="2" name="頁尾版面配置區 1">
            <a:extLst>
              <a:ext uri="{FF2B5EF4-FFF2-40B4-BE49-F238E27FC236}">
                <a16:creationId xmlns:a16="http://schemas.microsoft.com/office/drawing/2014/main" id="{7970A94F-BC38-3293-7194-6B9C12ACC9E4}"/>
              </a:ext>
            </a:extLst>
          </p:cNvPr>
          <p:cNvSpPr>
            <a:spLocks noGrp="1"/>
          </p:cNvSpPr>
          <p:nvPr>
            <p:ph type="ftr" idx="3"/>
          </p:nvPr>
        </p:nvSpPr>
        <p:spPr/>
        <p:txBody>
          <a:bodyPr/>
          <a:lstStyle/>
          <a:p>
            <a:r>
              <a:rPr lang="en-US" altLang="zh-TW"/>
              <a:t>/67</a:t>
            </a:r>
            <a:endParaRPr lang="zh-TW" altLang="en-US" dirty="0"/>
          </a:p>
        </p:txBody>
      </p:sp>
      <p:sp>
        <p:nvSpPr>
          <p:cNvPr id="4" name="投影片編號版面配置區 3">
            <a:extLst>
              <a:ext uri="{FF2B5EF4-FFF2-40B4-BE49-F238E27FC236}">
                <a16:creationId xmlns:a16="http://schemas.microsoft.com/office/drawing/2014/main" id="{1B6A55F2-7C02-90E6-32B2-31B5FEA8847E}"/>
              </a:ext>
            </a:extLst>
          </p:cNvPr>
          <p:cNvSpPr>
            <a:spLocks noGrp="1"/>
          </p:cNvSpPr>
          <p:nvPr>
            <p:ph type="sldNum" idx="4"/>
          </p:nvPr>
        </p:nvSpPr>
        <p:spPr/>
        <p:txBody>
          <a:bodyPr/>
          <a:lstStyle/>
          <a:p>
            <a:fld id="{00000000-1234-1234-1234-123412341234}" type="slidenum">
              <a:rPr lang="en-US" smtClean="0"/>
              <a:pPr/>
              <a:t>48</a:t>
            </a:fld>
            <a:endParaRPr lang="en-US" dirty="0"/>
          </a:p>
        </p:txBody>
      </p:sp>
      <p:sp>
        <p:nvSpPr>
          <p:cNvPr id="5" name="文字方塊 4">
            <a:extLst>
              <a:ext uri="{FF2B5EF4-FFF2-40B4-BE49-F238E27FC236}">
                <a16:creationId xmlns:a16="http://schemas.microsoft.com/office/drawing/2014/main" id="{D000596A-5386-8935-AED8-18462F8C41F0}"/>
              </a:ext>
            </a:extLst>
          </p:cNvPr>
          <p:cNvSpPr txBox="1"/>
          <p:nvPr/>
        </p:nvSpPr>
        <p:spPr>
          <a:xfrm>
            <a:off x="250558" y="2664456"/>
            <a:ext cx="8836703" cy="523220"/>
          </a:xfrm>
          <a:prstGeom prst="rect">
            <a:avLst/>
          </a:prstGeom>
          <a:noFill/>
        </p:spPr>
        <p:txBody>
          <a:bodyPr wrap="square">
            <a:spAutoFit/>
          </a:bodyPr>
          <a:lstStyle/>
          <a:p>
            <a:r>
              <a:rPr lang="en-US" altLang="zh-TW" dirty="0">
                <a:solidFill>
                  <a:schemeClr val="tx1"/>
                </a:solidFill>
                <a:latin typeface="Cambria" panose="02040503050406030204" pitchFamily="18" charset="0"/>
                <a:ea typeface="Cambria" panose="02040503050406030204" pitchFamily="18" charset="0"/>
              </a:rPr>
              <a:t>In our study, we replaced the SOE component within the SPE Outlier Estimation framework with POE, aiming to investigate the impact of this algorithmic substitution on SPE performance.</a:t>
            </a:r>
          </a:p>
        </p:txBody>
      </p:sp>
    </p:spTree>
    <p:extLst>
      <p:ext uri="{BB962C8B-B14F-4D97-AF65-F5344CB8AC3E}">
        <p14:creationId xmlns:p14="http://schemas.microsoft.com/office/powerpoint/2010/main" val="4174462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8735816" cy="553998"/>
          </a:xfrm>
          <a:prstGeom prst="rect">
            <a:avLst/>
          </a:prstGeom>
          <a:noFill/>
        </p:spPr>
        <p:txBody>
          <a:bodyPr wrap="square">
            <a:spAutoFit/>
          </a:bodyPr>
          <a:lstStyle/>
          <a:p>
            <a:pPr>
              <a:defRPr/>
            </a:pP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 SPE Outlier Estimation via POE Implementation</a:t>
            </a:r>
            <a:endPar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CBE63CC6-6450-2D2A-2159-2328AD2EA472}"/>
              </a:ext>
            </a:extLst>
          </p:cNvPr>
          <p:cNvGraphicFramePr>
            <a:graphicFrameLocks noGrp="1"/>
          </p:cNvGraphicFramePr>
          <p:nvPr>
            <p:extLst>
              <p:ext uri="{D42A27DB-BD31-4B8C-83A1-F6EECF244321}">
                <p14:modId xmlns:p14="http://schemas.microsoft.com/office/powerpoint/2010/main" val="187531500"/>
              </p:ext>
            </p:extLst>
          </p:nvPr>
        </p:nvGraphicFramePr>
        <p:xfrm>
          <a:off x="1634360" y="3345550"/>
          <a:ext cx="5419585" cy="1319275"/>
        </p:xfrm>
        <a:graphic>
          <a:graphicData uri="http://schemas.openxmlformats.org/drawingml/2006/table">
            <a:tbl>
              <a:tblPr firstRow="1" bandRow="1">
                <a:tableStyleId>{7DF18680-E054-41AD-8BC1-D1AEF772440D}</a:tableStyleId>
              </a:tblPr>
              <a:tblGrid>
                <a:gridCol w="1300467">
                  <a:extLst>
                    <a:ext uri="{9D8B030D-6E8A-4147-A177-3AD203B41FA5}">
                      <a16:colId xmlns:a16="http://schemas.microsoft.com/office/drawing/2014/main" val="3971096817"/>
                    </a:ext>
                  </a:extLst>
                </a:gridCol>
                <a:gridCol w="895056">
                  <a:extLst>
                    <a:ext uri="{9D8B030D-6E8A-4147-A177-3AD203B41FA5}">
                      <a16:colId xmlns:a16="http://schemas.microsoft.com/office/drawing/2014/main" val="738744283"/>
                    </a:ext>
                  </a:extLst>
                </a:gridCol>
                <a:gridCol w="1081966">
                  <a:extLst>
                    <a:ext uri="{9D8B030D-6E8A-4147-A177-3AD203B41FA5}">
                      <a16:colId xmlns:a16="http://schemas.microsoft.com/office/drawing/2014/main" val="2814847760"/>
                    </a:ext>
                  </a:extLst>
                </a:gridCol>
                <a:gridCol w="1071048">
                  <a:extLst>
                    <a:ext uri="{9D8B030D-6E8A-4147-A177-3AD203B41FA5}">
                      <a16:colId xmlns:a16="http://schemas.microsoft.com/office/drawing/2014/main" val="3397304702"/>
                    </a:ext>
                  </a:extLst>
                </a:gridCol>
                <a:gridCol w="1071048">
                  <a:extLst>
                    <a:ext uri="{9D8B030D-6E8A-4147-A177-3AD203B41FA5}">
                      <a16:colId xmlns:a16="http://schemas.microsoft.com/office/drawing/2014/main" val="1897797984"/>
                    </a:ext>
                  </a:extLst>
                </a:gridCol>
              </a:tblGrid>
              <a:tr h="561045">
                <a:tc>
                  <a:txBody>
                    <a:bodyPr/>
                    <a:lstStyle/>
                    <a:p>
                      <a:pPr algn="ctr"/>
                      <a:r>
                        <a:rPr lang="en-US" altLang="zh-TW" sz="1200" dirty="0"/>
                        <a:t>Dataset: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1" dirty="0">
                          <a:effectLst/>
                        </a:rPr>
                        <a:t>MIT-States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r>
                        <a:rPr lang="en-US" altLang="zh-TW" sz="800" dirty="0">
                          <a:effectLst/>
                        </a:rPr>
                        <a:t>SOE</a:t>
                      </a:r>
                      <a:endParaRPr lang="en-US" altLang="zh-TW" sz="14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r>
                        <a:rPr lang="en-US" altLang="zh-TW" sz="800" dirty="0">
                          <a:effectLst/>
                        </a:rPr>
                        <a:t>POE</a:t>
                      </a:r>
                      <a:endParaRPr lang="en-US" altLang="zh-TW" sz="14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extLst>
                  <a:ext uri="{0D108BD9-81ED-4DB2-BD59-A6C34878D82A}">
                    <a16:rowId xmlns:a16="http://schemas.microsoft.com/office/drawing/2014/main" val="2450222620"/>
                  </a:ext>
                </a:extLst>
              </a:tr>
              <a:tr h="33662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ep123 acc (↑)</a:t>
                      </a:r>
                    </a:p>
                  </a:txBody>
                  <a:tcPr anchor="ctr"/>
                </a:tc>
                <a:tc>
                  <a:txBody>
                    <a:bodyPr/>
                    <a:lstStyle/>
                    <a:p>
                      <a:pPr algn="ctr" fontAlgn="ctr"/>
                      <a:r>
                        <a:rPr lang="en-US" altLang="zh-TW" sz="1000" b="1" i="0" u="none" strike="noStrike" dirty="0">
                          <a:solidFill>
                            <a:srgbClr val="FF0000"/>
                          </a:solidFill>
                          <a:effectLst/>
                          <a:latin typeface="Arial (本文)"/>
                          <a:ea typeface="新細明體" panose="02020500000000000000" pitchFamily="18" charset="-120"/>
                        </a:rPr>
                        <a:t>0.3110 ±0.008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0.3038 ±0.016</a:t>
                      </a:r>
                    </a:p>
                  </a:txBody>
                  <a:tcPr marL="7620" marR="7620" marT="7620" marB="0" anchor="ctr"/>
                </a:tc>
                <a:tc>
                  <a:txBody>
                    <a:bodyPr/>
                    <a:lstStyle/>
                    <a:p>
                      <a:pPr algn="ctr" fontAlgn="ctr"/>
                      <a:r>
                        <a:rPr lang="en-US" altLang="zh-TW" sz="1000" b="0" i="0" u="none" strike="noStrike">
                          <a:solidFill>
                            <a:srgbClr val="000000"/>
                          </a:solidFill>
                          <a:effectLst/>
                          <a:latin typeface="Arial (本文)"/>
                          <a:ea typeface="新細明體" panose="02020500000000000000" pitchFamily="18" charset="-120"/>
                        </a:rPr>
                        <a:t>0.2908 ±0.028</a:t>
                      </a:r>
                    </a:p>
                  </a:txBody>
                  <a:tcPr marL="7620" marR="7620" marT="7620" marB="0" anchor="ctr"/>
                </a:tc>
                <a:tc>
                  <a:txBody>
                    <a:bodyPr/>
                    <a:lstStyle/>
                    <a:p>
                      <a:pPr algn="ctr" fontAlgn="ctr"/>
                      <a:r>
                        <a:rPr lang="en-US" altLang="zh-TW" sz="1000" b="0" i="0" u="none" strike="noStrike" dirty="0">
                          <a:solidFill>
                            <a:srgbClr val="000000"/>
                          </a:solidFill>
                          <a:effectLst/>
                          <a:latin typeface="Arial (本文)"/>
                          <a:ea typeface="新細明體" panose="02020500000000000000" pitchFamily="18" charset="-120"/>
                        </a:rPr>
                        <a:t>0.2568 ±0.013</a:t>
                      </a:r>
                    </a:p>
                  </a:txBody>
                  <a:tcPr marL="7620" marR="7620" marT="7620" marB="0" anchor="ctr"/>
                </a:tc>
                <a:extLst>
                  <a:ext uri="{0D108BD9-81ED-4DB2-BD59-A6C34878D82A}">
                    <a16:rowId xmlns:a16="http://schemas.microsoft.com/office/drawing/2014/main" val="4139073243"/>
                  </a:ext>
                </a:extLst>
              </a:tr>
              <a:tr h="4216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effectLst/>
                        </a:rPr>
                        <a:t>ep123 F1 score(↑)</a:t>
                      </a:r>
                    </a:p>
                  </a:txBody>
                  <a:tcPr anchor="ctr"/>
                </a:tc>
                <a:tc>
                  <a:txBody>
                    <a:bodyPr/>
                    <a:lstStyle/>
                    <a:p>
                      <a:pPr algn="ctr" fontAlgn="ctr"/>
                      <a:r>
                        <a:rPr lang="en-US" altLang="zh-TW" sz="1000" b="1" i="0" u="none" strike="noStrike" dirty="0">
                          <a:solidFill>
                            <a:srgbClr val="FF0000"/>
                          </a:solidFill>
                          <a:effectLst/>
                          <a:latin typeface="Arial (本文)"/>
                          <a:ea typeface="新細明體" panose="02020500000000000000" pitchFamily="18" charset="-120"/>
                        </a:rPr>
                        <a:t>0.2412 ±0.003</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0.2408 ±0.001</a:t>
                      </a:r>
                    </a:p>
                  </a:txBody>
                  <a:tcPr marL="7620" marR="7620" marT="7620" marB="0" anchor="ctr"/>
                </a:tc>
                <a:tc>
                  <a:txBody>
                    <a:bodyPr/>
                    <a:lstStyle/>
                    <a:p>
                      <a:pPr algn="ctr" fontAlgn="ctr"/>
                      <a:r>
                        <a:rPr lang="en-US" altLang="zh-TW" sz="1000" b="0" i="0" u="none" strike="noStrike">
                          <a:solidFill>
                            <a:srgbClr val="000000"/>
                          </a:solidFill>
                          <a:effectLst/>
                          <a:latin typeface="Arial (本文)"/>
                          <a:ea typeface="新細明體" panose="02020500000000000000" pitchFamily="18" charset="-120"/>
                        </a:rPr>
                        <a:t>0.2349 ±0.016</a:t>
                      </a:r>
                    </a:p>
                  </a:txBody>
                  <a:tcPr marL="7620" marR="7620" marT="7620" marB="0" anchor="ctr"/>
                </a:tc>
                <a:tc>
                  <a:txBody>
                    <a:bodyPr/>
                    <a:lstStyle/>
                    <a:p>
                      <a:pPr algn="ctr" fontAlgn="ctr"/>
                      <a:r>
                        <a:rPr lang="en-US" altLang="zh-TW" sz="1000" b="0" i="0" u="none" strike="noStrike" dirty="0">
                          <a:solidFill>
                            <a:srgbClr val="000000"/>
                          </a:solidFill>
                          <a:effectLst/>
                          <a:latin typeface="Arial (本文)"/>
                          <a:ea typeface="新細明體" panose="02020500000000000000" pitchFamily="18" charset="-120"/>
                        </a:rPr>
                        <a:t>0.2116 ±0.011</a:t>
                      </a:r>
                    </a:p>
                  </a:txBody>
                  <a:tcPr marL="7620" marR="7620" marT="7620" marB="0" anchor="ctr"/>
                </a:tc>
                <a:extLst>
                  <a:ext uri="{0D108BD9-81ED-4DB2-BD59-A6C34878D82A}">
                    <a16:rowId xmlns:a16="http://schemas.microsoft.com/office/drawing/2014/main" val="1119432012"/>
                  </a:ext>
                </a:extLst>
              </a:tr>
            </a:tbl>
          </a:graphicData>
        </a:graphic>
      </p:graphicFrame>
      <p:graphicFrame>
        <p:nvGraphicFramePr>
          <p:cNvPr id="44" name="表格 43">
            <a:extLst>
              <a:ext uri="{FF2B5EF4-FFF2-40B4-BE49-F238E27FC236}">
                <a16:creationId xmlns:a16="http://schemas.microsoft.com/office/drawing/2014/main" id="{135EDD24-D17C-C701-40E3-AEFCD24F244A}"/>
              </a:ext>
            </a:extLst>
          </p:cNvPr>
          <p:cNvGraphicFramePr>
            <a:graphicFrameLocks noGrp="1"/>
          </p:cNvGraphicFramePr>
          <p:nvPr>
            <p:extLst>
              <p:ext uri="{D42A27DB-BD31-4B8C-83A1-F6EECF244321}">
                <p14:modId xmlns:p14="http://schemas.microsoft.com/office/powerpoint/2010/main" val="2654656387"/>
              </p:ext>
            </p:extLst>
          </p:nvPr>
        </p:nvGraphicFramePr>
        <p:xfrm>
          <a:off x="1634360" y="1947014"/>
          <a:ext cx="5419584" cy="1298244"/>
        </p:xfrm>
        <a:graphic>
          <a:graphicData uri="http://schemas.openxmlformats.org/drawingml/2006/table">
            <a:tbl>
              <a:tblPr firstRow="1" bandRow="1">
                <a:tableStyleId>{7DF18680-E054-41AD-8BC1-D1AEF772440D}</a:tableStyleId>
              </a:tblPr>
              <a:tblGrid>
                <a:gridCol w="1300465">
                  <a:extLst>
                    <a:ext uri="{9D8B030D-6E8A-4147-A177-3AD203B41FA5}">
                      <a16:colId xmlns:a16="http://schemas.microsoft.com/office/drawing/2014/main" val="3971096817"/>
                    </a:ext>
                  </a:extLst>
                </a:gridCol>
                <a:gridCol w="895056">
                  <a:extLst>
                    <a:ext uri="{9D8B030D-6E8A-4147-A177-3AD203B41FA5}">
                      <a16:colId xmlns:a16="http://schemas.microsoft.com/office/drawing/2014/main" val="738744283"/>
                    </a:ext>
                  </a:extLst>
                </a:gridCol>
                <a:gridCol w="1081965">
                  <a:extLst>
                    <a:ext uri="{9D8B030D-6E8A-4147-A177-3AD203B41FA5}">
                      <a16:colId xmlns:a16="http://schemas.microsoft.com/office/drawing/2014/main" val="776683382"/>
                    </a:ext>
                  </a:extLst>
                </a:gridCol>
                <a:gridCol w="1071049">
                  <a:extLst>
                    <a:ext uri="{9D8B030D-6E8A-4147-A177-3AD203B41FA5}">
                      <a16:colId xmlns:a16="http://schemas.microsoft.com/office/drawing/2014/main" val="3397304702"/>
                    </a:ext>
                  </a:extLst>
                </a:gridCol>
                <a:gridCol w="1071049">
                  <a:extLst>
                    <a:ext uri="{9D8B030D-6E8A-4147-A177-3AD203B41FA5}">
                      <a16:colId xmlns:a16="http://schemas.microsoft.com/office/drawing/2014/main" val="1897797984"/>
                    </a:ext>
                  </a:extLst>
                </a:gridCol>
              </a:tblGrid>
              <a:tr h="561045">
                <a:tc>
                  <a:txBody>
                    <a:bodyPr/>
                    <a:lstStyle/>
                    <a:p>
                      <a:pPr algn="ctr"/>
                      <a:r>
                        <a:rPr lang="en-US" altLang="zh-TW" sz="1200" dirty="0"/>
                        <a:t>Dataset:</a:t>
                      </a:r>
                    </a:p>
                    <a:p>
                      <a:pPr algn="ctr" fontAlgn="b"/>
                      <a:r>
                        <a:rPr lang="en-US" altLang="zh-TW" sz="1200" b="1" dirty="0">
                          <a:effectLst/>
                        </a:rPr>
                        <a:t>UT-Zappos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r>
                        <a:rPr lang="en-US" altLang="zh-TW" sz="800" dirty="0">
                          <a:effectLst/>
                        </a:rPr>
                        <a:t>SOE</a:t>
                      </a:r>
                      <a:endParaRPr lang="en-US" altLang="zh-TW" sz="12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r>
                        <a:rPr lang="en-US" altLang="zh-TW" sz="700" dirty="0">
                          <a:effectLst/>
                        </a:rPr>
                        <a:t>POE</a:t>
                      </a:r>
                      <a:endParaRPr lang="en-US" altLang="zh-TW" sz="12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POE</a:t>
                      </a:r>
                    </a:p>
                  </a:txBody>
                  <a:tcPr anchor="ctr"/>
                </a:tc>
                <a:extLst>
                  <a:ext uri="{0D108BD9-81ED-4DB2-BD59-A6C34878D82A}">
                    <a16:rowId xmlns:a16="http://schemas.microsoft.com/office/drawing/2014/main" val="2450222620"/>
                  </a:ext>
                </a:extLst>
              </a:tr>
              <a:tr h="3179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effectLst/>
                        </a:rPr>
                        <a:t>ep123 acc (↑)</a:t>
                      </a:r>
                    </a:p>
                  </a:txBody>
                  <a:tcPr anchor="ctr"/>
                </a:tc>
                <a:tc>
                  <a:txBody>
                    <a:bodyPr/>
                    <a:lstStyle/>
                    <a:p>
                      <a:pPr algn="ctr" fontAlgn="ctr"/>
                      <a:r>
                        <a:rPr lang="en-US" altLang="zh-TW" sz="1000" b="1" i="0" u="none" strike="noStrike" cap="none" dirty="0">
                          <a:solidFill>
                            <a:srgbClr val="FF0000"/>
                          </a:solidFill>
                          <a:effectLst/>
                          <a:latin typeface="Arial (本文)"/>
                          <a:ea typeface="+mn-ea"/>
                          <a:cs typeface="+mn-cs"/>
                          <a:sym typeface="Arial"/>
                        </a:rPr>
                        <a:t>0.5372 ±0.004</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0.5249 ±0.021</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0.5290 ±0.003</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extLst>
                  <a:ext uri="{0D108BD9-81ED-4DB2-BD59-A6C34878D82A}">
                    <a16:rowId xmlns:a16="http://schemas.microsoft.com/office/drawing/2014/main" val="4139073243"/>
                  </a:ext>
                </a:extLst>
              </a:tr>
              <a:tr h="419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50" dirty="0">
                          <a:effectLst/>
                        </a:rPr>
                        <a:t>ep123 F1 score(↑)</a:t>
                      </a:r>
                    </a:p>
                  </a:txBody>
                  <a:tcPr anchor="ctr"/>
                </a:tc>
                <a:tc>
                  <a:txBody>
                    <a:bodyPr/>
                    <a:lstStyle/>
                    <a:p>
                      <a:pPr algn="ctr" fontAlgn="ctr"/>
                      <a:r>
                        <a:rPr lang="en-US" altLang="zh-TW" sz="1000" b="1" i="0" u="none" strike="noStrike" cap="none" dirty="0">
                          <a:solidFill>
                            <a:srgbClr val="FF0000"/>
                          </a:solidFill>
                          <a:effectLst/>
                          <a:latin typeface="Arial (本文)"/>
                          <a:ea typeface="+mn-ea"/>
                          <a:cs typeface="+mn-cs"/>
                          <a:sym typeface="Arial"/>
                        </a:rPr>
                        <a:t>0.2977 ±0.004</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0.2934 ±0.002</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0.2918 ±0.008</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0.2866 ±0.009</a:t>
                      </a:r>
                    </a:p>
                  </a:txBody>
                  <a:tcPr marL="7620" marR="7620" marT="7620" marB="0" anchor="ctr"/>
                </a:tc>
                <a:extLst>
                  <a:ext uri="{0D108BD9-81ED-4DB2-BD59-A6C34878D82A}">
                    <a16:rowId xmlns:a16="http://schemas.microsoft.com/office/drawing/2014/main" val="3020488897"/>
                  </a:ext>
                </a:extLst>
              </a:tr>
            </a:tbl>
          </a:graphicData>
        </a:graphic>
      </p:graphicFrame>
      <p:sp>
        <p:nvSpPr>
          <p:cNvPr id="47" name="文字方塊 46">
            <a:extLst>
              <a:ext uri="{FF2B5EF4-FFF2-40B4-BE49-F238E27FC236}">
                <a16:creationId xmlns:a16="http://schemas.microsoft.com/office/drawing/2014/main" id="{5C0553B8-B5C9-C269-FAB2-1A05122999E7}"/>
              </a:ext>
            </a:extLst>
          </p:cNvPr>
          <p:cNvSpPr txBox="1"/>
          <p:nvPr/>
        </p:nvSpPr>
        <p:spPr>
          <a:xfrm>
            <a:off x="472729" y="677171"/>
            <a:ext cx="8429827" cy="954107"/>
          </a:xfrm>
          <a:prstGeom prst="rect">
            <a:avLst/>
          </a:prstGeom>
          <a:noFill/>
        </p:spPr>
        <p:txBody>
          <a:bodyPr wrap="square">
            <a:spAutoFit/>
          </a:bodyPr>
          <a:lstStyle/>
          <a:p>
            <a:endParaRPr lang="en-US" altLang="zh-TW" dirty="0">
              <a:solidFill>
                <a:schemeClr val="tx1"/>
              </a:solidFill>
              <a:latin typeface="Cambria" panose="02040503050406030204" pitchFamily="18" charset="0"/>
              <a:ea typeface="Cambria" panose="02040503050406030204" pitchFamily="18" charset="0"/>
            </a:endParaRPr>
          </a:p>
          <a:p>
            <a:r>
              <a:rPr lang="en-US" altLang="zh-TW" dirty="0">
                <a:solidFill>
                  <a:schemeClr val="tx1"/>
                </a:solidFill>
                <a:latin typeface="Cambria" panose="02040503050406030204" pitchFamily="18" charset="0"/>
                <a:ea typeface="Cambria" panose="02040503050406030204" pitchFamily="18" charset="0"/>
              </a:rPr>
              <a:t>After analyzing the experimental data, we observed a slight performance decline in the SPE-POE framework compared to the original SPE framework. This finding indicates that the effectiveness of using SOE within SPE is superior to that of POE.</a:t>
            </a:r>
            <a:endParaRPr lang="zh-TW" altLang="en-US" dirty="0">
              <a:solidFill>
                <a:schemeClr val="tx1"/>
              </a:solidFill>
              <a:latin typeface="Cambria" panose="02040503050406030204" pitchFamily="18" charset="0"/>
            </a:endParaRPr>
          </a:p>
        </p:txBody>
      </p:sp>
      <p:sp>
        <p:nvSpPr>
          <p:cNvPr id="2" name="頁尾版面配置區 1">
            <a:extLst>
              <a:ext uri="{FF2B5EF4-FFF2-40B4-BE49-F238E27FC236}">
                <a16:creationId xmlns:a16="http://schemas.microsoft.com/office/drawing/2014/main" id="{4EDAABB5-0BD9-855E-393E-E89F02EE5A32}"/>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B3A73A0B-6E19-1FA3-0BEA-D7F3E0B15625}"/>
              </a:ext>
            </a:extLst>
          </p:cNvPr>
          <p:cNvSpPr>
            <a:spLocks noGrp="1"/>
          </p:cNvSpPr>
          <p:nvPr>
            <p:ph type="sldNum" idx="4"/>
          </p:nvPr>
        </p:nvSpPr>
        <p:spPr/>
        <p:txBody>
          <a:bodyPr/>
          <a:lstStyle/>
          <a:p>
            <a:fld id="{00000000-1234-1234-1234-123412341234}" type="slidenum">
              <a:rPr lang="en-US" smtClean="0"/>
              <a:pPr/>
              <a:t>49</a:t>
            </a:fld>
            <a:endParaRPr lang="en-US" dirty="0"/>
          </a:p>
        </p:txBody>
      </p:sp>
    </p:spTree>
    <p:extLst>
      <p:ext uri="{BB962C8B-B14F-4D97-AF65-F5344CB8AC3E}">
        <p14:creationId xmlns:p14="http://schemas.microsoft.com/office/powerpoint/2010/main" val="280979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5252848"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 Introduction</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Dataset(Compositional zero-shot learning)</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 name="表格 3">
            <a:extLst>
              <a:ext uri="{FF2B5EF4-FFF2-40B4-BE49-F238E27FC236}">
                <a16:creationId xmlns:a16="http://schemas.microsoft.com/office/drawing/2014/main" id="{3AA32E83-125D-6434-512C-91FF90419C5D}"/>
              </a:ext>
            </a:extLst>
          </p:cNvPr>
          <p:cNvGraphicFramePr>
            <a:graphicFrameLocks noGrp="1"/>
          </p:cNvGraphicFramePr>
          <p:nvPr>
            <p:extLst>
              <p:ext uri="{D42A27DB-BD31-4B8C-83A1-F6EECF244321}">
                <p14:modId xmlns:p14="http://schemas.microsoft.com/office/powerpoint/2010/main" val="1993967053"/>
              </p:ext>
            </p:extLst>
          </p:nvPr>
        </p:nvGraphicFramePr>
        <p:xfrm>
          <a:off x="5905706" y="1158567"/>
          <a:ext cx="3004460" cy="3012125"/>
        </p:xfrm>
        <a:graphic>
          <a:graphicData uri="http://schemas.openxmlformats.org/drawingml/2006/table">
            <a:tbl>
              <a:tblPr firstRow="1" bandRow="1">
                <a:tableStyleId>{7DF18680-E054-41AD-8BC1-D1AEF772440D}</a:tableStyleId>
              </a:tblPr>
              <a:tblGrid>
                <a:gridCol w="1502230">
                  <a:extLst>
                    <a:ext uri="{9D8B030D-6E8A-4147-A177-3AD203B41FA5}">
                      <a16:colId xmlns:a16="http://schemas.microsoft.com/office/drawing/2014/main" val="4279950774"/>
                    </a:ext>
                  </a:extLst>
                </a:gridCol>
                <a:gridCol w="1502230">
                  <a:extLst>
                    <a:ext uri="{9D8B030D-6E8A-4147-A177-3AD203B41FA5}">
                      <a16:colId xmlns:a16="http://schemas.microsoft.com/office/drawing/2014/main" val="3637338691"/>
                    </a:ext>
                  </a:extLst>
                </a:gridCol>
              </a:tblGrid>
              <a:tr h="461168">
                <a:tc>
                  <a:txBody>
                    <a:bodyPr/>
                    <a:lstStyle/>
                    <a:p>
                      <a:pPr algn="ctr" fontAlgn="b"/>
                      <a:r>
                        <a:rPr lang="en-US" sz="1200" b="1" dirty="0">
                          <a:effectLst/>
                        </a:rPr>
                        <a:t>Dataset</a:t>
                      </a:r>
                    </a:p>
                  </a:txBody>
                  <a:tcPr anchor="ctr"/>
                </a:tc>
                <a:tc>
                  <a:txBody>
                    <a:bodyPr/>
                    <a:lstStyle/>
                    <a:p>
                      <a:pPr algn="ctr" fontAlgn="b"/>
                      <a:r>
                        <a:rPr lang="en-US" sz="1200" b="1" dirty="0">
                          <a:effectLst/>
                        </a:rPr>
                        <a:t>MIT-States</a:t>
                      </a:r>
                    </a:p>
                  </a:txBody>
                  <a:tcPr anchor="ctr"/>
                </a:tc>
                <a:extLst>
                  <a:ext uri="{0D108BD9-81ED-4DB2-BD59-A6C34878D82A}">
                    <a16:rowId xmlns:a16="http://schemas.microsoft.com/office/drawing/2014/main" val="4095101320"/>
                  </a:ext>
                </a:extLst>
              </a:tr>
              <a:tr h="461168">
                <a:tc>
                  <a:txBody>
                    <a:bodyPr/>
                    <a:lstStyle/>
                    <a:p>
                      <a:pPr algn="ctr" fontAlgn="base"/>
                      <a:r>
                        <a:rPr lang="en-US" sz="1200">
                          <a:effectLst/>
                        </a:rPr>
                        <a:t>Image Count</a:t>
                      </a:r>
                      <a:endParaRPr lang="en-US" sz="1200" dirty="0">
                        <a:effectLst/>
                      </a:endParaRPr>
                    </a:p>
                  </a:txBody>
                  <a:tcPr anchor="ctr"/>
                </a:tc>
                <a:tc>
                  <a:txBody>
                    <a:bodyPr/>
                    <a:lstStyle/>
                    <a:p>
                      <a:pPr algn="ctr" fontAlgn="base"/>
                      <a:r>
                        <a:rPr lang="en-US" altLang="zh-TW" sz="1200">
                          <a:effectLst/>
                        </a:rPr>
                        <a:t>~50,000</a:t>
                      </a:r>
                      <a:endParaRPr lang="en-US" altLang="zh-TW" sz="1200" dirty="0">
                        <a:effectLst/>
                      </a:endParaRPr>
                    </a:p>
                  </a:txBody>
                  <a:tcPr anchor="ctr"/>
                </a:tc>
                <a:extLst>
                  <a:ext uri="{0D108BD9-81ED-4DB2-BD59-A6C34878D82A}">
                    <a16:rowId xmlns:a16="http://schemas.microsoft.com/office/drawing/2014/main" val="253649430"/>
                  </a:ext>
                </a:extLst>
              </a:tr>
              <a:tr h="714221">
                <a:tc>
                  <a:txBody>
                    <a:bodyPr/>
                    <a:lstStyle/>
                    <a:p>
                      <a:pPr algn="ctr" fontAlgn="base"/>
                      <a:r>
                        <a:rPr lang="en-US" sz="1200">
                          <a:effectLst/>
                        </a:rPr>
                        <a:t>Attribute Count</a:t>
                      </a:r>
                      <a:endParaRPr lang="en-US" sz="1200" dirty="0">
                        <a:effectLst/>
                      </a:endParaRPr>
                    </a:p>
                  </a:txBody>
                  <a:tcPr anchor="ctr"/>
                </a:tc>
                <a:tc>
                  <a:txBody>
                    <a:bodyPr/>
                    <a:lstStyle/>
                    <a:p>
                      <a:pPr algn="ctr" fontAlgn="base"/>
                      <a:r>
                        <a:rPr lang="en-US" altLang="zh-TW" sz="1200" dirty="0">
                          <a:effectLst/>
                        </a:rPr>
                        <a:t>245</a:t>
                      </a:r>
                    </a:p>
                  </a:txBody>
                  <a:tcPr anchor="ctr"/>
                </a:tc>
                <a:extLst>
                  <a:ext uri="{0D108BD9-81ED-4DB2-BD59-A6C34878D82A}">
                    <a16:rowId xmlns:a16="http://schemas.microsoft.com/office/drawing/2014/main" val="2709565183"/>
                  </a:ext>
                </a:extLst>
              </a:tr>
              <a:tr h="461168">
                <a:tc>
                  <a:txBody>
                    <a:bodyPr/>
                    <a:lstStyle/>
                    <a:p>
                      <a:pPr algn="ctr" fontAlgn="base"/>
                      <a:r>
                        <a:rPr lang="en-US" sz="1200" dirty="0">
                          <a:effectLst/>
                        </a:rPr>
                        <a:t>Object Count</a:t>
                      </a:r>
                    </a:p>
                  </a:txBody>
                  <a:tcPr anchor="ctr"/>
                </a:tc>
                <a:tc>
                  <a:txBody>
                    <a:bodyPr/>
                    <a:lstStyle/>
                    <a:p>
                      <a:pPr algn="ctr" fontAlgn="base"/>
                      <a:r>
                        <a:rPr lang="en-US" altLang="zh-TW" sz="1200" dirty="0">
                          <a:effectLst/>
                        </a:rPr>
                        <a:t>115</a:t>
                      </a:r>
                    </a:p>
                  </a:txBody>
                  <a:tcPr anchor="ctr"/>
                </a:tc>
                <a:extLst>
                  <a:ext uri="{0D108BD9-81ED-4DB2-BD59-A6C34878D82A}">
                    <a16:rowId xmlns:a16="http://schemas.microsoft.com/office/drawing/2014/main" val="2867191344"/>
                  </a:ext>
                </a:extLst>
              </a:tr>
              <a:tr h="439136">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altLang="zh-TW" sz="1200" dirty="0">
                          <a:effectLst/>
                        </a:rPr>
                        <a:t>Attribute Examples</a:t>
                      </a:r>
                    </a:p>
                  </a:txBody>
                  <a:tcPr anchor="ctr"/>
                </a:tc>
                <a:tc>
                  <a:txBody>
                    <a:bodyPr/>
                    <a:lstStyle/>
                    <a:p>
                      <a:pPr algn="ctr" fontAlgn="base"/>
                      <a:r>
                        <a:rPr lang="en-US" altLang="zh-TW" sz="1200" dirty="0">
                          <a:effectLst/>
                        </a:rPr>
                        <a:t>mossy, deflated, dirty</a:t>
                      </a:r>
                    </a:p>
                  </a:txBody>
                  <a:tcPr anchor="ctr"/>
                </a:tc>
                <a:extLst>
                  <a:ext uri="{0D108BD9-81ED-4DB2-BD59-A6C34878D82A}">
                    <a16:rowId xmlns:a16="http://schemas.microsoft.com/office/drawing/2014/main" val="925094297"/>
                  </a:ext>
                </a:extLst>
              </a:tr>
              <a:tr h="439136">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altLang="zh-TW" sz="1200" dirty="0">
                          <a:effectLst/>
                        </a:rPr>
                        <a:t>Object Examples</a:t>
                      </a:r>
                    </a:p>
                  </a:txBody>
                  <a:tcPr anchor="ctr"/>
                </a:tc>
                <a:tc>
                  <a:txBody>
                    <a:bodyPr/>
                    <a:lstStyle/>
                    <a:p>
                      <a:pPr algn="ctr" fontAlgn="base"/>
                      <a:r>
                        <a:rPr lang="en-US" altLang="zh-TW" sz="1200" b="0" i="0" u="none" strike="noStrike" cap="none" dirty="0">
                          <a:solidFill>
                            <a:schemeClr val="dk1"/>
                          </a:solidFill>
                          <a:effectLst/>
                          <a:latin typeface="+mn-lt"/>
                          <a:ea typeface="+mn-ea"/>
                          <a:cs typeface="+mn-cs"/>
                          <a:sym typeface="Arial"/>
                        </a:rPr>
                        <a:t>fish, persimmon, room</a:t>
                      </a:r>
                    </a:p>
                  </a:txBody>
                  <a:tcPr anchor="ctr"/>
                </a:tc>
                <a:extLst>
                  <a:ext uri="{0D108BD9-81ED-4DB2-BD59-A6C34878D82A}">
                    <a16:rowId xmlns:a16="http://schemas.microsoft.com/office/drawing/2014/main" val="2684492600"/>
                  </a:ext>
                </a:extLst>
              </a:tr>
            </a:tbl>
          </a:graphicData>
        </a:graphic>
      </p:graphicFrame>
      <p:pic>
        <p:nvPicPr>
          <p:cNvPr id="26" name="圖片 25">
            <a:extLst>
              <a:ext uri="{FF2B5EF4-FFF2-40B4-BE49-F238E27FC236}">
                <a16:creationId xmlns:a16="http://schemas.microsoft.com/office/drawing/2014/main" id="{00B617AE-C549-7116-1A35-740674D6070C}"/>
              </a:ext>
            </a:extLst>
          </p:cNvPr>
          <p:cNvPicPr>
            <a:picLocks noChangeAspect="1"/>
          </p:cNvPicPr>
          <p:nvPr/>
        </p:nvPicPr>
        <p:blipFill>
          <a:blip r:embed="rId3"/>
          <a:stretch>
            <a:fillRect/>
          </a:stretch>
        </p:blipFill>
        <p:spPr>
          <a:xfrm>
            <a:off x="233834" y="808655"/>
            <a:ext cx="5559238" cy="3903516"/>
          </a:xfrm>
          <a:prstGeom prst="rect">
            <a:avLst/>
          </a:prstGeom>
        </p:spPr>
      </p:pic>
      <p:sp>
        <p:nvSpPr>
          <p:cNvPr id="10" name="頁尾版面配置區 9">
            <a:extLst>
              <a:ext uri="{FF2B5EF4-FFF2-40B4-BE49-F238E27FC236}">
                <a16:creationId xmlns:a16="http://schemas.microsoft.com/office/drawing/2014/main" id="{7C948049-7A97-216E-907B-D2EB9525D9CC}"/>
              </a:ext>
            </a:extLst>
          </p:cNvPr>
          <p:cNvSpPr>
            <a:spLocks noGrp="1"/>
          </p:cNvSpPr>
          <p:nvPr>
            <p:ph type="ftr" idx="3"/>
          </p:nvPr>
        </p:nvSpPr>
        <p:spPr/>
        <p:txBody>
          <a:bodyPr/>
          <a:lstStyle/>
          <a:p>
            <a:r>
              <a:rPr lang="en-US" altLang="zh-TW"/>
              <a:t>/67</a:t>
            </a:r>
            <a:endParaRPr lang="zh-TW" altLang="en-US" dirty="0"/>
          </a:p>
        </p:txBody>
      </p:sp>
      <p:sp>
        <p:nvSpPr>
          <p:cNvPr id="4" name="投影片編號版面配置區 3">
            <a:extLst>
              <a:ext uri="{FF2B5EF4-FFF2-40B4-BE49-F238E27FC236}">
                <a16:creationId xmlns:a16="http://schemas.microsoft.com/office/drawing/2014/main" id="{879CD2EB-EA33-7776-897A-947E22517D49}"/>
              </a:ext>
            </a:extLst>
          </p:cNvPr>
          <p:cNvSpPr>
            <a:spLocks noGrp="1"/>
          </p:cNvSpPr>
          <p:nvPr>
            <p:ph type="sldNum" idx="4"/>
          </p:nvPr>
        </p:nvSpPr>
        <p:spPr/>
        <p:txBody>
          <a:body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145859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8735816" cy="553998"/>
          </a:xfrm>
          <a:prstGeom prst="rect">
            <a:avLst/>
          </a:prstGeom>
          <a:noFill/>
        </p:spPr>
        <p:txBody>
          <a:bodyPr wrap="square">
            <a:spAutoFit/>
          </a:bodyPr>
          <a:lstStyle/>
          <a:p>
            <a:pPr>
              <a:defRPr/>
            </a:pP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 SPE chooses the lowest error rate</a:t>
            </a:r>
            <a:endPar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A5E919D5-288A-FB6C-A749-9EC1B942579D}"/>
                  </a:ext>
                </a:extLst>
              </p:cNvPr>
              <p:cNvSpPr txBox="1"/>
              <p:nvPr/>
            </p:nvSpPr>
            <p:spPr>
              <a:xfrm>
                <a:off x="483220" y="3349162"/>
                <a:ext cx="4088780" cy="79771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b="1" i="1" smtClean="0">
                              <a:solidFill>
                                <a:schemeClr val="tx1"/>
                              </a:solidFill>
                              <a:latin typeface="Cambria Math" panose="02040503050406030204" pitchFamily="18" charset="0"/>
                            </a:rPr>
                          </m:ctrlPr>
                        </m:sSubSupPr>
                        <m:e>
                          <m:acc>
                            <m:accPr>
                              <m:chr m:val="̃"/>
                              <m:ctrlPr>
                                <a:rPr lang="en-US" altLang="zh-TW" b="1" i="1">
                                  <a:solidFill>
                                    <a:schemeClr val="tx1"/>
                                  </a:solidFill>
                                  <a:latin typeface="Cambria Math" panose="02040503050406030204" pitchFamily="18" charset="0"/>
                                </a:rPr>
                              </m:ctrlPr>
                            </m:accPr>
                            <m:e>
                              <m:r>
                                <a:rPr lang="en-US" altLang="zh-TW" b="1" i="1">
                                  <a:solidFill>
                                    <a:schemeClr val="tx1"/>
                                  </a:solidFill>
                                  <a:latin typeface="Cambria Math" panose="02040503050406030204" pitchFamily="18" charset="0"/>
                                </a:rPr>
                                <m:t>𝒑</m:t>
                              </m:r>
                            </m:e>
                          </m:acc>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𝑆</m:t>
                          </m:r>
                          <m:r>
                            <m:rPr>
                              <m:sty m:val="p"/>
                            </m:rPr>
                            <a:rPr lang="en-US" altLang="zh-TW" i="1">
                              <a:solidFill>
                                <a:schemeClr val="tx1"/>
                              </a:solidFill>
                              <a:latin typeface="Cambria Math" panose="02040503050406030204" pitchFamily="18" charset="0"/>
                            </a:rPr>
                            <m:t>PE</m:t>
                          </m:r>
                          <m:r>
                            <a:rPr lang="en-US" altLang="zh-TW" b="0" i="1" smtClean="0">
                              <a:solidFill>
                                <a:schemeClr val="tx1"/>
                              </a:solidFill>
                              <a:latin typeface="Cambria Math" panose="02040503050406030204" pitchFamily="18" charset="0"/>
                            </a:rPr>
                            <m:t>−</m:t>
                          </m:r>
                          <m:r>
                            <a:rPr lang="en-US" altLang="zh-TW" b="0" i="1" smtClean="0">
                              <a:solidFill>
                                <a:schemeClr val="tx1"/>
                              </a:solidFill>
                              <a:latin typeface="Cambria Math" panose="02040503050406030204" pitchFamily="18" charset="0"/>
                            </a:rPr>
                            <m:t>𝐿𝐸</m:t>
                          </m:r>
                        </m:sup>
                      </m:sSubSup>
                      <m:r>
                        <a:rPr lang="en-US" altLang="zh-TW" i="1" smtClean="0">
                          <a:latin typeface="Cambria Math" panose="02040503050406030204" pitchFamily="18" charset="0"/>
                        </a:rPr>
                        <m:t>=</m:t>
                      </m:r>
                      <m:d>
                        <m:dPr>
                          <m:begChr m:val="{"/>
                          <m:endChr m:val=""/>
                          <m:ctrlPr>
                            <a:rPr lang="en-US" altLang="zh-TW" i="1" smtClean="0">
                              <a:latin typeface="Cambria Math" panose="02040503050406030204" pitchFamily="18" charset="0"/>
                            </a:rPr>
                          </m:ctrlPr>
                        </m:dPr>
                        <m:e>
                          <m:eqArr>
                            <m:eqArrPr>
                              <m:ctrlPr>
                                <a:rPr lang="en-US" altLang="zh-TW" i="1" smtClean="0">
                                  <a:latin typeface="Cambria Math" panose="02040503050406030204" pitchFamily="18" charset="0"/>
                                </a:rPr>
                              </m:ctrlPr>
                            </m:eqArrPr>
                            <m:e>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𝑎𝑣𝑔</m:t>
                                  </m:r>
                                </m:sup>
                              </m:sSubSup>
                              <m:r>
                                <a:rPr lang="en-US" altLang="zh-TW" b="1" i="1" smtClean="0">
                                  <a:solidFill>
                                    <a:schemeClr val="tx1"/>
                                  </a:solidFill>
                                  <a:latin typeface="Cambria Math" panose="02040503050406030204" pitchFamily="18" charset="0"/>
                                </a:rPr>
                                <m:t>  </m:t>
                              </m:r>
                              <m:r>
                                <a:rPr lang="en-US" altLang="zh-TW" b="0" i="1" smtClean="0">
                                  <a:solidFill>
                                    <a:schemeClr val="tx1"/>
                                  </a:solidFill>
                                  <a:latin typeface="Cambria Math" panose="02040503050406030204" pitchFamily="18" charset="0"/>
                                </a:rPr>
                                <m:t> </m:t>
                              </m:r>
                              <m:r>
                                <a:rPr lang="en-US" altLang="zh-TW" b="0" i="1" dirty="0" smtClean="0">
                                  <a:latin typeface="Cambria Math" panose="02040503050406030204" pitchFamily="18" charset="0"/>
                                </a:rPr>
                                <m:t>𝑖𝑓</m:t>
                              </m:r>
                              <m:r>
                                <a:rPr lang="en-US" altLang="zh-TW" b="0" i="1" dirty="0" smtClean="0">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i="1">
                                      <a:solidFill>
                                        <a:schemeClr val="tx1"/>
                                      </a:solidFill>
                                      <a:latin typeface="Cambria Math" panose="02040503050406030204" pitchFamily="18" charset="0"/>
                                    </a:rPr>
                                    <m:t>1</m:t>
                                  </m:r>
                                </m:sub>
                              </m:sSub>
                              <m:r>
                                <a:rPr lang="en-US" altLang="zh-TW" b="0" i="1" dirty="0" smtClean="0">
                                  <a:latin typeface="Cambria Math" panose="02040503050406030204" pitchFamily="18" charset="0"/>
                                </a:rPr>
                                <m:t>&lt;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2</m:t>
                                  </m:r>
                                </m:sub>
                              </m:sSub>
                              <m:r>
                                <m:rPr>
                                  <m:nor/>
                                </m:rPr>
                                <a:rPr lang="en-US" altLang="zh-TW" b="0" i="0" smtClean="0">
                                  <a:solidFill>
                                    <a:schemeClr val="tx1"/>
                                  </a:solidFill>
                                  <a:latin typeface="Cambria Math" panose="02040503050406030204" pitchFamily="18" charset="0"/>
                                </a:rPr>
                                <m:t>)</m:t>
                              </m:r>
                              <m:r>
                                <m:rPr>
                                  <m:nor/>
                                </m:rPr>
                                <a:rPr lang="zh-TW" altLang="en-US"/>
                                <m:t>∩</m:t>
                              </m:r>
                              <m:r>
                                <m:rPr>
                                  <m:nor/>
                                </m:rPr>
                                <a:rPr lang="en-US" altLang="zh-TW" b="0" i="0" smtClean="0"/>
                                <m: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i="1">
                                      <a:solidFill>
                                        <a:schemeClr val="tx1"/>
                                      </a:solidFill>
                                      <a:latin typeface="Cambria Math" panose="02040503050406030204" pitchFamily="18" charset="0"/>
                                    </a:rPr>
                                    <m:t>1</m:t>
                                  </m:r>
                                </m:sub>
                              </m:sSub>
                              <m:r>
                                <a:rPr lang="en-US" altLang="zh-TW" i="1" dirty="0">
                                  <a:latin typeface="Cambria Math" panose="02040503050406030204" pitchFamily="18" charset="0"/>
                                </a:rPr>
                                <m:t>&lt;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3</m:t>
                                  </m:r>
                                </m:sub>
                              </m:sSub>
                              <m:r>
                                <a:rPr lang="en-US" altLang="zh-TW" b="0" i="1" smtClean="0">
                                  <a:solidFill>
                                    <a:schemeClr val="tx1"/>
                                  </a:solidFill>
                                  <a:latin typeface="Cambria Math" panose="02040503050406030204" pitchFamily="18" charset="0"/>
                                </a:rPr>
                                <m:t>)</m:t>
                              </m:r>
                            </m:e>
                            <m:e>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𝑚𝑎𝑥</m:t>
                                  </m:r>
                                </m:sup>
                              </m:sSubSup>
                              <m:r>
                                <a:rPr lang="en-US" altLang="zh-TW" b="0" i="1" smtClean="0">
                                  <a:solidFill>
                                    <a:schemeClr val="tx1"/>
                                  </a:solidFill>
                                  <a:latin typeface="Cambria Math" panose="02040503050406030204" pitchFamily="18" charset="0"/>
                                </a:rPr>
                                <m:t>   </m:t>
                              </m:r>
                              <m:r>
                                <a:rPr lang="en-US" altLang="zh-TW" i="1" dirty="0">
                                  <a:latin typeface="Cambria Math" panose="02040503050406030204" pitchFamily="18" charset="0"/>
                                </a:rPr>
                                <m:t>𝑖𝑓</m:t>
                              </m:r>
                              <m:r>
                                <a:rPr lang="en-US" altLang="zh-TW" i="1" dirty="0">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2</m:t>
                                  </m:r>
                                </m:sub>
                              </m:sSub>
                              <m:r>
                                <a:rPr lang="en-US" altLang="zh-TW" i="1" dirty="0">
                                  <a:latin typeface="Cambria Math" panose="02040503050406030204" pitchFamily="18" charset="0"/>
                                </a:rPr>
                                <m:t>&lt;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1</m:t>
                                  </m:r>
                                </m:sub>
                              </m:sSub>
                              <m:r>
                                <m:rPr>
                                  <m:nor/>
                                </m:rPr>
                                <a:rPr lang="en-US" altLang="zh-TW">
                                  <a:solidFill>
                                    <a:schemeClr val="tx1"/>
                                  </a:solidFill>
                                  <a:latin typeface="Cambria Math" panose="02040503050406030204" pitchFamily="18" charset="0"/>
                                </a:rPr>
                                <m:t>)</m:t>
                              </m:r>
                              <m:r>
                                <m:rPr>
                                  <m:nor/>
                                </m:rPr>
                                <a:rPr lang="zh-TW" altLang="en-US"/>
                                <m:t>∩</m:t>
                              </m:r>
                              <m:r>
                                <m:rPr>
                                  <m:nor/>
                                </m:rPr>
                                <a:rPr lang="en-US" altLang="zh-TW"/>
                                <m: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2</m:t>
                                  </m:r>
                                </m:sub>
                              </m:sSub>
                              <m:r>
                                <a:rPr lang="en-US" altLang="zh-TW" i="1" dirty="0">
                                  <a:latin typeface="Cambria Math" panose="02040503050406030204" pitchFamily="18" charset="0"/>
                                </a:rPr>
                                <m:t>&lt;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3</m:t>
                                  </m:r>
                                </m:sub>
                              </m:sSub>
                              <m:r>
                                <a:rPr lang="en-US" altLang="zh-TW" i="1">
                                  <a:solidFill>
                                    <a:schemeClr val="tx1"/>
                                  </a:solidFill>
                                  <a:latin typeface="Cambria Math" panose="02040503050406030204" pitchFamily="18" charset="0"/>
                                </a:rPr>
                                <m:t>)</m:t>
                              </m:r>
                            </m:e>
                            <m:e>
                              <m:sSubSup>
                                <m:sSubSupPr>
                                  <m:ctrlPr>
                                    <a:rPr lang="en-US" altLang="zh-TW" b="1" i="1">
                                      <a:solidFill>
                                        <a:schemeClr val="tx1"/>
                                      </a:solidFill>
                                      <a:latin typeface="Cambria Math" panose="02040503050406030204" pitchFamily="18" charset="0"/>
                                    </a:rPr>
                                  </m:ctrlPr>
                                </m:sSubSupPr>
                                <m:e>
                                  <m:r>
                                    <a:rPr lang="en-US" altLang="zh-TW" b="1" i="1">
                                      <a:solidFill>
                                        <a:schemeClr val="tx1"/>
                                      </a:solidFill>
                                      <a:latin typeface="Cambria Math" panose="02040503050406030204" pitchFamily="18" charset="0"/>
                                    </a:rPr>
                                    <m:t>𝒑</m:t>
                                  </m:r>
                                </m:e>
                                <m:sub>
                                  <m:r>
                                    <a:rPr lang="en-US" altLang="zh-TW" i="1">
                                      <a:solidFill>
                                        <a:schemeClr val="tx1"/>
                                      </a:solidFill>
                                      <a:latin typeface="Cambria Math" panose="02040503050406030204" pitchFamily="18" charset="0"/>
                                    </a:rPr>
                                    <m:t>𝑎𝑡𝑡𝑟</m:t>
                                  </m:r>
                                </m:sub>
                                <m:sup>
                                  <m:r>
                                    <a:rPr lang="en-US" altLang="zh-TW" i="1">
                                      <a:solidFill>
                                        <a:schemeClr val="tx1"/>
                                      </a:solidFill>
                                      <a:latin typeface="Cambria Math" panose="02040503050406030204" pitchFamily="18" charset="0"/>
                                    </a:rPr>
                                    <m:t>𝑚𝑎𝑡𝑐h</m:t>
                                  </m:r>
                                </m:sup>
                              </m:sSubSup>
                              <m:r>
                                <a:rPr lang="en-US" altLang="zh-TW" b="0" i="1" smtClean="0">
                                  <a:solidFill>
                                    <a:schemeClr val="tx1"/>
                                  </a:solidFill>
                                  <a:latin typeface="Cambria Math" panose="02040503050406030204" pitchFamily="18" charset="0"/>
                                </a:rPr>
                                <m:t> </m:t>
                              </m:r>
                              <m:r>
                                <a:rPr lang="en-US" altLang="zh-TW" i="1" dirty="0">
                                  <a:latin typeface="Cambria Math" panose="02040503050406030204" pitchFamily="18" charset="0"/>
                                </a:rPr>
                                <m:t>𝑖𝑓</m:t>
                              </m:r>
                              <m:r>
                                <a:rPr lang="en-US" altLang="zh-TW" i="1" dirty="0">
                                  <a:latin typeface="Cambria Math" panose="02040503050406030204" pitchFamily="18" charset="0"/>
                                </a:rPr>
                                <m: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3</m:t>
                                  </m:r>
                                </m:sub>
                              </m:sSub>
                              <m:r>
                                <a:rPr lang="en-US" altLang="zh-TW" i="1" dirty="0">
                                  <a:latin typeface="Cambria Math" panose="02040503050406030204" pitchFamily="18" charset="0"/>
                                </a:rPr>
                                <m:t>&lt;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1</m:t>
                                  </m:r>
                                </m:sub>
                              </m:sSub>
                              <m:r>
                                <m:rPr>
                                  <m:nor/>
                                </m:rPr>
                                <a:rPr lang="en-US" altLang="zh-TW">
                                  <a:solidFill>
                                    <a:schemeClr val="tx1"/>
                                  </a:solidFill>
                                  <a:latin typeface="Cambria Math" panose="02040503050406030204" pitchFamily="18" charset="0"/>
                                </a:rPr>
                                <m:t>)</m:t>
                              </m:r>
                              <m:r>
                                <m:rPr>
                                  <m:nor/>
                                </m:rPr>
                                <a:rPr lang="zh-TW" altLang="en-US"/>
                                <m:t>∩</m:t>
                              </m:r>
                              <m:r>
                                <m:rPr>
                                  <m:nor/>
                                </m:rPr>
                                <a:rPr lang="en-US" altLang="zh-TW"/>
                                <m: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3</m:t>
                                  </m:r>
                                </m:sub>
                              </m:sSub>
                              <m:r>
                                <a:rPr lang="en-US" altLang="zh-TW" i="1" dirty="0">
                                  <a:latin typeface="Cambria Math" panose="02040503050406030204" pitchFamily="18" charset="0"/>
                                </a:rPr>
                                <m:t>&lt;</m:t>
                              </m:r>
                              <m:sSub>
                                <m:sSubPr>
                                  <m:ctrlPr>
                                    <a:rPr lang="en-US" altLang="zh-TW" i="1">
                                      <a:solidFill>
                                        <a:schemeClr val="tx1"/>
                                      </a:solidFill>
                                      <a:latin typeface="Cambria Math" panose="02040503050406030204" pitchFamily="18" charset="0"/>
                                    </a:rPr>
                                  </m:ctrlPr>
                                </m:sSubPr>
                                <m:e>
                                  <m:r>
                                    <m:rPr>
                                      <m:nor/>
                                    </m:rPr>
                                    <a:rPr lang="zh-TW" altLang="en-US" b="1"/>
                                    <m:t>𝜀</m:t>
                                  </m:r>
                                </m:e>
                                <m:sub>
                                  <m:r>
                                    <a:rPr lang="en-US" altLang="zh-TW" b="0" i="1" smtClean="0">
                                      <a:latin typeface="Cambria Math" panose="02040503050406030204" pitchFamily="18" charset="0"/>
                                    </a:rPr>
                                    <m:t>2</m:t>
                                  </m:r>
                                </m:sub>
                              </m:sSub>
                              <m:r>
                                <a:rPr lang="en-US" altLang="zh-TW" i="1">
                                  <a:solidFill>
                                    <a:schemeClr val="tx1"/>
                                  </a:solidFill>
                                  <a:latin typeface="Cambria Math" panose="02040503050406030204" pitchFamily="18" charset="0"/>
                                </a:rPr>
                                <m:t>)</m:t>
                              </m:r>
                            </m:e>
                          </m:eqArr>
                        </m:e>
                      </m:d>
                    </m:oMath>
                  </m:oMathPara>
                </a14:m>
                <a:endParaRPr lang="zh-TW" altLang="en-US" dirty="0"/>
              </a:p>
            </p:txBody>
          </p:sp>
        </mc:Choice>
        <mc:Fallback xmlns="">
          <p:sp>
            <p:nvSpPr>
              <p:cNvPr id="2" name="文字方塊 1">
                <a:extLst>
                  <a:ext uri="{FF2B5EF4-FFF2-40B4-BE49-F238E27FC236}">
                    <a16:creationId xmlns:a16="http://schemas.microsoft.com/office/drawing/2014/main" id="{A5E919D5-288A-FB6C-A749-9EC1B942579D}"/>
                  </a:ext>
                </a:extLst>
              </p:cNvPr>
              <p:cNvSpPr txBox="1">
                <a:spLocks noRot="1" noChangeAspect="1" noMove="1" noResize="1" noEditPoints="1" noAdjustHandles="1" noChangeArrowheads="1" noChangeShapeType="1" noTextEdit="1"/>
              </p:cNvSpPr>
              <p:nvPr/>
            </p:nvSpPr>
            <p:spPr>
              <a:xfrm>
                <a:off x="483220" y="3349162"/>
                <a:ext cx="4088780" cy="797719"/>
              </a:xfrm>
              <a:prstGeom prst="rect">
                <a:avLst/>
              </a:prstGeom>
              <a:blipFill>
                <a:blip r:embed="rId3"/>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B65F9D01-C405-F780-0F0F-00ABF4969195}"/>
              </a:ext>
            </a:extLst>
          </p:cNvPr>
          <p:cNvSpPr txBox="1"/>
          <p:nvPr/>
        </p:nvSpPr>
        <p:spPr>
          <a:xfrm>
            <a:off x="408184" y="2573082"/>
            <a:ext cx="8735816" cy="738664"/>
          </a:xfrm>
          <a:prstGeom prst="rect">
            <a:avLst/>
          </a:prstGeom>
          <a:noFill/>
        </p:spPr>
        <p:txBody>
          <a:bodyPr wrap="square">
            <a:spAutoFit/>
          </a:bodyPr>
          <a:lstStyle/>
          <a:p>
            <a:endParaRPr lang="en-US" altLang="zh-TW" b="0" i="0" dirty="0">
              <a:solidFill>
                <a:schemeClr val="tx1"/>
              </a:solidFill>
              <a:effectLst/>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b="1" i="0" dirty="0">
                <a:solidFill>
                  <a:schemeClr val="tx1"/>
                </a:solidFill>
                <a:effectLst/>
                <a:latin typeface="Cambria" panose="02040503050406030204" pitchFamily="18" charset="0"/>
                <a:ea typeface="Cambria" panose="02040503050406030204" pitchFamily="18" charset="0"/>
              </a:rPr>
              <a:t>Final Prediction Generation:</a:t>
            </a:r>
          </a:p>
          <a:p>
            <a:r>
              <a:rPr lang="en-US" altLang="zh-TW" b="0" i="0" dirty="0">
                <a:solidFill>
                  <a:schemeClr val="tx1"/>
                </a:solidFill>
                <a:effectLst/>
                <a:latin typeface="Cambria" panose="02040503050406030204" pitchFamily="18" charset="0"/>
                <a:ea typeface="Cambria" panose="02040503050406030204" pitchFamily="18" charset="0"/>
              </a:rPr>
              <a:t> The function generates final predictions for each sample based on the selected expert.</a:t>
            </a:r>
            <a:endParaRPr lang="zh-TW" altLang="en-US" dirty="0">
              <a:solidFill>
                <a:schemeClr val="tx1"/>
              </a:solidFill>
              <a:latin typeface="Cambria" panose="02040503050406030204" pitchFamily="18" charset="0"/>
            </a:endParaRPr>
          </a:p>
        </p:txBody>
      </p:sp>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4D976C39-7499-2A66-8FE8-24AEBF215098}"/>
                  </a:ext>
                </a:extLst>
              </p:cNvPr>
              <p:cNvSpPr txBox="1"/>
              <p:nvPr/>
            </p:nvSpPr>
            <p:spPr>
              <a:xfrm>
                <a:off x="84254" y="1576289"/>
                <a:ext cx="45495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𝑿</m:t>
                      </m:r>
                    </m:oMath>
                  </m:oMathPara>
                </a14:m>
                <a:endParaRPr lang="zh-TW" altLang="en-US" sz="1050" b="1" dirty="0">
                  <a:solidFill>
                    <a:schemeClr val="bg1">
                      <a:lumMod val="65000"/>
                    </a:schemeClr>
                  </a:solidFill>
                </a:endParaRPr>
              </a:p>
            </p:txBody>
          </p:sp>
        </mc:Choice>
        <mc:Fallback xmlns="">
          <p:sp>
            <p:nvSpPr>
              <p:cNvPr id="5" name="文字方塊 4">
                <a:extLst>
                  <a:ext uri="{FF2B5EF4-FFF2-40B4-BE49-F238E27FC236}">
                    <a16:creationId xmlns:a16="http://schemas.microsoft.com/office/drawing/2014/main" id="{4D976C39-7499-2A66-8FE8-24AEBF215098}"/>
                  </a:ext>
                </a:extLst>
              </p:cNvPr>
              <p:cNvSpPr txBox="1">
                <a:spLocks noRot="1" noChangeAspect="1" noMove="1" noResize="1" noEditPoints="1" noAdjustHandles="1" noChangeArrowheads="1" noChangeShapeType="1" noTextEdit="1"/>
              </p:cNvSpPr>
              <p:nvPr/>
            </p:nvSpPr>
            <p:spPr>
              <a:xfrm>
                <a:off x="84254" y="1576289"/>
                <a:ext cx="454954" cy="261610"/>
              </a:xfrm>
              <a:prstGeom prst="rect">
                <a:avLst/>
              </a:prstGeom>
              <a:blipFill>
                <a:blip r:embed="rId4"/>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ED5BE6A-BB00-2D6A-0F7C-2FCC87506250}"/>
                  </a:ext>
                </a:extLst>
              </p:cNvPr>
              <p:cNvSpPr/>
              <p:nvPr/>
            </p:nvSpPr>
            <p:spPr>
              <a:xfrm>
                <a:off x="2252380" y="830599"/>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a:solidFill>
                                <a:schemeClr val="bg1">
                                  <a:lumMod val="65000"/>
                                </a:schemeClr>
                              </a:solidFill>
                              <a:latin typeface="Cambria Math" panose="02040503050406030204" pitchFamily="18" charset="0"/>
                            </a:rPr>
                            <m:t>𝟏</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6" name="矩形 5">
                <a:extLst>
                  <a:ext uri="{FF2B5EF4-FFF2-40B4-BE49-F238E27FC236}">
                    <a16:creationId xmlns:a16="http://schemas.microsoft.com/office/drawing/2014/main" id="{1ED5BE6A-BB00-2D6A-0F7C-2FCC87506250}"/>
                  </a:ext>
                </a:extLst>
              </p:cNvPr>
              <p:cNvSpPr>
                <a:spLocks noRot="1" noChangeAspect="1" noMove="1" noResize="1" noEditPoints="1" noAdjustHandles="1" noChangeArrowheads="1" noChangeShapeType="1" noTextEdit="1"/>
              </p:cNvSpPr>
              <p:nvPr/>
            </p:nvSpPr>
            <p:spPr>
              <a:xfrm>
                <a:off x="2252380" y="830599"/>
                <a:ext cx="1836000" cy="540000"/>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B8F21E8-5254-49D1-8284-738843762A95}"/>
                  </a:ext>
                </a:extLst>
              </p:cNvPr>
              <p:cNvSpPr/>
              <p:nvPr/>
            </p:nvSpPr>
            <p:spPr>
              <a:xfrm>
                <a:off x="2252380" y="1422422"/>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𝟐</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(without object information)</a:t>
                </a:r>
              </a:p>
            </p:txBody>
          </p:sp>
        </mc:Choice>
        <mc:Fallback xmlns="">
          <p:sp>
            <p:nvSpPr>
              <p:cNvPr id="7" name="矩形 6">
                <a:extLst>
                  <a:ext uri="{FF2B5EF4-FFF2-40B4-BE49-F238E27FC236}">
                    <a16:creationId xmlns:a16="http://schemas.microsoft.com/office/drawing/2014/main" id="{CB8F21E8-5254-49D1-8284-738843762A95}"/>
                  </a:ext>
                </a:extLst>
              </p:cNvPr>
              <p:cNvSpPr>
                <a:spLocks noRot="1" noChangeAspect="1" noMove="1" noResize="1" noEditPoints="1" noAdjustHandles="1" noChangeArrowheads="1" noChangeShapeType="1" noTextEdit="1"/>
              </p:cNvSpPr>
              <p:nvPr/>
            </p:nvSpPr>
            <p:spPr>
              <a:xfrm>
                <a:off x="2252380" y="1422422"/>
                <a:ext cx="1836000" cy="54000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DF9F434-942D-D4BE-25DD-F900F8C5AEC7}"/>
                  </a:ext>
                </a:extLst>
              </p:cNvPr>
              <p:cNvSpPr/>
              <p:nvPr/>
            </p:nvSpPr>
            <p:spPr>
              <a:xfrm>
                <a:off x="2252380" y="2011700"/>
                <a:ext cx="1836000" cy="540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bg1">
                                  <a:lumMod val="65000"/>
                                </a:schemeClr>
                              </a:solidFill>
                              <a:latin typeface="Cambria Math" panose="02040503050406030204" pitchFamily="18" charset="0"/>
                            </a:rPr>
                          </m:ctrlPr>
                        </m:sSubPr>
                        <m:e>
                          <m:r>
                            <a:rPr lang="en-US" altLang="zh-TW" sz="900" b="1" i="1" smtClean="0">
                              <a:solidFill>
                                <a:schemeClr val="bg1">
                                  <a:lumMod val="65000"/>
                                </a:schemeClr>
                              </a:solidFill>
                              <a:latin typeface="Cambria Math" panose="02040503050406030204" pitchFamily="18" charset="0"/>
                            </a:rPr>
                            <m:t>𝑬</m:t>
                          </m:r>
                        </m:e>
                        <m:sub>
                          <m:r>
                            <a:rPr lang="en-US" altLang="zh-TW" sz="900" b="1" i="1" smtClean="0">
                              <a:solidFill>
                                <a:schemeClr val="bg1">
                                  <a:lumMod val="65000"/>
                                </a:schemeClr>
                              </a:solidFill>
                              <a:latin typeface="Cambria Math" panose="02040503050406030204" pitchFamily="18" charset="0"/>
                            </a:rPr>
                            <m:t>𝟑</m:t>
                          </m:r>
                        </m:sub>
                      </m:sSub>
                      <m:r>
                        <a:rPr lang="en-US" altLang="zh-TW" sz="900" b="1" i="1" smtClean="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𝜻</m:t>
                      </m:r>
                      <m:r>
                        <a:rPr lang="en-US" altLang="zh-TW" sz="900" b="1" i="1" smtClean="0">
                          <a:solidFill>
                            <a:schemeClr val="bg1">
                              <a:lumMod val="65000"/>
                            </a:schemeClr>
                          </a:solidFill>
                          <a:latin typeface="Cambria Math" panose="02040503050406030204" pitchFamily="18" charset="0"/>
                        </a:rPr>
                        <m:t>)</m:t>
                      </m:r>
                    </m:oMath>
                  </m:oMathPara>
                </a14:m>
                <a:endParaRPr lang="en-US" altLang="zh-TW" sz="900" b="1" dirty="0">
                  <a:solidFill>
                    <a:schemeClr val="bg1">
                      <a:lumMod val="65000"/>
                    </a:schemeClr>
                  </a:solidFill>
                </a:endParaRPr>
              </a:p>
              <a:p>
                <a:pPr algn="ctr"/>
                <a:r>
                  <a:rPr lang="en-US" altLang="zh-TW" sz="900" dirty="0">
                    <a:solidFill>
                      <a:schemeClr val="bg1">
                        <a:lumMod val="65000"/>
                      </a:schemeClr>
                    </a:solidFill>
                  </a:rPr>
                  <a:t>(with object information)</a:t>
                </a:r>
              </a:p>
            </p:txBody>
          </p:sp>
        </mc:Choice>
        <mc:Fallback xmlns="">
          <p:sp>
            <p:nvSpPr>
              <p:cNvPr id="8" name="矩形 7">
                <a:extLst>
                  <a:ext uri="{FF2B5EF4-FFF2-40B4-BE49-F238E27FC236}">
                    <a16:creationId xmlns:a16="http://schemas.microsoft.com/office/drawing/2014/main" id="{DDF9F434-942D-D4BE-25DD-F900F8C5AEC7}"/>
                  </a:ext>
                </a:extLst>
              </p:cNvPr>
              <p:cNvSpPr>
                <a:spLocks noRot="1" noChangeAspect="1" noMove="1" noResize="1" noEditPoints="1" noAdjustHandles="1" noChangeArrowheads="1" noChangeShapeType="1" noTextEdit="1"/>
              </p:cNvSpPr>
              <p:nvPr/>
            </p:nvSpPr>
            <p:spPr>
              <a:xfrm>
                <a:off x="2252380" y="2011700"/>
                <a:ext cx="1836000" cy="54000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A2DC7EBC-9AC2-100C-2728-F5C879F85C92}"/>
                  </a:ext>
                </a:extLst>
              </p:cNvPr>
              <p:cNvSpPr txBox="1"/>
              <p:nvPr/>
            </p:nvSpPr>
            <p:spPr>
              <a:xfrm>
                <a:off x="1566428" y="1415408"/>
                <a:ext cx="447675" cy="25391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solidFill>
                            <a:schemeClr val="bg1">
                              <a:lumMod val="65000"/>
                            </a:schemeClr>
                          </a:solidFill>
                          <a:latin typeface="Cambria Math" panose="02040503050406030204" pitchFamily="18" charset="0"/>
                        </a:rPr>
                        <m:t>𝜻</m:t>
                      </m:r>
                    </m:oMath>
                  </m:oMathPara>
                </a14:m>
                <a:endParaRPr lang="zh-TW" altLang="en-US" sz="800" b="1" dirty="0">
                  <a:solidFill>
                    <a:schemeClr val="bg1">
                      <a:lumMod val="65000"/>
                    </a:schemeClr>
                  </a:solidFill>
                </a:endParaRPr>
              </a:p>
            </p:txBody>
          </p:sp>
        </mc:Choice>
        <mc:Fallback xmlns="">
          <p:sp>
            <p:nvSpPr>
              <p:cNvPr id="9" name="文字方塊 8">
                <a:extLst>
                  <a:ext uri="{FF2B5EF4-FFF2-40B4-BE49-F238E27FC236}">
                    <a16:creationId xmlns:a16="http://schemas.microsoft.com/office/drawing/2014/main" id="{A2DC7EBC-9AC2-100C-2728-F5C879F85C92}"/>
                  </a:ext>
                </a:extLst>
              </p:cNvPr>
              <p:cNvSpPr txBox="1">
                <a:spLocks noRot="1" noChangeAspect="1" noMove="1" noResize="1" noEditPoints="1" noAdjustHandles="1" noChangeArrowheads="1" noChangeShapeType="1" noTextEdit="1"/>
              </p:cNvSpPr>
              <p:nvPr/>
            </p:nvSpPr>
            <p:spPr>
              <a:xfrm>
                <a:off x="1566428" y="1415408"/>
                <a:ext cx="447675" cy="253916"/>
              </a:xfrm>
              <a:prstGeom prst="rect">
                <a:avLst/>
              </a:prstGeom>
              <a:blipFill>
                <a:blip r:embed="rId8"/>
                <a:stretch>
                  <a:fillRect/>
                </a:stretch>
              </a:blipFill>
              <a:ln>
                <a:noFill/>
              </a:ln>
            </p:spPr>
            <p:txBody>
              <a:bodyPr/>
              <a:lstStyle/>
              <a:p>
                <a:r>
                  <a:rPr lang="zh-TW" altLang="en-US">
                    <a:noFill/>
                  </a:rPr>
                  <a:t> </a:t>
                </a:r>
              </a:p>
            </p:txBody>
          </p:sp>
        </mc:Fallback>
      </mc:AlternateContent>
      <p:cxnSp>
        <p:nvCxnSpPr>
          <p:cNvPr id="10" name="接點: 肘形 9">
            <a:extLst>
              <a:ext uri="{FF2B5EF4-FFF2-40B4-BE49-F238E27FC236}">
                <a16:creationId xmlns:a16="http://schemas.microsoft.com/office/drawing/2014/main" id="{6D3395A0-F5CD-751E-5F4D-311AABB2C0B8}"/>
              </a:ext>
            </a:extLst>
          </p:cNvPr>
          <p:cNvCxnSpPr>
            <a:cxnSpLocks/>
            <a:stCxn id="15" idx="3"/>
            <a:endCxn id="6" idx="1"/>
          </p:cNvCxnSpPr>
          <p:nvPr/>
        </p:nvCxnSpPr>
        <p:spPr>
          <a:xfrm flipV="1">
            <a:off x="1626686" y="1100599"/>
            <a:ext cx="625694" cy="599242"/>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11" name="接點: 肘形 10">
            <a:extLst>
              <a:ext uri="{FF2B5EF4-FFF2-40B4-BE49-F238E27FC236}">
                <a16:creationId xmlns:a16="http://schemas.microsoft.com/office/drawing/2014/main" id="{D79FA27F-85DF-2686-FC4D-0920D58B3841}"/>
              </a:ext>
            </a:extLst>
          </p:cNvPr>
          <p:cNvCxnSpPr>
            <a:cxnSpLocks/>
            <a:stCxn id="15" idx="3"/>
            <a:endCxn id="8" idx="1"/>
          </p:cNvCxnSpPr>
          <p:nvPr/>
        </p:nvCxnSpPr>
        <p:spPr>
          <a:xfrm>
            <a:off x="1626686" y="1699841"/>
            <a:ext cx="625694" cy="581859"/>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12" name="接點: 肘形 11">
            <a:extLst>
              <a:ext uri="{FF2B5EF4-FFF2-40B4-BE49-F238E27FC236}">
                <a16:creationId xmlns:a16="http://schemas.microsoft.com/office/drawing/2014/main" id="{8E53094D-34BE-AEA6-4352-1FE823FCDFE5}"/>
              </a:ext>
            </a:extLst>
          </p:cNvPr>
          <p:cNvCxnSpPr>
            <a:cxnSpLocks/>
            <a:stCxn id="7" idx="3"/>
            <a:endCxn id="18" idx="1"/>
          </p:cNvCxnSpPr>
          <p:nvPr/>
        </p:nvCxnSpPr>
        <p:spPr>
          <a:xfrm>
            <a:off x="4088380" y="1692422"/>
            <a:ext cx="565829" cy="474"/>
          </a:xfrm>
          <a:prstGeom prst="bentConnector3">
            <a:avLst>
              <a:gd name="adj1" fmla="val 50000"/>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13" name="直線單箭頭接點 12">
            <a:extLst>
              <a:ext uri="{FF2B5EF4-FFF2-40B4-BE49-F238E27FC236}">
                <a16:creationId xmlns:a16="http://schemas.microsoft.com/office/drawing/2014/main" id="{9053D144-75FA-9FB6-E1E9-39A5EE3BEC7C}"/>
              </a:ext>
            </a:extLst>
          </p:cNvPr>
          <p:cNvCxnSpPr>
            <a:cxnSpLocks/>
            <a:stCxn id="27" idx="2"/>
          </p:cNvCxnSpPr>
          <p:nvPr/>
        </p:nvCxnSpPr>
        <p:spPr>
          <a:xfrm flipH="1">
            <a:off x="8495737" y="2087049"/>
            <a:ext cx="6069" cy="247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FAD3E5B4-A720-6A4D-C9BF-49010F46F952}"/>
                  </a:ext>
                </a:extLst>
              </p:cNvPr>
              <p:cNvSpPr/>
              <p:nvPr/>
            </p:nvSpPr>
            <p:spPr>
              <a:xfrm>
                <a:off x="735145" y="1326022"/>
                <a:ext cx="891541" cy="747637"/>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900" b="1" dirty="0">
                    <a:solidFill>
                      <a:schemeClr val="bg1">
                        <a:lumMod val="65000"/>
                      </a:schemeClr>
                    </a:solidFill>
                  </a:rPr>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solidFill>
                            <a:schemeClr val="bg1">
                              <a:lumMod val="65000"/>
                            </a:schemeClr>
                          </a:solidFill>
                          <a:latin typeface="Cambria Math" panose="02040503050406030204" pitchFamily="18" charset="0"/>
                        </a:rPr>
                        <m:t>𝑩</m:t>
                      </m:r>
                      <m:r>
                        <a:rPr lang="en-US" altLang="zh-TW" sz="900" b="1" i="1" dirty="0">
                          <a:solidFill>
                            <a:schemeClr val="bg1">
                              <a:lumMod val="65000"/>
                            </a:schemeClr>
                          </a:solidFill>
                          <a:latin typeface="Cambria Math" panose="02040503050406030204" pitchFamily="18" charset="0"/>
                        </a:rPr>
                        <m:t>(</m:t>
                      </m:r>
                      <m:r>
                        <a:rPr lang="en-US" altLang="zh-TW" sz="900" b="1" i="1" dirty="0">
                          <a:solidFill>
                            <a:schemeClr val="bg1">
                              <a:lumMod val="65000"/>
                            </a:schemeClr>
                          </a:solidFill>
                          <a:latin typeface="Cambria Math" panose="02040503050406030204" pitchFamily="18" charset="0"/>
                        </a:rPr>
                        <m:t>𝑿</m:t>
                      </m:r>
                      <m:r>
                        <a:rPr lang="en-US" altLang="zh-TW" sz="900" b="1" i="1" dirty="0">
                          <a:solidFill>
                            <a:schemeClr val="bg1">
                              <a:lumMod val="65000"/>
                            </a:schemeClr>
                          </a:solidFill>
                          <a:latin typeface="Cambria Math" panose="02040503050406030204" pitchFamily="18" charset="0"/>
                        </a:rPr>
                        <m:t>; </m:t>
                      </m:r>
                      <m:r>
                        <a:rPr lang="el-GR" altLang="zh-TW" sz="900" b="1" i="1" dirty="0">
                          <a:solidFill>
                            <a:schemeClr val="bg1">
                              <a:lumMod val="65000"/>
                            </a:schemeClr>
                          </a:solidFill>
                          <a:latin typeface="Cambria Math" panose="02040503050406030204" pitchFamily="18" charset="0"/>
                        </a:rPr>
                        <m:t>𝜽</m:t>
                      </m:r>
                      <m:r>
                        <a:rPr lang="en-US" altLang="zh-TW" sz="900" b="1" i="1" dirty="0">
                          <a:solidFill>
                            <a:schemeClr val="bg1">
                              <a:lumMod val="65000"/>
                            </a:schemeClr>
                          </a:solidFill>
                          <a:latin typeface="Cambria Math" panose="02040503050406030204" pitchFamily="18" charset="0"/>
                        </a:rPr>
                        <m:t>)</m:t>
                      </m:r>
                    </m:oMath>
                  </m:oMathPara>
                </a14:m>
                <a:endParaRPr lang="zh-TW" altLang="en-US" sz="900" b="1" dirty="0">
                  <a:solidFill>
                    <a:schemeClr val="bg1">
                      <a:lumMod val="65000"/>
                    </a:schemeClr>
                  </a:solidFill>
                </a:endParaRPr>
              </a:p>
            </p:txBody>
          </p:sp>
        </mc:Choice>
        <mc:Fallback xmlns="">
          <p:sp>
            <p:nvSpPr>
              <p:cNvPr id="15" name="矩形 14">
                <a:extLst>
                  <a:ext uri="{FF2B5EF4-FFF2-40B4-BE49-F238E27FC236}">
                    <a16:creationId xmlns:a16="http://schemas.microsoft.com/office/drawing/2014/main" id="{FAD3E5B4-A720-6A4D-C9BF-49010F46F952}"/>
                  </a:ext>
                </a:extLst>
              </p:cNvPr>
              <p:cNvSpPr>
                <a:spLocks noRot="1" noChangeAspect="1" noMove="1" noResize="1" noEditPoints="1" noAdjustHandles="1" noChangeArrowheads="1" noChangeShapeType="1" noTextEdit="1"/>
              </p:cNvSpPr>
              <p:nvPr/>
            </p:nvSpPr>
            <p:spPr>
              <a:xfrm>
                <a:off x="735145" y="1326022"/>
                <a:ext cx="891541" cy="747637"/>
              </a:xfrm>
              <a:prstGeom prst="rect">
                <a:avLst/>
              </a:prstGeom>
              <a:blipFill>
                <a:blip r:embed="rId9"/>
                <a:stretch>
                  <a:fillRect/>
                </a:stretch>
              </a:blipFill>
              <a:ln/>
            </p:spPr>
            <p:txBody>
              <a:bodyPr/>
              <a:lstStyle/>
              <a:p>
                <a:r>
                  <a:rPr lang="zh-TW" altLang="en-US">
                    <a:noFill/>
                  </a:rPr>
                  <a:t> </a:t>
                </a:r>
              </a:p>
            </p:txBody>
          </p:sp>
        </mc:Fallback>
      </mc:AlternateContent>
      <p:cxnSp>
        <p:nvCxnSpPr>
          <p:cNvPr id="16" name="直線單箭頭接點 15">
            <a:extLst>
              <a:ext uri="{FF2B5EF4-FFF2-40B4-BE49-F238E27FC236}">
                <a16:creationId xmlns:a16="http://schemas.microsoft.com/office/drawing/2014/main" id="{97AB0FCA-ED2D-4154-6372-3339E1F2E1C6}"/>
              </a:ext>
            </a:extLst>
          </p:cNvPr>
          <p:cNvCxnSpPr>
            <a:cxnSpLocks/>
          </p:cNvCxnSpPr>
          <p:nvPr/>
        </p:nvCxnSpPr>
        <p:spPr>
          <a:xfrm>
            <a:off x="419680" y="1713836"/>
            <a:ext cx="241300" cy="0"/>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17" name="矩形 16">
            <a:extLst>
              <a:ext uri="{FF2B5EF4-FFF2-40B4-BE49-F238E27FC236}">
                <a16:creationId xmlns:a16="http://schemas.microsoft.com/office/drawing/2014/main" id="{EE895059-B2D9-C202-F543-E6A7CAE51D41}"/>
              </a:ext>
            </a:extLst>
          </p:cNvPr>
          <p:cNvSpPr/>
          <p:nvPr/>
        </p:nvSpPr>
        <p:spPr>
          <a:xfrm>
            <a:off x="4656495" y="851127"/>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18" name="矩形 17">
            <a:extLst>
              <a:ext uri="{FF2B5EF4-FFF2-40B4-BE49-F238E27FC236}">
                <a16:creationId xmlns:a16="http://schemas.microsoft.com/office/drawing/2014/main" id="{4931D3E2-FF34-A683-7E3E-CB629234B2A5}"/>
              </a:ext>
            </a:extLst>
          </p:cNvPr>
          <p:cNvSpPr/>
          <p:nvPr/>
        </p:nvSpPr>
        <p:spPr>
          <a:xfrm>
            <a:off x="4654209" y="1440896"/>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sp>
        <p:nvSpPr>
          <p:cNvPr id="20" name="矩形 19">
            <a:extLst>
              <a:ext uri="{FF2B5EF4-FFF2-40B4-BE49-F238E27FC236}">
                <a16:creationId xmlns:a16="http://schemas.microsoft.com/office/drawing/2014/main" id="{687CB032-39E2-5FDE-1EA7-7F7EB0EAA49A}"/>
              </a:ext>
            </a:extLst>
          </p:cNvPr>
          <p:cNvSpPr/>
          <p:nvPr/>
        </p:nvSpPr>
        <p:spPr>
          <a:xfrm>
            <a:off x="4656495" y="2042271"/>
            <a:ext cx="1480346"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b="0" i="0" dirty="0">
                <a:solidFill>
                  <a:schemeClr val="bg1">
                    <a:lumMod val="65000"/>
                  </a:schemeClr>
                </a:solidFill>
                <a:effectLst/>
                <a:latin typeface="Söhne"/>
              </a:rPr>
              <a:t>Probability to Uncertainty Converter</a:t>
            </a:r>
            <a:endParaRPr lang="en-US" altLang="zh-TW" sz="800" b="1" dirty="0">
              <a:solidFill>
                <a:schemeClr val="bg1">
                  <a:lumMod val="65000"/>
                </a:schemeClr>
              </a:solidFill>
            </a:endParaRPr>
          </a:p>
        </p:txBody>
      </p:sp>
      <p:cxnSp>
        <p:nvCxnSpPr>
          <p:cNvPr id="21" name="直線單箭頭接點 20">
            <a:extLst>
              <a:ext uri="{FF2B5EF4-FFF2-40B4-BE49-F238E27FC236}">
                <a16:creationId xmlns:a16="http://schemas.microsoft.com/office/drawing/2014/main" id="{0F6A6C04-2906-223D-B24D-D82D9C9EAC94}"/>
              </a:ext>
            </a:extLst>
          </p:cNvPr>
          <p:cNvCxnSpPr>
            <a:cxnSpLocks/>
            <a:stCxn id="17" idx="3"/>
            <a:endCxn id="23" idx="1"/>
          </p:cNvCxnSpPr>
          <p:nvPr/>
        </p:nvCxnSpPr>
        <p:spPr>
          <a:xfrm>
            <a:off x="6136841" y="1103127"/>
            <a:ext cx="251200" cy="1727"/>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22" name="直線單箭頭接點 21">
            <a:extLst>
              <a:ext uri="{FF2B5EF4-FFF2-40B4-BE49-F238E27FC236}">
                <a16:creationId xmlns:a16="http://schemas.microsoft.com/office/drawing/2014/main" id="{8DA5C59C-4E6B-566D-F73D-8880E160EFA1}"/>
              </a:ext>
            </a:extLst>
          </p:cNvPr>
          <p:cNvCxnSpPr>
            <a:cxnSpLocks/>
            <a:stCxn id="18" idx="3"/>
            <a:endCxn id="28" idx="1"/>
          </p:cNvCxnSpPr>
          <p:nvPr/>
        </p:nvCxnSpPr>
        <p:spPr>
          <a:xfrm flipV="1">
            <a:off x="6134555" y="1690500"/>
            <a:ext cx="253486" cy="2396"/>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23" name="矩形 22">
            <a:extLst>
              <a:ext uri="{FF2B5EF4-FFF2-40B4-BE49-F238E27FC236}">
                <a16:creationId xmlns:a16="http://schemas.microsoft.com/office/drawing/2014/main" id="{679F466C-EA51-9542-6D9A-FFAFC2F1855C}"/>
              </a:ext>
            </a:extLst>
          </p:cNvPr>
          <p:cNvSpPr/>
          <p:nvPr/>
        </p:nvSpPr>
        <p:spPr>
          <a:xfrm>
            <a:off x="6388041" y="852854"/>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24" name="接點: 肘形 23">
            <a:extLst>
              <a:ext uri="{FF2B5EF4-FFF2-40B4-BE49-F238E27FC236}">
                <a16:creationId xmlns:a16="http://schemas.microsoft.com/office/drawing/2014/main" id="{798D212B-A028-0823-7880-2778A2138EE2}"/>
              </a:ext>
            </a:extLst>
          </p:cNvPr>
          <p:cNvCxnSpPr>
            <a:cxnSpLocks/>
            <a:stCxn id="23" idx="3"/>
          </p:cNvCxnSpPr>
          <p:nvPr/>
        </p:nvCxnSpPr>
        <p:spPr>
          <a:xfrm>
            <a:off x="7576041" y="1104854"/>
            <a:ext cx="356086" cy="3675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接點: 肘形 24">
            <a:extLst>
              <a:ext uri="{FF2B5EF4-FFF2-40B4-BE49-F238E27FC236}">
                <a16:creationId xmlns:a16="http://schemas.microsoft.com/office/drawing/2014/main" id="{88A8FA1D-8ADD-7A92-6161-4B4792B001F1}"/>
              </a:ext>
            </a:extLst>
          </p:cNvPr>
          <p:cNvCxnSpPr>
            <a:cxnSpLocks/>
            <a:stCxn id="28" idx="3"/>
            <a:endCxn id="27" idx="1"/>
          </p:cNvCxnSpPr>
          <p:nvPr/>
        </p:nvCxnSpPr>
        <p:spPr>
          <a:xfrm>
            <a:off x="7576041" y="1690500"/>
            <a:ext cx="357053" cy="9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接點: 肘形 25">
            <a:extLst>
              <a:ext uri="{FF2B5EF4-FFF2-40B4-BE49-F238E27FC236}">
                <a16:creationId xmlns:a16="http://schemas.microsoft.com/office/drawing/2014/main" id="{33F294E4-4836-3507-8C83-40C1D65C9CAA}"/>
              </a:ext>
            </a:extLst>
          </p:cNvPr>
          <p:cNvCxnSpPr>
            <a:cxnSpLocks/>
            <a:stCxn id="29" idx="3"/>
          </p:cNvCxnSpPr>
          <p:nvPr/>
        </p:nvCxnSpPr>
        <p:spPr>
          <a:xfrm flipV="1">
            <a:off x="7576041" y="1911466"/>
            <a:ext cx="356086" cy="3855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E185FB9-AA40-ADCA-F986-27D6D197D5C6}"/>
              </a:ext>
            </a:extLst>
          </p:cNvPr>
          <p:cNvSpPr/>
          <p:nvPr/>
        </p:nvSpPr>
        <p:spPr>
          <a:xfrm>
            <a:off x="7933094" y="1295817"/>
            <a:ext cx="1137424" cy="7912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000" dirty="0">
                <a:solidFill>
                  <a:srgbClr val="343541"/>
                </a:solidFill>
                <a:latin typeface="Söhne"/>
              </a:rPr>
              <a:t>Error Rate Optimized Prediction Selector</a:t>
            </a:r>
          </a:p>
        </p:txBody>
      </p:sp>
      <p:sp>
        <p:nvSpPr>
          <p:cNvPr id="28" name="矩形 27">
            <a:extLst>
              <a:ext uri="{FF2B5EF4-FFF2-40B4-BE49-F238E27FC236}">
                <a16:creationId xmlns:a16="http://schemas.microsoft.com/office/drawing/2014/main" id="{C45A48B9-3823-9501-C79D-F1A20646C450}"/>
              </a:ext>
            </a:extLst>
          </p:cNvPr>
          <p:cNvSpPr/>
          <p:nvPr/>
        </p:nvSpPr>
        <p:spPr>
          <a:xfrm>
            <a:off x="6388041" y="1438500"/>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sp>
        <p:nvSpPr>
          <p:cNvPr id="29" name="矩形 28">
            <a:extLst>
              <a:ext uri="{FF2B5EF4-FFF2-40B4-BE49-F238E27FC236}">
                <a16:creationId xmlns:a16="http://schemas.microsoft.com/office/drawing/2014/main" id="{3A6FF5C7-9C2A-831B-AF1A-93F3C7A4597A}"/>
              </a:ext>
            </a:extLst>
          </p:cNvPr>
          <p:cNvSpPr/>
          <p:nvPr/>
        </p:nvSpPr>
        <p:spPr>
          <a:xfrm>
            <a:off x="6388041" y="2044990"/>
            <a:ext cx="1188000" cy="5040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TW" sz="1000" dirty="0">
                <a:solidFill>
                  <a:schemeClr val="bg1">
                    <a:lumMod val="65000"/>
                  </a:schemeClr>
                </a:solidFill>
                <a:latin typeface="Söhne"/>
              </a:rPr>
              <a:t>Uncertainty to Error Rate Mapping</a:t>
            </a:r>
          </a:p>
        </p:txBody>
      </p:sp>
      <p:cxnSp>
        <p:nvCxnSpPr>
          <p:cNvPr id="30" name="直線單箭頭接點 29">
            <a:extLst>
              <a:ext uri="{FF2B5EF4-FFF2-40B4-BE49-F238E27FC236}">
                <a16:creationId xmlns:a16="http://schemas.microsoft.com/office/drawing/2014/main" id="{AFEBFDF8-D982-9B02-0DF6-58C98A65501E}"/>
              </a:ext>
            </a:extLst>
          </p:cNvPr>
          <p:cNvCxnSpPr>
            <a:cxnSpLocks/>
            <a:stCxn id="20" idx="3"/>
            <a:endCxn id="29" idx="1"/>
          </p:cNvCxnSpPr>
          <p:nvPr/>
        </p:nvCxnSpPr>
        <p:spPr>
          <a:xfrm>
            <a:off x="6136841" y="2294271"/>
            <a:ext cx="251200" cy="27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C1AAC8FF-FCC0-518B-0ED7-B5C6E8286102}"/>
                  </a:ext>
                </a:extLst>
              </p:cNvPr>
              <p:cNvSpPr txBox="1"/>
              <p:nvPr/>
            </p:nvSpPr>
            <p:spPr>
              <a:xfrm>
                <a:off x="6085556" y="825526"/>
                <a:ext cx="342060"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1</m:t>
                          </m:r>
                        </m:sub>
                      </m:sSub>
                    </m:oMath>
                  </m:oMathPara>
                </a14:m>
                <a:endParaRPr lang="zh-TW" altLang="en-US" sz="1100" dirty="0">
                  <a:solidFill>
                    <a:schemeClr val="bg1">
                      <a:lumMod val="65000"/>
                    </a:schemeClr>
                  </a:solidFill>
                </a:endParaRPr>
              </a:p>
            </p:txBody>
          </p:sp>
        </mc:Choice>
        <mc:Fallback xmlns="">
          <p:sp>
            <p:nvSpPr>
              <p:cNvPr id="31" name="文字方塊 30">
                <a:extLst>
                  <a:ext uri="{FF2B5EF4-FFF2-40B4-BE49-F238E27FC236}">
                    <a16:creationId xmlns:a16="http://schemas.microsoft.com/office/drawing/2014/main" id="{C1AAC8FF-FCC0-518B-0ED7-B5C6E8286102}"/>
                  </a:ext>
                </a:extLst>
              </p:cNvPr>
              <p:cNvSpPr txBox="1">
                <a:spLocks noRot="1" noChangeAspect="1" noMove="1" noResize="1" noEditPoints="1" noAdjustHandles="1" noChangeArrowheads="1" noChangeShapeType="1" noTextEdit="1"/>
              </p:cNvSpPr>
              <p:nvPr/>
            </p:nvSpPr>
            <p:spPr>
              <a:xfrm>
                <a:off x="6085556" y="825526"/>
                <a:ext cx="342060" cy="261610"/>
              </a:xfrm>
              <a:prstGeom prst="rect">
                <a:avLst/>
              </a:prstGeom>
              <a:blipFill>
                <a:blip r:embed="rId10"/>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C4779017-19DF-0F15-05FE-83131617BBBE}"/>
                  </a:ext>
                </a:extLst>
              </p:cNvPr>
              <p:cNvSpPr txBox="1"/>
              <p:nvPr/>
            </p:nvSpPr>
            <p:spPr>
              <a:xfrm>
                <a:off x="5808912" y="1440871"/>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2</m:t>
                          </m:r>
                        </m:sub>
                      </m:sSub>
                    </m:oMath>
                  </m:oMathPara>
                </a14:m>
                <a:endParaRPr lang="zh-TW" altLang="en-US" sz="1100" dirty="0">
                  <a:solidFill>
                    <a:schemeClr val="bg1">
                      <a:lumMod val="65000"/>
                    </a:schemeClr>
                  </a:solidFill>
                </a:endParaRPr>
              </a:p>
            </p:txBody>
          </p:sp>
        </mc:Choice>
        <mc:Fallback xmlns="">
          <p:sp>
            <p:nvSpPr>
              <p:cNvPr id="32" name="文字方塊 31">
                <a:extLst>
                  <a:ext uri="{FF2B5EF4-FFF2-40B4-BE49-F238E27FC236}">
                    <a16:creationId xmlns:a16="http://schemas.microsoft.com/office/drawing/2014/main" id="{C4779017-19DF-0F15-05FE-83131617BBBE}"/>
                  </a:ext>
                </a:extLst>
              </p:cNvPr>
              <p:cNvSpPr txBox="1">
                <a:spLocks noRot="1" noChangeAspect="1" noMove="1" noResize="1" noEditPoints="1" noAdjustHandles="1" noChangeArrowheads="1" noChangeShapeType="1" noTextEdit="1"/>
              </p:cNvSpPr>
              <p:nvPr/>
            </p:nvSpPr>
            <p:spPr>
              <a:xfrm>
                <a:off x="5808912" y="1440871"/>
                <a:ext cx="895349" cy="261610"/>
              </a:xfrm>
              <a:prstGeom prst="rect">
                <a:avLst/>
              </a:prstGeom>
              <a:blipFill>
                <a:blip r:embed="rId11"/>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503636B8-93C0-C9E4-F313-173518B5C1AC}"/>
                  </a:ext>
                </a:extLst>
              </p:cNvPr>
              <p:cNvSpPr txBox="1"/>
              <p:nvPr/>
            </p:nvSpPr>
            <p:spPr>
              <a:xfrm>
                <a:off x="5811419" y="2020090"/>
                <a:ext cx="895349"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solidFill>
                                <a:schemeClr val="bg1">
                                  <a:lumMod val="65000"/>
                                </a:schemeClr>
                              </a:solidFill>
                              <a:latin typeface="Cambria Math" panose="02040503050406030204" pitchFamily="18" charset="0"/>
                            </a:rPr>
                          </m:ctrlPr>
                        </m:sSubPr>
                        <m:e>
                          <m:r>
                            <a:rPr lang="en-US" altLang="zh-TW" sz="1100" b="1" i="1" smtClean="0">
                              <a:solidFill>
                                <a:schemeClr val="bg1">
                                  <a:lumMod val="65000"/>
                                </a:schemeClr>
                              </a:solidFill>
                              <a:latin typeface="Cambria Math" panose="02040503050406030204" pitchFamily="18" charset="0"/>
                            </a:rPr>
                            <m:t>𝑼</m:t>
                          </m:r>
                        </m:e>
                        <m:sub>
                          <m:r>
                            <a:rPr lang="en-US" altLang="zh-TW" sz="1100" b="0" i="1" smtClean="0">
                              <a:solidFill>
                                <a:schemeClr val="bg1">
                                  <a:lumMod val="65000"/>
                                </a:schemeClr>
                              </a:solidFill>
                              <a:latin typeface="Cambria Math" panose="02040503050406030204" pitchFamily="18" charset="0"/>
                            </a:rPr>
                            <m:t>3</m:t>
                          </m:r>
                        </m:sub>
                      </m:sSub>
                    </m:oMath>
                  </m:oMathPara>
                </a14:m>
                <a:endParaRPr lang="zh-TW" altLang="en-US" sz="1100" dirty="0">
                  <a:solidFill>
                    <a:schemeClr val="bg1">
                      <a:lumMod val="65000"/>
                    </a:schemeClr>
                  </a:solidFill>
                </a:endParaRPr>
              </a:p>
            </p:txBody>
          </p:sp>
        </mc:Choice>
        <mc:Fallback xmlns="">
          <p:sp>
            <p:nvSpPr>
              <p:cNvPr id="33" name="文字方塊 32">
                <a:extLst>
                  <a:ext uri="{FF2B5EF4-FFF2-40B4-BE49-F238E27FC236}">
                    <a16:creationId xmlns:a16="http://schemas.microsoft.com/office/drawing/2014/main" id="{503636B8-93C0-C9E4-F313-173518B5C1AC}"/>
                  </a:ext>
                </a:extLst>
              </p:cNvPr>
              <p:cNvSpPr txBox="1">
                <a:spLocks noRot="1" noChangeAspect="1" noMove="1" noResize="1" noEditPoints="1" noAdjustHandles="1" noChangeArrowheads="1" noChangeShapeType="1" noTextEdit="1"/>
              </p:cNvSpPr>
              <p:nvPr/>
            </p:nvSpPr>
            <p:spPr>
              <a:xfrm>
                <a:off x="5811419" y="2020090"/>
                <a:ext cx="895349" cy="261610"/>
              </a:xfrm>
              <a:prstGeom prst="rect">
                <a:avLst/>
              </a:prstGeom>
              <a:blipFill>
                <a:blip r:embed="rId12"/>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6387118D-6D41-CF4E-5D0A-6D0C16ED7C59}"/>
                  </a:ext>
                </a:extLst>
              </p:cNvPr>
              <p:cNvSpPr txBox="1"/>
              <p:nvPr/>
            </p:nvSpPr>
            <p:spPr>
              <a:xfrm>
                <a:off x="7469494" y="836394"/>
                <a:ext cx="421393"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i="1">
                              <a:solidFill>
                                <a:schemeClr val="tx1"/>
                              </a:solidFill>
                              <a:latin typeface="Cambria Math" panose="02040503050406030204" pitchFamily="18" charset="0"/>
                            </a:rPr>
                            <m:t>1</m:t>
                          </m:r>
                        </m:sub>
                      </m:sSub>
                    </m:oMath>
                  </m:oMathPara>
                </a14:m>
                <a:endParaRPr lang="zh-TW" altLang="en-US" sz="1200" dirty="0"/>
              </a:p>
            </p:txBody>
          </p:sp>
        </mc:Choice>
        <mc:Fallback xmlns="">
          <p:sp>
            <p:nvSpPr>
              <p:cNvPr id="34" name="文字方塊 33">
                <a:extLst>
                  <a:ext uri="{FF2B5EF4-FFF2-40B4-BE49-F238E27FC236}">
                    <a16:creationId xmlns:a16="http://schemas.microsoft.com/office/drawing/2014/main" id="{6387118D-6D41-CF4E-5D0A-6D0C16ED7C59}"/>
                  </a:ext>
                </a:extLst>
              </p:cNvPr>
              <p:cNvSpPr txBox="1">
                <a:spLocks noRot="1" noChangeAspect="1" noMove="1" noResize="1" noEditPoints="1" noAdjustHandles="1" noChangeArrowheads="1" noChangeShapeType="1" noTextEdit="1"/>
              </p:cNvSpPr>
              <p:nvPr/>
            </p:nvSpPr>
            <p:spPr>
              <a:xfrm>
                <a:off x="7469494" y="836394"/>
                <a:ext cx="421393" cy="276999"/>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5" name="文字方塊 34">
                <a:extLst>
                  <a:ext uri="{FF2B5EF4-FFF2-40B4-BE49-F238E27FC236}">
                    <a16:creationId xmlns:a16="http://schemas.microsoft.com/office/drawing/2014/main" id="{D501DE3A-CFD4-A0C0-10EC-F77B2DA6E476}"/>
                  </a:ext>
                </a:extLst>
              </p:cNvPr>
              <p:cNvSpPr txBox="1"/>
              <p:nvPr/>
            </p:nvSpPr>
            <p:spPr>
              <a:xfrm>
                <a:off x="7498532" y="1432551"/>
                <a:ext cx="35769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2</m:t>
                          </m:r>
                        </m:sub>
                      </m:sSub>
                    </m:oMath>
                  </m:oMathPara>
                </a14:m>
                <a:endParaRPr lang="zh-TW" altLang="en-US" sz="1200" dirty="0"/>
              </a:p>
            </p:txBody>
          </p:sp>
        </mc:Choice>
        <mc:Fallback xmlns="">
          <p:sp>
            <p:nvSpPr>
              <p:cNvPr id="35" name="文字方塊 34">
                <a:extLst>
                  <a:ext uri="{FF2B5EF4-FFF2-40B4-BE49-F238E27FC236}">
                    <a16:creationId xmlns:a16="http://schemas.microsoft.com/office/drawing/2014/main" id="{D501DE3A-CFD4-A0C0-10EC-F77B2DA6E476}"/>
                  </a:ext>
                </a:extLst>
              </p:cNvPr>
              <p:cNvSpPr txBox="1">
                <a:spLocks noRot="1" noChangeAspect="1" noMove="1" noResize="1" noEditPoints="1" noAdjustHandles="1" noChangeArrowheads="1" noChangeShapeType="1" noTextEdit="1"/>
              </p:cNvSpPr>
              <p:nvPr/>
            </p:nvSpPr>
            <p:spPr>
              <a:xfrm>
                <a:off x="7498532" y="1432551"/>
                <a:ext cx="357690" cy="276999"/>
              </a:xfrm>
              <a:prstGeom prst="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FA140FA9-3173-5D07-78D1-D6CA96A8F16B}"/>
                  </a:ext>
                </a:extLst>
              </p:cNvPr>
              <p:cNvSpPr txBox="1"/>
              <p:nvPr/>
            </p:nvSpPr>
            <p:spPr>
              <a:xfrm>
                <a:off x="7508853" y="2036898"/>
                <a:ext cx="336294" cy="27956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b="1" i="1">
                              <a:solidFill>
                                <a:schemeClr val="tx1"/>
                              </a:solidFill>
                              <a:latin typeface="Cambria Math" panose="02040503050406030204" pitchFamily="18" charset="0"/>
                            </a:rPr>
                            <m:t>𝜺</m:t>
                          </m:r>
                        </m:e>
                        <m:sub>
                          <m:r>
                            <a:rPr lang="en-US" altLang="zh-TW" sz="1200" b="0" i="1" smtClean="0">
                              <a:solidFill>
                                <a:schemeClr val="tx1"/>
                              </a:solidFill>
                              <a:latin typeface="Cambria Math" panose="02040503050406030204" pitchFamily="18" charset="0"/>
                            </a:rPr>
                            <m:t>3</m:t>
                          </m:r>
                        </m:sub>
                      </m:sSub>
                    </m:oMath>
                  </m:oMathPara>
                </a14:m>
                <a:endParaRPr lang="zh-TW" altLang="en-US" sz="1200" dirty="0"/>
              </a:p>
            </p:txBody>
          </p:sp>
        </mc:Choice>
        <mc:Fallback xmlns="">
          <p:sp>
            <p:nvSpPr>
              <p:cNvPr id="36" name="文字方塊 35">
                <a:extLst>
                  <a:ext uri="{FF2B5EF4-FFF2-40B4-BE49-F238E27FC236}">
                    <a16:creationId xmlns:a16="http://schemas.microsoft.com/office/drawing/2014/main" id="{FA140FA9-3173-5D07-78D1-D6CA96A8F16B}"/>
                  </a:ext>
                </a:extLst>
              </p:cNvPr>
              <p:cNvSpPr txBox="1">
                <a:spLocks noRot="1" noChangeAspect="1" noMove="1" noResize="1" noEditPoints="1" noAdjustHandles="1" noChangeArrowheads="1" noChangeShapeType="1" noTextEdit="1"/>
              </p:cNvSpPr>
              <p:nvPr/>
            </p:nvSpPr>
            <p:spPr>
              <a:xfrm>
                <a:off x="7508853" y="2036898"/>
                <a:ext cx="336294" cy="279569"/>
              </a:xfrm>
              <a:prstGeom prst="rect">
                <a:avLst/>
              </a:prstGeom>
              <a:blipFill>
                <a:blip r:embed="rId16"/>
                <a:stretch>
                  <a:fillRect/>
                </a:stretch>
              </a:blipFill>
            </p:spPr>
            <p:txBody>
              <a:bodyPr/>
              <a:lstStyle/>
              <a:p>
                <a:r>
                  <a:rPr lang="zh-TW" altLang="en-US">
                    <a:noFill/>
                  </a:rPr>
                  <a:t> </a:t>
                </a:r>
              </a:p>
            </p:txBody>
          </p:sp>
        </mc:Fallback>
      </mc:AlternateContent>
      <p:cxnSp>
        <p:nvCxnSpPr>
          <p:cNvPr id="37" name="直線單箭頭接點 36">
            <a:extLst>
              <a:ext uri="{FF2B5EF4-FFF2-40B4-BE49-F238E27FC236}">
                <a16:creationId xmlns:a16="http://schemas.microsoft.com/office/drawing/2014/main" id="{917DD22F-9EAC-94A7-BCC2-F2CD0952BED6}"/>
              </a:ext>
            </a:extLst>
          </p:cNvPr>
          <p:cNvCxnSpPr>
            <a:cxnSpLocks/>
            <a:stCxn id="15" idx="3"/>
            <a:endCxn id="7" idx="1"/>
          </p:cNvCxnSpPr>
          <p:nvPr/>
        </p:nvCxnSpPr>
        <p:spPr>
          <a:xfrm flipV="1">
            <a:off x="1626686" y="1692422"/>
            <a:ext cx="625694" cy="7419"/>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FAB913CD-8ADE-9E3F-1772-EFD0C9018859}"/>
                  </a:ext>
                </a:extLst>
              </p:cNvPr>
              <p:cNvSpPr txBox="1"/>
              <p:nvPr/>
            </p:nvSpPr>
            <p:spPr>
              <a:xfrm>
                <a:off x="4066792" y="807115"/>
                <a:ext cx="538284" cy="278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𝑎𝑣𝑔</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38" name="文字方塊 37">
                <a:extLst>
                  <a:ext uri="{FF2B5EF4-FFF2-40B4-BE49-F238E27FC236}">
                    <a16:creationId xmlns:a16="http://schemas.microsoft.com/office/drawing/2014/main" id="{FAB913CD-8ADE-9E3F-1772-EFD0C9018859}"/>
                  </a:ext>
                </a:extLst>
              </p:cNvPr>
              <p:cNvSpPr txBox="1">
                <a:spLocks noRot="1" noChangeAspect="1" noMove="1" noResize="1" noEditPoints="1" noAdjustHandles="1" noChangeArrowheads="1" noChangeShapeType="1" noTextEdit="1"/>
              </p:cNvSpPr>
              <p:nvPr/>
            </p:nvSpPr>
            <p:spPr>
              <a:xfrm>
                <a:off x="4066792" y="807115"/>
                <a:ext cx="538284" cy="278666"/>
              </a:xfrm>
              <a:prstGeom prst="rect">
                <a:avLst/>
              </a:prstGeom>
              <a:blipFill>
                <a:blip r:embed="rId17"/>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AE5A3F2E-5806-2DE4-2732-46EC63275DD9}"/>
                  </a:ext>
                </a:extLst>
              </p:cNvPr>
              <p:cNvSpPr txBox="1"/>
              <p:nvPr/>
            </p:nvSpPr>
            <p:spPr>
              <a:xfrm>
                <a:off x="4022806" y="2042271"/>
                <a:ext cx="538284" cy="2704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bg1">
                              <a:lumMod val="65000"/>
                            </a:schemeClr>
                          </a:solidFill>
                          <a:latin typeface="Cambria Math" panose="02040503050406030204" pitchFamily="18" charset="0"/>
                        </a:rPr>
                        <m:t>{</m:t>
                      </m:r>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𝑚𝑎𝑡𝑐h</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39" name="文字方塊 38">
                <a:extLst>
                  <a:ext uri="{FF2B5EF4-FFF2-40B4-BE49-F238E27FC236}">
                    <a16:creationId xmlns:a16="http://schemas.microsoft.com/office/drawing/2014/main" id="{AE5A3F2E-5806-2DE4-2732-46EC63275DD9}"/>
                  </a:ext>
                </a:extLst>
              </p:cNvPr>
              <p:cNvSpPr txBox="1">
                <a:spLocks noRot="1" noChangeAspect="1" noMove="1" noResize="1" noEditPoints="1" noAdjustHandles="1" noChangeArrowheads="1" noChangeShapeType="1" noTextEdit="1"/>
              </p:cNvSpPr>
              <p:nvPr/>
            </p:nvSpPr>
            <p:spPr>
              <a:xfrm>
                <a:off x="4022806" y="2042271"/>
                <a:ext cx="538284" cy="270459"/>
              </a:xfrm>
              <a:prstGeom prst="rect">
                <a:avLst/>
              </a:prstGeom>
              <a:blipFill>
                <a:blip r:embed="rId18"/>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EE18C5D0-3672-16D3-12FF-30D1ABE5A44B}"/>
                  </a:ext>
                </a:extLst>
              </p:cNvPr>
              <p:cNvSpPr txBox="1"/>
              <p:nvPr/>
            </p:nvSpPr>
            <p:spPr>
              <a:xfrm>
                <a:off x="4063937" y="1432551"/>
                <a:ext cx="538284" cy="261610"/>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bg1">
                                  <a:lumMod val="65000"/>
                                </a:schemeClr>
                              </a:solidFill>
                              <a:latin typeface="Cambria Math" panose="02040503050406030204" pitchFamily="18" charset="0"/>
                            </a:rPr>
                          </m:ctrlPr>
                        </m:sSubSupPr>
                        <m:e>
                          <m:r>
                            <a:rPr lang="en-US" altLang="zh-TW" sz="1100" b="1" i="1" smtClean="0">
                              <a:solidFill>
                                <a:schemeClr val="bg1">
                                  <a:lumMod val="65000"/>
                                </a:schemeClr>
                              </a:solidFill>
                              <a:latin typeface="Cambria Math" panose="02040503050406030204" pitchFamily="18" charset="0"/>
                            </a:rPr>
                            <m:t>{</m:t>
                          </m:r>
                          <m:r>
                            <a:rPr lang="en-US" altLang="zh-TW" sz="1100" b="1" i="1" smtClean="0">
                              <a:solidFill>
                                <a:schemeClr val="bg1">
                                  <a:lumMod val="65000"/>
                                </a:schemeClr>
                              </a:solidFill>
                              <a:latin typeface="Cambria Math" panose="02040503050406030204" pitchFamily="18" charset="0"/>
                            </a:rPr>
                            <m:t>𝒑</m:t>
                          </m:r>
                        </m:e>
                        <m:sub>
                          <m:r>
                            <a:rPr lang="en-US" altLang="zh-TW" sz="1100" b="0" i="1" smtClean="0">
                              <a:solidFill>
                                <a:schemeClr val="bg1">
                                  <a:lumMod val="65000"/>
                                </a:schemeClr>
                              </a:solidFill>
                              <a:latin typeface="Cambria Math" panose="02040503050406030204" pitchFamily="18" charset="0"/>
                            </a:rPr>
                            <m:t>𝑎𝑡𝑡𝑟</m:t>
                          </m:r>
                        </m:sub>
                        <m:sup>
                          <m:r>
                            <a:rPr lang="en-US" altLang="zh-TW" sz="1100" b="0" i="1" smtClean="0">
                              <a:solidFill>
                                <a:schemeClr val="bg1">
                                  <a:lumMod val="65000"/>
                                </a:schemeClr>
                              </a:solidFill>
                              <a:latin typeface="Cambria Math" panose="02040503050406030204" pitchFamily="18" charset="0"/>
                            </a:rPr>
                            <m:t>𝑚𝑎𝑥</m:t>
                          </m:r>
                        </m:sup>
                      </m:sSubSup>
                      <m:r>
                        <a:rPr lang="en-US" altLang="zh-TW" sz="1100" b="1" i="1" smtClean="0">
                          <a:solidFill>
                            <a:schemeClr val="bg1">
                              <a:lumMod val="65000"/>
                            </a:schemeClr>
                          </a:solidFill>
                          <a:latin typeface="Cambria Math" panose="02040503050406030204" pitchFamily="18" charset="0"/>
                        </a:rPr>
                        <m:t>}</m:t>
                      </m:r>
                    </m:oMath>
                  </m:oMathPara>
                </a14:m>
                <a:endParaRPr lang="zh-TW" altLang="en-US" sz="1100" dirty="0">
                  <a:solidFill>
                    <a:schemeClr val="bg1">
                      <a:lumMod val="65000"/>
                    </a:schemeClr>
                  </a:solidFill>
                </a:endParaRPr>
              </a:p>
            </p:txBody>
          </p:sp>
        </mc:Choice>
        <mc:Fallback xmlns="">
          <p:sp>
            <p:nvSpPr>
              <p:cNvPr id="40" name="文字方塊 39">
                <a:extLst>
                  <a:ext uri="{FF2B5EF4-FFF2-40B4-BE49-F238E27FC236}">
                    <a16:creationId xmlns:a16="http://schemas.microsoft.com/office/drawing/2014/main" id="{EE18C5D0-3672-16D3-12FF-30D1ABE5A44B}"/>
                  </a:ext>
                </a:extLst>
              </p:cNvPr>
              <p:cNvSpPr txBox="1">
                <a:spLocks noRot="1" noChangeAspect="1" noMove="1" noResize="1" noEditPoints="1" noAdjustHandles="1" noChangeArrowheads="1" noChangeShapeType="1" noTextEdit="1"/>
              </p:cNvSpPr>
              <p:nvPr/>
            </p:nvSpPr>
            <p:spPr>
              <a:xfrm>
                <a:off x="4063937" y="1432551"/>
                <a:ext cx="538284" cy="261610"/>
              </a:xfrm>
              <a:prstGeom prst="rect">
                <a:avLst/>
              </a:prstGeom>
              <a:blipFill>
                <a:blip r:embed="rId19"/>
                <a:stretch>
                  <a:fillRect/>
                </a:stretch>
              </a:blipFill>
              <a:ln>
                <a:noFill/>
              </a:ln>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2485FC49-4B58-E650-5A28-8E9B4D0779BA}"/>
              </a:ext>
            </a:extLst>
          </p:cNvPr>
          <p:cNvCxnSpPr>
            <a:cxnSpLocks/>
            <a:stCxn id="6" idx="3"/>
            <a:endCxn id="17" idx="1"/>
          </p:cNvCxnSpPr>
          <p:nvPr/>
        </p:nvCxnSpPr>
        <p:spPr>
          <a:xfrm>
            <a:off x="4088380" y="1100599"/>
            <a:ext cx="568115" cy="2528"/>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cxnSp>
        <p:nvCxnSpPr>
          <p:cNvPr id="42" name="直線單箭頭接點 41">
            <a:extLst>
              <a:ext uri="{FF2B5EF4-FFF2-40B4-BE49-F238E27FC236}">
                <a16:creationId xmlns:a16="http://schemas.microsoft.com/office/drawing/2014/main" id="{380E2210-2632-D13B-4A85-D8FBF473256A}"/>
              </a:ext>
            </a:extLst>
          </p:cNvPr>
          <p:cNvCxnSpPr>
            <a:cxnSpLocks/>
            <a:stCxn id="8" idx="3"/>
            <a:endCxn id="20" idx="1"/>
          </p:cNvCxnSpPr>
          <p:nvPr/>
        </p:nvCxnSpPr>
        <p:spPr>
          <a:xfrm>
            <a:off x="4088380" y="2281700"/>
            <a:ext cx="568115" cy="12571"/>
          </a:xfrm>
          <a:prstGeom prst="straightConnector1">
            <a:avLst/>
          </a:prstGeom>
          <a:ln>
            <a:tailEnd type="triangle"/>
          </a:ln>
        </p:spPr>
        <p:style>
          <a:lnRef idx="1">
            <a:schemeClr val="accent3"/>
          </a:lnRef>
          <a:fillRef idx="2">
            <a:schemeClr val="accent3"/>
          </a:fillRef>
          <a:effectRef idx="1">
            <a:schemeClr val="accent3"/>
          </a:effectRef>
          <a:fontRef idx="minor">
            <a:schemeClr val="dk1"/>
          </a:fontRef>
        </p:style>
      </p:cxnSp>
      <p:sp>
        <p:nvSpPr>
          <p:cNvPr id="43" name="矩形 42">
            <a:extLst>
              <a:ext uri="{FF2B5EF4-FFF2-40B4-BE49-F238E27FC236}">
                <a16:creationId xmlns:a16="http://schemas.microsoft.com/office/drawing/2014/main" id="{81210A20-9D3A-8D3E-8178-2632D86E6157}"/>
              </a:ext>
            </a:extLst>
          </p:cNvPr>
          <p:cNvSpPr/>
          <p:nvPr/>
        </p:nvSpPr>
        <p:spPr>
          <a:xfrm flipH="1" flipV="1">
            <a:off x="7916480" y="1276339"/>
            <a:ext cx="1196622" cy="810709"/>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100"/>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FE52DCCE-E714-BDC1-C637-D7C71BA78176}"/>
                  </a:ext>
                </a:extLst>
              </p:cNvPr>
              <p:cNvSpPr txBox="1"/>
              <p:nvPr/>
            </p:nvSpPr>
            <p:spPr>
              <a:xfrm>
                <a:off x="8226594" y="2334007"/>
                <a:ext cx="686293" cy="270652"/>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𝑆𝑃𝐸</m:t>
                          </m:r>
                          <m:r>
                            <a:rPr lang="en-US" altLang="zh-TW" sz="1100" b="0" i="1" smtClean="0">
                              <a:solidFill>
                                <a:schemeClr val="tx1"/>
                              </a:solidFill>
                              <a:latin typeface="Cambria Math" panose="02040503050406030204" pitchFamily="18" charset="0"/>
                            </a:rPr>
                            <m:t>−</m:t>
                          </m:r>
                          <m:r>
                            <a:rPr lang="en-US" altLang="zh-TW" sz="1100" b="0" i="1" smtClean="0">
                              <a:solidFill>
                                <a:schemeClr val="tx1"/>
                              </a:solidFill>
                              <a:latin typeface="Cambria Math" panose="02040503050406030204" pitchFamily="18" charset="0"/>
                            </a:rPr>
                            <m:t>𝐿𝐸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4" name="文字方塊 3">
                <a:extLst>
                  <a:ext uri="{FF2B5EF4-FFF2-40B4-BE49-F238E27FC236}">
                    <a16:creationId xmlns:a16="http://schemas.microsoft.com/office/drawing/2014/main" id="{FE52DCCE-E714-BDC1-C637-D7C71BA78176}"/>
                  </a:ext>
                </a:extLst>
              </p:cNvPr>
              <p:cNvSpPr txBox="1">
                <a:spLocks noRot="1" noChangeAspect="1" noMove="1" noResize="1" noEditPoints="1" noAdjustHandles="1" noChangeArrowheads="1" noChangeShapeType="1" noTextEdit="1"/>
              </p:cNvSpPr>
              <p:nvPr/>
            </p:nvSpPr>
            <p:spPr>
              <a:xfrm>
                <a:off x="8226594" y="2334007"/>
                <a:ext cx="686293" cy="270652"/>
              </a:xfrm>
              <a:prstGeom prst="rect">
                <a:avLst/>
              </a:prstGeom>
              <a:blipFill>
                <a:blip r:embed="rId20"/>
                <a:stretch>
                  <a:fillRect r="-10526" b="-2174"/>
                </a:stretch>
              </a:blipFill>
              <a:ln>
                <a:solidFill>
                  <a:schemeClr val="bg1"/>
                </a:solidFill>
              </a:ln>
            </p:spPr>
            <p:txBody>
              <a:bodyPr/>
              <a:lstStyle/>
              <a:p>
                <a:r>
                  <a:rPr lang="zh-TW" altLang="en-US">
                    <a:noFill/>
                  </a:rPr>
                  <a:t> </a:t>
                </a:r>
              </a:p>
            </p:txBody>
          </p:sp>
        </mc:Fallback>
      </mc:AlternateContent>
      <p:sp>
        <p:nvSpPr>
          <p:cNvPr id="14" name="頁尾版面配置區 13">
            <a:extLst>
              <a:ext uri="{FF2B5EF4-FFF2-40B4-BE49-F238E27FC236}">
                <a16:creationId xmlns:a16="http://schemas.microsoft.com/office/drawing/2014/main" id="{F8327D80-7309-98A9-5C0B-D000D03AE119}"/>
              </a:ext>
            </a:extLst>
          </p:cNvPr>
          <p:cNvSpPr>
            <a:spLocks noGrp="1"/>
          </p:cNvSpPr>
          <p:nvPr>
            <p:ph type="ftr" idx="3"/>
          </p:nvPr>
        </p:nvSpPr>
        <p:spPr/>
        <p:txBody>
          <a:bodyPr/>
          <a:lstStyle/>
          <a:p>
            <a:r>
              <a:rPr lang="en-US" altLang="zh-TW"/>
              <a:t>/67</a:t>
            </a:r>
            <a:endParaRPr lang="zh-TW" altLang="en-US" dirty="0"/>
          </a:p>
        </p:txBody>
      </p:sp>
      <p:sp>
        <p:nvSpPr>
          <p:cNvPr id="44" name="投影片編號版面配置區 43">
            <a:extLst>
              <a:ext uri="{FF2B5EF4-FFF2-40B4-BE49-F238E27FC236}">
                <a16:creationId xmlns:a16="http://schemas.microsoft.com/office/drawing/2014/main" id="{2E24880D-ECE8-396A-BD4D-6AC27E47CF42}"/>
              </a:ext>
            </a:extLst>
          </p:cNvPr>
          <p:cNvSpPr>
            <a:spLocks noGrp="1"/>
          </p:cNvSpPr>
          <p:nvPr>
            <p:ph type="sldNum" idx="4"/>
          </p:nvPr>
        </p:nvSpPr>
        <p:spPr/>
        <p:txBody>
          <a:bodyPr/>
          <a:lstStyle/>
          <a:p>
            <a:fld id="{00000000-1234-1234-1234-123412341234}" type="slidenum">
              <a:rPr lang="en-US" smtClean="0"/>
              <a:pPr/>
              <a:t>50</a:t>
            </a:fld>
            <a:endParaRPr lang="en-US" dirty="0"/>
          </a:p>
        </p:txBody>
      </p:sp>
    </p:spTree>
    <p:extLst>
      <p:ext uri="{BB962C8B-B14F-4D97-AF65-F5344CB8AC3E}">
        <p14:creationId xmlns:p14="http://schemas.microsoft.com/office/powerpoint/2010/main" val="111765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8735816" cy="553998"/>
          </a:xfrm>
          <a:prstGeom prst="rect">
            <a:avLst/>
          </a:prstGeom>
          <a:noFill/>
        </p:spPr>
        <p:txBody>
          <a:bodyPr wrap="square">
            <a:spAutoFit/>
          </a:bodyPr>
          <a:lstStyle/>
          <a:p>
            <a:pPr>
              <a:defRPr/>
            </a:pP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 SPE chooses the lowest error rate</a:t>
            </a:r>
            <a:endParaRPr lang="en-US" altLang="zh-CN"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CBE63CC6-6450-2D2A-2159-2328AD2EA472}"/>
              </a:ext>
            </a:extLst>
          </p:cNvPr>
          <p:cNvGraphicFramePr>
            <a:graphicFrameLocks noGrp="1"/>
          </p:cNvGraphicFramePr>
          <p:nvPr>
            <p:extLst>
              <p:ext uri="{D42A27DB-BD31-4B8C-83A1-F6EECF244321}">
                <p14:modId xmlns:p14="http://schemas.microsoft.com/office/powerpoint/2010/main" val="2565505694"/>
              </p:ext>
            </p:extLst>
          </p:nvPr>
        </p:nvGraphicFramePr>
        <p:xfrm>
          <a:off x="1634360" y="3345550"/>
          <a:ext cx="5419585" cy="1319275"/>
        </p:xfrm>
        <a:graphic>
          <a:graphicData uri="http://schemas.openxmlformats.org/drawingml/2006/table">
            <a:tbl>
              <a:tblPr firstRow="1" bandRow="1">
                <a:tableStyleId>{7DF18680-E054-41AD-8BC1-D1AEF772440D}</a:tableStyleId>
              </a:tblPr>
              <a:tblGrid>
                <a:gridCol w="1300467">
                  <a:extLst>
                    <a:ext uri="{9D8B030D-6E8A-4147-A177-3AD203B41FA5}">
                      <a16:colId xmlns:a16="http://schemas.microsoft.com/office/drawing/2014/main" val="3971096817"/>
                    </a:ext>
                  </a:extLst>
                </a:gridCol>
                <a:gridCol w="895056">
                  <a:extLst>
                    <a:ext uri="{9D8B030D-6E8A-4147-A177-3AD203B41FA5}">
                      <a16:colId xmlns:a16="http://schemas.microsoft.com/office/drawing/2014/main" val="738744283"/>
                    </a:ext>
                  </a:extLst>
                </a:gridCol>
                <a:gridCol w="1081966">
                  <a:extLst>
                    <a:ext uri="{9D8B030D-6E8A-4147-A177-3AD203B41FA5}">
                      <a16:colId xmlns:a16="http://schemas.microsoft.com/office/drawing/2014/main" val="2814847760"/>
                    </a:ext>
                  </a:extLst>
                </a:gridCol>
                <a:gridCol w="1071048">
                  <a:extLst>
                    <a:ext uri="{9D8B030D-6E8A-4147-A177-3AD203B41FA5}">
                      <a16:colId xmlns:a16="http://schemas.microsoft.com/office/drawing/2014/main" val="3397304702"/>
                    </a:ext>
                  </a:extLst>
                </a:gridCol>
                <a:gridCol w="1071048">
                  <a:extLst>
                    <a:ext uri="{9D8B030D-6E8A-4147-A177-3AD203B41FA5}">
                      <a16:colId xmlns:a16="http://schemas.microsoft.com/office/drawing/2014/main" val="1897797984"/>
                    </a:ext>
                  </a:extLst>
                </a:gridCol>
              </a:tblGrid>
              <a:tr h="561045">
                <a:tc>
                  <a:txBody>
                    <a:bodyPr/>
                    <a:lstStyle/>
                    <a:p>
                      <a:pPr algn="ctr"/>
                      <a:r>
                        <a:rPr lang="en-US" altLang="zh-TW" sz="1200" dirty="0"/>
                        <a:t>Dataset: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1" dirty="0">
                          <a:effectLst/>
                        </a:rPr>
                        <a:t>MIT-States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SPE-LE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extLst>
                  <a:ext uri="{0D108BD9-81ED-4DB2-BD59-A6C34878D82A}">
                    <a16:rowId xmlns:a16="http://schemas.microsoft.com/office/drawing/2014/main" val="2450222620"/>
                  </a:ext>
                </a:extLst>
              </a:tr>
              <a:tr h="33662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ep123 acc (↑)</a:t>
                      </a:r>
                    </a:p>
                  </a:txBody>
                  <a:tcPr anchor="ctr"/>
                </a:tc>
                <a:tc>
                  <a:txBody>
                    <a:bodyPr/>
                    <a:lstStyle/>
                    <a:p>
                      <a:pPr algn="ctr" fontAlgn="ctr"/>
                      <a:r>
                        <a:rPr lang="en-US" altLang="zh-TW" sz="1000" b="1" i="0" u="none" strike="noStrike" dirty="0">
                          <a:solidFill>
                            <a:srgbClr val="FF0000"/>
                          </a:solidFill>
                          <a:effectLst/>
                          <a:latin typeface="Arial (本文)"/>
                          <a:ea typeface="新細明體" panose="02020500000000000000" pitchFamily="18" charset="-120"/>
                        </a:rPr>
                        <a:t>0.3110 ±0.008</a:t>
                      </a:r>
                    </a:p>
                  </a:txBody>
                  <a:tcPr marL="7620" marR="7620" marT="7620" marB="0" anchor="ctr"/>
                </a:tc>
                <a:tc>
                  <a:txBody>
                    <a:bodyPr/>
                    <a:lstStyle/>
                    <a:p>
                      <a:pPr algn="ctr" fontAlgn="ctr"/>
                      <a:r>
                        <a:rPr lang="en-US" altLang="zh-TW" sz="1000" b="0" i="0" u="none" strike="noStrike">
                          <a:solidFill>
                            <a:srgbClr val="000000"/>
                          </a:solidFill>
                          <a:effectLst/>
                          <a:latin typeface="Arial (本文)"/>
                          <a:ea typeface="新細明體" panose="02020500000000000000" pitchFamily="18" charset="-120"/>
                        </a:rPr>
                        <a:t>0.3038 ±0.015</a:t>
                      </a:r>
                    </a:p>
                  </a:txBody>
                  <a:tcPr marL="7620" marR="7620" marT="7620" marB="0" anchor="ctr"/>
                </a:tc>
                <a:tc>
                  <a:txBody>
                    <a:bodyPr/>
                    <a:lstStyle/>
                    <a:p>
                      <a:pPr algn="ctr" fontAlgn="ctr"/>
                      <a:r>
                        <a:rPr lang="en-US" altLang="zh-TW" sz="1000" b="0" i="0" u="none" strike="noStrike">
                          <a:solidFill>
                            <a:srgbClr val="000000"/>
                          </a:solidFill>
                          <a:effectLst/>
                          <a:latin typeface="Arial (本文)"/>
                          <a:ea typeface="新細明體" panose="02020500000000000000" pitchFamily="18" charset="-120"/>
                        </a:rPr>
                        <a:t>0.2908 ±0.028</a:t>
                      </a:r>
                    </a:p>
                  </a:txBody>
                  <a:tcPr marL="7620" marR="7620" marT="7620" marB="0" anchor="ctr"/>
                </a:tc>
                <a:tc>
                  <a:txBody>
                    <a:bodyPr/>
                    <a:lstStyle/>
                    <a:p>
                      <a:pPr algn="ctr" fontAlgn="ctr"/>
                      <a:r>
                        <a:rPr lang="en-US" altLang="zh-TW" sz="1000" b="0" i="0" u="none" strike="noStrike" dirty="0">
                          <a:solidFill>
                            <a:srgbClr val="000000"/>
                          </a:solidFill>
                          <a:effectLst/>
                          <a:latin typeface="Arial (本文)"/>
                          <a:ea typeface="新細明體" panose="02020500000000000000" pitchFamily="18" charset="-120"/>
                        </a:rPr>
                        <a:t>0.2568 ±0.013</a:t>
                      </a:r>
                    </a:p>
                  </a:txBody>
                  <a:tcPr marL="7620" marR="7620" marT="7620" marB="0" anchor="ctr"/>
                </a:tc>
                <a:extLst>
                  <a:ext uri="{0D108BD9-81ED-4DB2-BD59-A6C34878D82A}">
                    <a16:rowId xmlns:a16="http://schemas.microsoft.com/office/drawing/2014/main" val="4139073243"/>
                  </a:ext>
                </a:extLst>
              </a:tr>
              <a:tr h="42160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effectLst/>
                        </a:rPr>
                        <a:t>ep123 F1 score(↑)</a:t>
                      </a:r>
                    </a:p>
                  </a:txBody>
                  <a:tcPr anchor="ctr"/>
                </a:tc>
                <a:tc>
                  <a:txBody>
                    <a:bodyPr/>
                    <a:lstStyle/>
                    <a:p>
                      <a:pPr algn="ctr" fontAlgn="ctr"/>
                      <a:r>
                        <a:rPr lang="en-US" altLang="zh-TW" sz="1000" b="1" i="0" u="none" strike="noStrike" dirty="0">
                          <a:solidFill>
                            <a:srgbClr val="FF0000"/>
                          </a:solidFill>
                          <a:effectLst/>
                          <a:latin typeface="Arial (本文)"/>
                          <a:ea typeface="新細明體" panose="02020500000000000000" pitchFamily="18" charset="-120"/>
                        </a:rPr>
                        <a:t>0.2412 ±0.003</a:t>
                      </a:r>
                    </a:p>
                  </a:txBody>
                  <a:tcPr marL="7620" marR="7620" marT="7620" marB="0" anchor="ctr"/>
                </a:tc>
                <a:tc>
                  <a:txBody>
                    <a:bodyPr/>
                    <a:lstStyle/>
                    <a:p>
                      <a:pPr algn="ctr" fontAlgn="ctr"/>
                      <a:r>
                        <a:rPr lang="en-US" altLang="zh-TW" sz="1000" b="0" i="0" u="none" strike="noStrike">
                          <a:solidFill>
                            <a:srgbClr val="000000"/>
                          </a:solidFill>
                          <a:effectLst/>
                          <a:latin typeface="Arial (本文)"/>
                          <a:ea typeface="新細明體" panose="02020500000000000000" pitchFamily="18" charset="-120"/>
                        </a:rPr>
                        <a:t>0.2346 ±0.008</a:t>
                      </a:r>
                    </a:p>
                  </a:txBody>
                  <a:tcPr marL="7620" marR="7620" marT="7620" marB="0" anchor="ctr"/>
                </a:tc>
                <a:tc>
                  <a:txBody>
                    <a:bodyPr/>
                    <a:lstStyle/>
                    <a:p>
                      <a:pPr algn="ctr" fontAlgn="ctr"/>
                      <a:r>
                        <a:rPr lang="en-US" altLang="zh-TW" sz="1000" b="0" i="0" u="none" strike="noStrike">
                          <a:solidFill>
                            <a:srgbClr val="000000"/>
                          </a:solidFill>
                          <a:effectLst/>
                          <a:latin typeface="Arial (本文)"/>
                          <a:ea typeface="新細明體" panose="02020500000000000000" pitchFamily="18" charset="-120"/>
                        </a:rPr>
                        <a:t>0.2349 ±0.016</a:t>
                      </a:r>
                    </a:p>
                  </a:txBody>
                  <a:tcPr marL="7620" marR="7620" marT="7620" marB="0" anchor="ctr"/>
                </a:tc>
                <a:tc>
                  <a:txBody>
                    <a:bodyPr/>
                    <a:lstStyle/>
                    <a:p>
                      <a:pPr algn="ctr" fontAlgn="ctr"/>
                      <a:r>
                        <a:rPr lang="en-US" altLang="zh-TW" sz="1000" b="0" i="0" u="none" strike="noStrike" dirty="0">
                          <a:solidFill>
                            <a:srgbClr val="000000"/>
                          </a:solidFill>
                          <a:effectLst/>
                          <a:latin typeface="Arial (本文)"/>
                          <a:ea typeface="新細明體" panose="02020500000000000000" pitchFamily="18" charset="-120"/>
                        </a:rPr>
                        <a:t>0.2116 ±0.011</a:t>
                      </a:r>
                    </a:p>
                  </a:txBody>
                  <a:tcPr marL="7620" marR="7620" marT="7620" marB="0" anchor="ctr"/>
                </a:tc>
                <a:extLst>
                  <a:ext uri="{0D108BD9-81ED-4DB2-BD59-A6C34878D82A}">
                    <a16:rowId xmlns:a16="http://schemas.microsoft.com/office/drawing/2014/main" val="1119432012"/>
                  </a:ext>
                </a:extLst>
              </a:tr>
            </a:tbl>
          </a:graphicData>
        </a:graphic>
      </p:graphicFrame>
      <p:graphicFrame>
        <p:nvGraphicFramePr>
          <p:cNvPr id="44" name="表格 43">
            <a:extLst>
              <a:ext uri="{FF2B5EF4-FFF2-40B4-BE49-F238E27FC236}">
                <a16:creationId xmlns:a16="http://schemas.microsoft.com/office/drawing/2014/main" id="{135EDD24-D17C-C701-40E3-AEFCD24F244A}"/>
              </a:ext>
            </a:extLst>
          </p:cNvPr>
          <p:cNvGraphicFramePr>
            <a:graphicFrameLocks noGrp="1"/>
          </p:cNvGraphicFramePr>
          <p:nvPr>
            <p:extLst>
              <p:ext uri="{D42A27DB-BD31-4B8C-83A1-F6EECF244321}">
                <p14:modId xmlns:p14="http://schemas.microsoft.com/office/powerpoint/2010/main" val="1990450383"/>
              </p:ext>
            </p:extLst>
          </p:nvPr>
        </p:nvGraphicFramePr>
        <p:xfrm>
          <a:off x="1634360" y="1947014"/>
          <a:ext cx="5419584" cy="1298244"/>
        </p:xfrm>
        <a:graphic>
          <a:graphicData uri="http://schemas.openxmlformats.org/drawingml/2006/table">
            <a:tbl>
              <a:tblPr firstRow="1" bandRow="1">
                <a:tableStyleId>{7DF18680-E054-41AD-8BC1-D1AEF772440D}</a:tableStyleId>
              </a:tblPr>
              <a:tblGrid>
                <a:gridCol w="1300465">
                  <a:extLst>
                    <a:ext uri="{9D8B030D-6E8A-4147-A177-3AD203B41FA5}">
                      <a16:colId xmlns:a16="http://schemas.microsoft.com/office/drawing/2014/main" val="3971096817"/>
                    </a:ext>
                  </a:extLst>
                </a:gridCol>
                <a:gridCol w="895056">
                  <a:extLst>
                    <a:ext uri="{9D8B030D-6E8A-4147-A177-3AD203B41FA5}">
                      <a16:colId xmlns:a16="http://schemas.microsoft.com/office/drawing/2014/main" val="738744283"/>
                    </a:ext>
                  </a:extLst>
                </a:gridCol>
                <a:gridCol w="1081965">
                  <a:extLst>
                    <a:ext uri="{9D8B030D-6E8A-4147-A177-3AD203B41FA5}">
                      <a16:colId xmlns:a16="http://schemas.microsoft.com/office/drawing/2014/main" val="776683382"/>
                    </a:ext>
                  </a:extLst>
                </a:gridCol>
                <a:gridCol w="1071049">
                  <a:extLst>
                    <a:ext uri="{9D8B030D-6E8A-4147-A177-3AD203B41FA5}">
                      <a16:colId xmlns:a16="http://schemas.microsoft.com/office/drawing/2014/main" val="3397304702"/>
                    </a:ext>
                  </a:extLst>
                </a:gridCol>
                <a:gridCol w="1071049">
                  <a:extLst>
                    <a:ext uri="{9D8B030D-6E8A-4147-A177-3AD203B41FA5}">
                      <a16:colId xmlns:a16="http://schemas.microsoft.com/office/drawing/2014/main" val="1897797984"/>
                    </a:ext>
                  </a:extLst>
                </a:gridCol>
              </a:tblGrid>
              <a:tr h="561045">
                <a:tc>
                  <a:txBody>
                    <a:bodyPr/>
                    <a:lstStyle/>
                    <a:p>
                      <a:pPr algn="ctr"/>
                      <a:r>
                        <a:rPr lang="en-US" altLang="zh-TW" sz="1200" dirty="0"/>
                        <a:t>Dataset:</a:t>
                      </a:r>
                    </a:p>
                    <a:p>
                      <a:pPr algn="ctr" fontAlgn="b"/>
                      <a:r>
                        <a:rPr lang="en-US" altLang="zh-TW" sz="1200" b="1" dirty="0">
                          <a:effectLst/>
                        </a:rPr>
                        <a:t>UT-Zappos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SPE-LE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POE</a:t>
                      </a:r>
                    </a:p>
                  </a:txBody>
                  <a:tcPr anchor="ctr"/>
                </a:tc>
                <a:extLst>
                  <a:ext uri="{0D108BD9-81ED-4DB2-BD59-A6C34878D82A}">
                    <a16:rowId xmlns:a16="http://schemas.microsoft.com/office/drawing/2014/main" val="2450222620"/>
                  </a:ext>
                </a:extLst>
              </a:tr>
              <a:tr h="31792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effectLst/>
                        </a:rPr>
                        <a:t>ep123 acc (↑)</a:t>
                      </a:r>
                    </a:p>
                  </a:txBody>
                  <a:tcPr anchor="ctr"/>
                </a:tc>
                <a:tc>
                  <a:txBody>
                    <a:bodyPr/>
                    <a:lstStyle/>
                    <a:p>
                      <a:pPr algn="ctr" fontAlgn="ctr"/>
                      <a:r>
                        <a:rPr lang="en-US" altLang="zh-TW" sz="1000" b="1" i="0" u="none" strike="noStrike" cap="none" dirty="0">
                          <a:solidFill>
                            <a:srgbClr val="FF0000"/>
                          </a:solidFill>
                          <a:effectLst/>
                          <a:latin typeface="Arial (本文)"/>
                          <a:ea typeface="+mn-ea"/>
                          <a:cs typeface="+mn-cs"/>
                          <a:sym typeface="Arial"/>
                        </a:rPr>
                        <a:t>0.5372 ±0.004</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0.5371 ±0.004</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0.5290 ±0.003</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extLst>
                  <a:ext uri="{0D108BD9-81ED-4DB2-BD59-A6C34878D82A}">
                    <a16:rowId xmlns:a16="http://schemas.microsoft.com/office/drawing/2014/main" val="4139073243"/>
                  </a:ext>
                </a:extLst>
              </a:tr>
              <a:tr h="41927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50" dirty="0">
                          <a:effectLst/>
                        </a:rPr>
                        <a:t>ep123 F1 score(↑)</a:t>
                      </a:r>
                    </a:p>
                  </a:txBody>
                  <a:tcPr anchor="ctr"/>
                </a:tc>
                <a:tc>
                  <a:txBody>
                    <a:bodyPr/>
                    <a:lstStyle/>
                    <a:p>
                      <a:pPr algn="ctr" fontAlgn="ctr"/>
                      <a:r>
                        <a:rPr lang="en-US" altLang="zh-TW" sz="1000" b="0" i="0" u="none" strike="noStrike" cap="none" dirty="0">
                          <a:solidFill>
                            <a:schemeClr val="tx1"/>
                          </a:solidFill>
                          <a:effectLst/>
                          <a:latin typeface="Arial (本文)"/>
                          <a:ea typeface="+mn-ea"/>
                          <a:cs typeface="+mn-cs"/>
                          <a:sym typeface="Arial"/>
                        </a:rPr>
                        <a:t>0.2977 ±0.004</a:t>
                      </a:r>
                    </a:p>
                  </a:txBody>
                  <a:tcPr marL="7620" marR="7620" marT="7620" marB="0" anchor="ctr"/>
                </a:tc>
                <a:tc>
                  <a:txBody>
                    <a:bodyPr/>
                    <a:lstStyle/>
                    <a:p>
                      <a:pPr algn="ctr" fontAlgn="ctr"/>
                      <a:r>
                        <a:rPr lang="en-US" altLang="zh-TW" sz="1000" b="1" i="0" u="none" strike="noStrike" cap="none" dirty="0">
                          <a:solidFill>
                            <a:srgbClr val="FF0000"/>
                          </a:solidFill>
                          <a:effectLst/>
                          <a:latin typeface="Arial (本文)"/>
                          <a:ea typeface="+mn-ea"/>
                          <a:cs typeface="+mn-cs"/>
                          <a:sym typeface="Arial"/>
                        </a:rPr>
                        <a:t>0.2988 ±0.006</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0.2918 ±0.008</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0.2866 ±0.009</a:t>
                      </a:r>
                    </a:p>
                  </a:txBody>
                  <a:tcPr marL="7620" marR="7620" marT="7620" marB="0" anchor="ctr"/>
                </a:tc>
                <a:extLst>
                  <a:ext uri="{0D108BD9-81ED-4DB2-BD59-A6C34878D82A}">
                    <a16:rowId xmlns:a16="http://schemas.microsoft.com/office/drawing/2014/main" val="3020488897"/>
                  </a:ext>
                </a:extLst>
              </a:tr>
            </a:tbl>
          </a:graphicData>
        </a:graphic>
      </p:graphicFrame>
      <p:sp>
        <p:nvSpPr>
          <p:cNvPr id="47" name="文字方塊 46">
            <a:extLst>
              <a:ext uri="{FF2B5EF4-FFF2-40B4-BE49-F238E27FC236}">
                <a16:creationId xmlns:a16="http://schemas.microsoft.com/office/drawing/2014/main" id="{5C0553B8-B5C9-C269-FAB2-1A05122999E7}"/>
              </a:ext>
            </a:extLst>
          </p:cNvPr>
          <p:cNvSpPr txBox="1"/>
          <p:nvPr/>
        </p:nvSpPr>
        <p:spPr>
          <a:xfrm>
            <a:off x="462456" y="1292153"/>
            <a:ext cx="7923828" cy="523220"/>
          </a:xfrm>
          <a:prstGeom prst="rect">
            <a:avLst/>
          </a:prstGeom>
          <a:noFill/>
        </p:spPr>
        <p:txBody>
          <a:bodyPr wrap="square">
            <a:spAutoFit/>
          </a:bodyPr>
          <a:lstStyle/>
          <a:p>
            <a:r>
              <a:rPr lang="en-US" altLang="zh-TW" dirty="0">
                <a:solidFill>
                  <a:schemeClr val="tx1"/>
                </a:solidFill>
                <a:latin typeface="Cambria" panose="02040503050406030204" pitchFamily="18" charset="0"/>
                <a:ea typeface="Cambria" panose="02040503050406030204" pitchFamily="18" charset="0"/>
              </a:rPr>
              <a:t>Compared to SPE-LE, SPE shows better overall performance on two datasets. SPE only has some advantages in the UT-Zappos dataset when using the F1 score.</a:t>
            </a:r>
            <a:endParaRPr lang="zh-TW" altLang="en-US" dirty="0">
              <a:solidFill>
                <a:schemeClr val="tx1"/>
              </a:solidFill>
              <a:latin typeface="Cambria" panose="02040503050406030204" pitchFamily="18" charset="0"/>
            </a:endParaRPr>
          </a:p>
        </p:txBody>
      </p:sp>
      <p:sp>
        <p:nvSpPr>
          <p:cNvPr id="2" name="頁尾版面配置區 1">
            <a:extLst>
              <a:ext uri="{FF2B5EF4-FFF2-40B4-BE49-F238E27FC236}">
                <a16:creationId xmlns:a16="http://schemas.microsoft.com/office/drawing/2014/main" id="{3B4F3FC8-DAED-24F2-8C79-3E9A6BA91739}"/>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C56C51CB-E6AC-26A5-0DED-B42258FC2F9B}"/>
              </a:ext>
            </a:extLst>
          </p:cNvPr>
          <p:cNvSpPr>
            <a:spLocks noGrp="1"/>
          </p:cNvSpPr>
          <p:nvPr>
            <p:ph type="sldNum" idx="4"/>
          </p:nvPr>
        </p:nvSpPr>
        <p:spPr/>
        <p:txBody>
          <a:bodyPr/>
          <a:lstStyle/>
          <a:p>
            <a:fld id="{00000000-1234-1234-1234-123412341234}" type="slidenum">
              <a:rPr lang="en-US" smtClean="0"/>
              <a:pPr/>
              <a:t>51</a:t>
            </a:fld>
            <a:endParaRPr lang="en-US" dirty="0"/>
          </a:p>
        </p:txBody>
      </p:sp>
    </p:spTree>
    <p:extLst>
      <p:ext uri="{BB962C8B-B14F-4D97-AF65-F5344CB8AC3E}">
        <p14:creationId xmlns:p14="http://schemas.microsoft.com/office/powerpoint/2010/main" val="112178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4807726"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Ablation study: </a:t>
            </a:r>
            <a:r>
              <a:rPr lang="en-US" altLang="zh-TW" sz="1800" dirty="0"/>
              <a:t>Hierarchical  MOE(HMOE)</a:t>
            </a:r>
            <a:endParaRPr lang="zh-TW" altLang="en-US" sz="1800" dirty="0"/>
          </a:p>
        </p:txBody>
      </p:sp>
      <p:sp>
        <p:nvSpPr>
          <p:cNvPr id="5" name="文字方塊 4">
            <a:extLst>
              <a:ext uri="{FF2B5EF4-FFF2-40B4-BE49-F238E27FC236}">
                <a16:creationId xmlns:a16="http://schemas.microsoft.com/office/drawing/2014/main" id="{DBB419D9-7B0E-E358-67FF-DF2759A34194}"/>
              </a:ext>
            </a:extLst>
          </p:cNvPr>
          <p:cNvSpPr txBox="1"/>
          <p:nvPr/>
        </p:nvSpPr>
        <p:spPr>
          <a:xfrm>
            <a:off x="442332" y="1503926"/>
            <a:ext cx="7646019" cy="2031325"/>
          </a:xfrm>
          <a:prstGeom prst="rect">
            <a:avLst/>
          </a:prstGeom>
          <a:noFill/>
        </p:spPr>
        <p:txBody>
          <a:bodyPr wrap="square">
            <a:spAutoFit/>
          </a:bodyPr>
          <a:lstStyle/>
          <a:p>
            <a:r>
              <a:rPr lang="en-US" altLang="zh-CN" dirty="0"/>
              <a:t>Ablation study: </a:t>
            </a:r>
            <a:r>
              <a:rPr lang="en-US" altLang="zh-TW" b="1" dirty="0"/>
              <a:t>Hierarchical  </a:t>
            </a:r>
            <a:r>
              <a:rPr lang="en-US" altLang="zh-TW" sz="1400" b="1" dirty="0"/>
              <a:t>MOE(HMOE)</a:t>
            </a:r>
          </a:p>
          <a:p>
            <a:endParaRPr lang="en-US" altLang="zh-TW" b="1" dirty="0"/>
          </a:p>
          <a:p>
            <a:pPr marL="285750" indent="-285750">
              <a:buFont typeface="Arial" panose="020B0604020202020204" pitchFamily="34" charset="0"/>
              <a:buChar char="•"/>
            </a:pPr>
            <a:r>
              <a:rPr lang="en-US" altLang="zh-TW" sz="1400" dirty="0">
                <a:latin typeface="Cambria" panose="02040503050406030204" pitchFamily="18" charset="0"/>
                <a:ea typeface="Cambria" panose="02040503050406030204" pitchFamily="18" charset="0"/>
              </a:rPr>
              <a:t>The purpose of this research is to conduct an ablation study by removing the proposed SPE method to investigate its Effect on accuracy. </a:t>
            </a:r>
          </a:p>
          <a:p>
            <a:pPr marL="285750" indent="-285750">
              <a:buFont typeface="Arial" panose="020B0604020202020204" pitchFamily="34" charset="0"/>
              <a:buChar char="•"/>
            </a:pPr>
            <a:endParaRPr lang="en-US" altLang="zh-TW"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sz="1400" dirty="0">
                <a:latin typeface="Cambria" panose="02040503050406030204" pitchFamily="18" charset="0"/>
                <a:ea typeface="Cambria" panose="02040503050406030204" pitchFamily="18" charset="0"/>
              </a:rPr>
              <a:t>The experiment aims to assess the significance of our method and its influence on the overall research.</a:t>
            </a:r>
          </a:p>
          <a:p>
            <a:endParaRPr lang="en-US" altLang="zh-TW" dirty="0">
              <a:latin typeface="Cambria" panose="02040503050406030204" pitchFamily="18" charset="0"/>
              <a:ea typeface="Cambria" panose="02040503050406030204" pitchFamily="18" charset="0"/>
            </a:endParaRPr>
          </a:p>
          <a:p>
            <a:endParaRPr lang="zh-TW" altLang="en-US" dirty="0"/>
          </a:p>
        </p:txBody>
      </p:sp>
      <p:sp>
        <p:nvSpPr>
          <p:cNvPr id="9" name="頁尾版面配置區 8">
            <a:extLst>
              <a:ext uri="{FF2B5EF4-FFF2-40B4-BE49-F238E27FC236}">
                <a16:creationId xmlns:a16="http://schemas.microsoft.com/office/drawing/2014/main" id="{99EE9D69-568A-167E-6D3E-A6FFC8136758}"/>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46949071-C4ED-263F-78AA-0D77259387CD}"/>
              </a:ext>
            </a:extLst>
          </p:cNvPr>
          <p:cNvSpPr>
            <a:spLocks noGrp="1"/>
          </p:cNvSpPr>
          <p:nvPr>
            <p:ph type="sldNum" idx="4"/>
          </p:nvPr>
        </p:nvSpPr>
        <p:spPr/>
        <p:txBody>
          <a:bodyPr/>
          <a:lstStyle/>
          <a:p>
            <a:fld id="{00000000-1234-1234-1234-123412341234}" type="slidenum">
              <a:rPr lang="en-US" smtClean="0"/>
              <a:pPr/>
              <a:t>52</a:t>
            </a:fld>
            <a:endParaRPr lang="en-US" dirty="0"/>
          </a:p>
        </p:txBody>
      </p:sp>
    </p:spTree>
    <p:extLst>
      <p:ext uri="{BB962C8B-B14F-4D97-AF65-F5344CB8AC3E}">
        <p14:creationId xmlns:p14="http://schemas.microsoft.com/office/powerpoint/2010/main" val="4982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DF2E727-FCAC-5A93-50D8-AA755D4634C9}"/>
              </a:ext>
            </a:extLst>
          </p:cNvPr>
          <p:cNvSpPr/>
          <p:nvPr/>
        </p:nvSpPr>
        <p:spPr bwMode="auto">
          <a:xfrm>
            <a:off x="268206" y="108961"/>
            <a:ext cx="6811020" cy="584775"/>
          </a:xfrm>
          <a:prstGeom prst="rect">
            <a:avLst/>
          </a:prstGeom>
          <a:noFill/>
        </p:spPr>
        <p:txBody>
          <a:bodyPr wrap="square">
            <a:spAutoFit/>
          </a:bodyPr>
          <a:lstStyle/>
          <a:p>
            <a:pPr>
              <a:defRPr/>
            </a:pP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Part3 : Method</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Ablation study: Hierarchical  MOE(HMOE)</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5436BB4-E459-75E9-EC97-AB8F72980377}"/>
                  </a:ext>
                </a:extLst>
              </p:cNvPr>
              <p:cNvSpPr/>
              <p:nvPr/>
            </p:nvSpPr>
            <p:spPr>
              <a:xfrm>
                <a:off x="1851161" y="936541"/>
                <a:ext cx="1742789"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Expert1:</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a:solidFill>
                                <a:schemeClr val="tx1"/>
                              </a:solidFill>
                              <a:latin typeface="Cambria Math" panose="02040503050406030204" pitchFamily="18" charset="0"/>
                            </a:rPr>
                            <m:t>𝟏</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(without object information)</a:t>
                </a:r>
              </a:p>
            </p:txBody>
          </p:sp>
        </mc:Choice>
        <mc:Fallback xmlns="">
          <p:sp>
            <p:nvSpPr>
              <p:cNvPr id="3" name="矩形 2">
                <a:extLst>
                  <a:ext uri="{FF2B5EF4-FFF2-40B4-BE49-F238E27FC236}">
                    <a16:creationId xmlns:a16="http://schemas.microsoft.com/office/drawing/2014/main" id="{25436BB4-E459-75E9-EC97-AB8F72980377}"/>
                  </a:ext>
                </a:extLst>
              </p:cNvPr>
              <p:cNvSpPr>
                <a:spLocks noRot="1" noChangeAspect="1" noMove="1" noResize="1" noEditPoints="1" noAdjustHandles="1" noChangeArrowheads="1" noChangeShapeType="1" noTextEdit="1"/>
              </p:cNvSpPr>
              <p:nvPr/>
            </p:nvSpPr>
            <p:spPr>
              <a:xfrm>
                <a:off x="1851161" y="936541"/>
                <a:ext cx="1742789" cy="571880"/>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B11F4C37-E71D-9DAD-152F-4B195E1AD8F6}"/>
                  </a:ext>
                </a:extLst>
              </p:cNvPr>
              <p:cNvSpPr txBox="1"/>
              <p:nvPr/>
            </p:nvSpPr>
            <p:spPr>
              <a:xfrm>
                <a:off x="1304941" y="1524868"/>
                <a:ext cx="447675"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1" i="1" dirty="0" smtClean="0">
                          <a:latin typeface="Cambria Math" panose="02040503050406030204" pitchFamily="18" charset="0"/>
                        </a:rPr>
                        <m:t>𝜻</m:t>
                      </m:r>
                    </m:oMath>
                  </m:oMathPara>
                </a14:m>
                <a:endParaRPr lang="zh-TW" altLang="en-US" sz="1050" b="1" dirty="0"/>
              </a:p>
            </p:txBody>
          </p:sp>
        </mc:Choice>
        <mc:Fallback xmlns="">
          <p:sp>
            <p:nvSpPr>
              <p:cNvPr id="6" name="文字方塊 5">
                <a:extLst>
                  <a:ext uri="{FF2B5EF4-FFF2-40B4-BE49-F238E27FC236}">
                    <a16:creationId xmlns:a16="http://schemas.microsoft.com/office/drawing/2014/main" id="{B11F4C37-E71D-9DAD-152F-4B195E1AD8F6}"/>
                  </a:ext>
                </a:extLst>
              </p:cNvPr>
              <p:cNvSpPr txBox="1">
                <a:spLocks noRot="1" noChangeAspect="1" noMove="1" noResize="1" noEditPoints="1" noAdjustHandles="1" noChangeArrowheads="1" noChangeShapeType="1" noTextEdit="1"/>
              </p:cNvSpPr>
              <p:nvPr/>
            </p:nvSpPr>
            <p:spPr>
              <a:xfrm>
                <a:off x="1304941" y="1524868"/>
                <a:ext cx="447675" cy="307777"/>
              </a:xfrm>
              <a:prstGeom prst="rect">
                <a:avLst/>
              </a:prstGeom>
              <a:blipFill>
                <a:blip r:embed="rId4"/>
                <a:stretch>
                  <a:fillRect b="-7843"/>
                </a:stretch>
              </a:blipFill>
            </p:spPr>
            <p:txBody>
              <a:bodyPr/>
              <a:lstStyle/>
              <a:p>
                <a:r>
                  <a:rPr lang="zh-TW" altLang="en-US">
                    <a:noFill/>
                  </a:rPr>
                  <a:t> </a:t>
                </a:r>
              </a:p>
            </p:txBody>
          </p:sp>
        </mc:Fallback>
      </mc:AlternateContent>
      <p:cxnSp>
        <p:nvCxnSpPr>
          <p:cNvPr id="10" name="接點: 肘形 9">
            <a:extLst>
              <a:ext uri="{FF2B5EF4-FFF2-40B4-BE49-F238E27FC236}">
                <a16:creationId xmlns:a16="http://schemas.microsoft.com/office/drawing/2014/main" id="{C35A9F75-FA26-9429-4A0A-E5606E402E5E}"/>
              </a:ext>
            </a:extLst>
          </p:cNvPr>
          <p:cNvCxnSpPr>
            <a:cxnSpLocks/>
            <a:stCxn id="16" idx="3"/>
            <a:endCxn id="3" idx="1"/>
          </p:cNvCxnSpPr>
          <p:nvPr/>
        </p:nvCxnSpPr>
        <p:spPr>
          <a:xfrm flipV="1">
            <a:off x="1398513" y="1222481"/>
            <a:ext cx="452648" cy="69098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接點: 肘形 10">
            <a:extLst>
              <a:ext uri="{FF2B5EF4-FFF2-40B4-BE49-F238E27FC236}">
                <a16:creationId xmlns:a16="http://schemas.microsoft.com/office/drawing/2014/main" id="{9DC2072B-9AAE-EEEE-63E0-BD61008BE1CA}"/>
              </a:ext>
            </a:extLst>
          </p:cNvPr>
          <p:cNvCxnSpPr>
            <a:cxnSpLocks/>
            <a:stCxn id="16" idx="3"/>
            <a:endCxn id="21" idx="1"/>
          </p:cNvCxnSpPr>
          <p:nvPr/>
        </p:nvCxnSpPr>
        <p:spPr>
          <a:xfrm flipV="1">
            <a:off x="1398513" y="1912196"/>
            <a:ext cx="456568" cy="12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接點: 肘形 11">
            <a:extLst>
              <a:ext uri="{FF2B5EF4-FFF2-40B4-BE49-F238E27FC236}">
                <a16:creationId xmlns:a16="http://schemas.microsoft.com/office/drawing/2014/main" id="{772A2924-3B43-EB92-E7C5-6A5D065F5580}"/>
              </a:ext>
            </a:extLst>
          </p:cNvPr>
          <p:cNvCxnSpPr>
            <a:cxnSpLocks/>
            <a:stCxn id="16" idx="3"/>
            <a:endCxn id="24" idx="1"/>
          </p:cNvCxnSpPr>
          <p:nvPr/>
        </p:nvCxnSpPr>
        <p:spPr>
          <a:xfrm>
            <a:off x="1398513" y="1913464"/>
            <a:ext cx="452647" cy="6880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F439E8B4-B09E-5066-5A94-724A3B1772BD}"/>
                  </a:ext>
                </a:extLst>
              </p:cNvPr>
              <p:cNvSpPr/>
              <p:nvPr/>
            </p:nvSpPr>
            <p:spPr>
              <a:xfrm>
                <a:off x="491236" y="1477017"/>
                <a:ext cx="907277" cy="872894"/>
              </a:xfrm>
              <a:prstGeom prst="rect">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altLang="zh-TW" sz="900" b="1" dirty="0"/>
                  <a:t>Object-attribute paired logit Estimation</a:t>
                </a:r>
              </a:p>
              <a:p>
                <a:pPr algn="ctr"/>
                <a14:m>
                  <m:oMathPara xmlns:m="http://schemas.openxmlformats.org/officeDocument/2006/math">
                    <m:oMathParaPr>
                      <m:jc m:val="centerGroup"/>
                    </m:oMathParaPr>
                    <m:oMath xmlns:m="http://schemas.openxmlformats.org/officeDocument/2006/math">
                      <m:r>
                        <a:rPr lang="en-US" altLang="zh-TW" sz="900" b="1" i="1" dirty="0">
                          <a:latin typeface="Cambria Math" panose="02040503050406030204" pitchFamily="18" charset="0"/>
                        </a:rPr>
                        <m:t>𝑩</m:t>
                      </m:r>
                      <m:r>
                        <a:rPr lang="en-US" altLang="zh-TW" sz="900" b="1" i="1" dirty="0">
                          <a:latin typeface="Cambria Math" panose="02040503050406030204" pitchFamily="18" charset="0"/>
                        </a:rPr>
                        <m:t>(</m:t>
                      </m:r>
                      <m:r>
                        <a:rPr lang="en-US" altLang="zh-TW" sz="900" b="1" i="1" dirty="0">
                          <a:latin typeface="Cambria Math" panose="02040503050406030204" pitchFamily="18" charset="0"/>
                        </a:rPr>
                        <m:t>𝑿</m:t>
                      </m:r>
                      <m:r>
                        <a:rPr lang="en-US" altLang="zh-TW" sz="900" b="1" i="1" dirty="0" smtClean="0">
                          <a:latin typeface="Cambria Math" panose="02040503050406030204" pitchFamily="18" charset="0"/>
                        </a:rPr>
                        <m:t>; </m:t>
                      </m:r>
                      <m:r>
                        <a:rPr lang="el-GR" altLang="zh-TW" sz="900" b="1" i="1" dirty="0" smtClean="0">
                          <a:latin typeface="Cambria Math" panose="02040503050406030204" pitchFamily="18" charset="0"/>
                        </a:rPr>
                        <m:t>𝜽</m:t>
                      </m:r>
                      <m:r>
                        <a:rPr lang="en-US" altLang="zh-TW" sz="900" b="1" i="1" dirty="0" smtClean="0">
                          <a:latin typeface="Cambria Math" panose="02040503050406030204" pitchFamily="18" charset="0"/>
                        </a:rPr>
                        <m:t>)</m:t>
                      </m:r>
                    </m:oMath>
                  </m:oMathPara>
                </a14:m>
                <a:endParaRPr lang="zh-TW" altLang="en-US" sz="900" b="1" dirty="0"/>
              </a:p>
            </p:txBody>
          </p:sp>
        </mc:Choice>
        <mc:Fallback xmlns="">
          <p:sp>
            <p:nvSpPr>
              <p:cNvPr id="16" name="矩形 15">
                <a:extLst>
                  <a:ext uri="{FF2B5EF4-FFF2-40B4-BE49-F238E27FC236}">
                    <a16:creationId xmlns:a16="http://schemas.microsoft.com/office/drawing/2014/main" id="{F439E8B4-B09E-5066-5A94-724A3B1772BD}"/>
                  </a:ext>
                </a:extLst>
              </p:cNvPr>
              <p:cNvSpPr>
                <a:spLocks noRot="1" noChangeAspect="1" noMove="1" noResize="1" noEditPoints="1" noAdjustHandles="1" noChangeArrowheads="1" noChangeShapeType="1" noTextEdit="1"/>
              </p:cNvSpPr>
              <p:nvPr/>
            </p:nvSpPr>
            <p:spPr>
              <a:xfrm>
                <a:off x="491236" y="1477017"/>
                <a:ext cx="907277" cy="872894"/>
              </a:xfrm>
              <a:prstGeom prst="rect">
                <a:avLst/>
              </a:prstGeom>
              <a:blipFill>
                <a:blip r:embed="rId5"/>
                <a:stretch>
                  <a:fillRect/>
                </a:stretch>
              </a:blipFill>
              <a:ln>
                <a:noFill/>
              </a:ln>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FB777839-F12D-9B78-DA51-136B4CF21E7B}"/>
              </a:ext>
            </a:extLst>
          </p:cNvPr>
          <p:cNvCxnSpPr>
            <a:cxnSpLocks/>
          </p:cNvCxnSpPr>
          <p:nvPr/>
        </p:nvCxnSpPr>
        <p:spPr>
          <a:xfrm>
            <a:off x="190520" y="1923824"/>
            <a:ext cx="241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463899CE-1236-4B99-213E-BF31BF92DD82}"/>
              </a:ext>
            </a:extLst>
          </p:cNvPr>
          <p:cNvSpPr/>
          <p:nvPr/>
        </p:nvSpPr>
        <p:spPr>
          <a:xfrm>
            <a:off x="4349016" y="935141"/>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b="0" i="0" dirty="0">
                <a:solidFill>
                  <a:srgbClr val="374151"/>
                </a:solidFill>
                <a:effectLst/>
                <a:latin typeface="Söhne"/>
              </a:rPr>
              <a:t>Level-1 MOE</a:t>
            </a:r>
          </a:p>
          <a:p>
            <a:pPr algn="ctr"/>
            <a:r>
              <a:rPr lang="en-US" altLang="zh-TW" sz="1200" dirty="0">
                <a:solidFill>
                  <a:srgbClr val="374151"/>
                </a:solidFill>
                <a:latin typeface="Söhne"/>
              </a:rPr>
              <a:t>(sum of experts)</a:t>
            </a:r>
            <a:endParaRPr lang="en-US" altLang="zh-TW" sz="1050" dirty="0">
              <a:solidFill>
                <a:srgbClr val="343541"/>
              </a:solidFill>
              <a:latin typeface="Söhne"/>
            </a:endParaRPr>
          </a:p>
        </p:txBody>
      </p:sp>
      <p:sp>
        <p:nvSpPr>
          <p:cNvPr id="100" name="矩形 99">
            <a:extLst>
              <a:ext uri="{FF2B5EF4-FFF2-40B4-BE49-F238E27FC236}">
                <a16:creationId xmlns:a16="http://schemas.microsoft.com/office/drawing/2014/main" id="{C5944463-42E5-F222-AF64-BF65B799BB68}"/>
              </a:ext>
            </a:extLst>
          </p:cNvPr>
          <p:cNvSpPr/>
          <p:nvPr/>
        </p:nvSpPr>
        <p:spPr>
          <a:xfrm>
            <a:off x="4354512" y="1629242"/>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374151"/>
                </a:solidFill>
                <a:effectLst/>
                <a:latin typeface="Söhne"/>
              </a:rPr>
              <a:t>Level-1 MOE</a:t>
            </a:r>
          </a:p>
          <a:p>
            <a:pPr algn="ctr"/>
            <a:r>
              <a:rPr lang="en-US" altLang="zh-TW" sz="1100" dirty="0">
                <a:solidFill>
                  <a:srgbClr val="374151"/>
                </a:solidFill>
                <a:latin typeface="Söhne"/>
              </a:rPr>
              <a:t>(products of experts)</a:t>
            </a:r>
            <a:endParaRPr lang="en-US" altLang="zh-TW" sz="1000" dirty="0">
              <a:solidFill>
                <a:srgbClr val="343541"/>
              </a:solidFill>
              <a:latin typeface="Söhne"/>
            </a:endParaRPr>
          </a:p>
        </p:txBody>
      </p:sp>
      <p:cxnSp>
        <p:nvCxnSpPr>
          <p:cNvPr id="121" name="直線單箭頭接點 120">
            <a:extLst>
              <a:ext uri="{FF2B5EF4-FFF2-40B4-BE49-F238E27FC236}">
                <a16:creationId xmlns:a16="http://schemas.microsoft.com/office/drawing/2014/main" id="{616312DA-4B01-4671-62C8-2FC4052AE6C6}"/>
              </a:ext>
            </a:extLst>
          </p:cNvPr>
          <p:cNvCxnSpPr>
            <a:cxnSpLocks/>
            <a:stCxn id="3" idx="3"/>
            <a:endCxn id="99" idx="1"/>
          </p:cNvCxnSpPr>
          <p:nvPr/>
        </p:nvCxnSpPr>
        <p:spPr>
          <a:xfrm flipV="1">
            <a:off x="3593950" y="1221081"/>
            <a:ext cx="755066" cy="1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直線單箭頭接點 123">
            <a:extLst>
              <a:ext uri="{FF2B5EF4-FFF2-40B4-BE49-F238E27FC236}">
                <a16:creationId xmlns:a16="http://schemas.microsoft.com/office/drawing/2014/main" id="{7FE3D76D-77AB-5761-92FE-EAA0141B9DFF}"/>
              </a:ext>
            </a:extLst>
          </p:cNvPr>
          <p:cNvCxnSpPr>
            <a:cxnSpLocks/>
            <a:stCxn id="21" idx="3"/>
            <a:endCxn id="100" idx="1"/>
          </p:cNvCxnSpPr>
          <p:nvPr/>
        </p:nvCxnSpPr>
        <p:spPr>
          <a:xfrm>
            <a:off x="3597870" y="1912196"/>
            <a:ext cx="756642" cy="2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0FE2BB26-C3E0-39A8-F7AE-BB4D95B45799}"/>
                  </a:ext>
                </a:extLst>
              </p:cNvPr>
              <p:cNvSpPr/>
              <p:nvPr/>
            </p:nvSpPr>
            <p:spPr>
              <a:xfrm>
                <a:off x="1855081" y="1626256"/>
                <a:ext cx="1742789"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Expert2:</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smtClean="0">
                              <a:solidFill>
                                <a:schemeClr val="tx1"/>
                              </a:solidFill>
                              <a:latin typeface="Cambria Math" panose="02040503050406030204" pitchFamily="18" charset="0"/>
                            </a:rPr>
                            <m:t>𝟐</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(without object information)</a:t>
                </a:r>
              </a:p>
            </p:txBody>
          </p:sp>
        </mc:Choice>
        <mc:Fallback xmlns="">
          <p:sp>
            <p:nvSpPr>
              <p:cNvPr id="21" name="矩形 20">
                <a:extLst>
                  <a:ext uri="{FF2B5EF4-FFF2-40B4-BE49-F238E27FC236}">
                    <a16:creationId xmlns:a16="http://schemas.microsoft.com/office/drawing/2014/main" id="{0FE2BB26-C3E0-39A8-F7AE-BB4D95B45799}"/>
                  </a:ext>
                </a:extLst>
              </p:cNvPr>
              <p:cNvSpPr>
                <a:spLocks noRot="1" noChangeAspect="1" noMove="1" noResize="1" noEditPoints="1" noAdjustHandles="1" noChangeArrowheads="1" noChangeShapeType="1" noTextEdit="1"/>
              </p:cNvSpPr>
              <p:nvPr/>
            </p:nvSpPr>
            <p:spPr>
              <a:xfrm>
                <a:off x="1855081" y="1626256"/>
                <a:ext cx="1742789" cy="57188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9DCA0DBE-FD6B-A6FF-F860-F5BA13FEC8C7}"/>
                  </a:ext>
                </a:extLst>
              </p:cNvPr>
              <p:cNvSpPr/>
              <p:nvPr/>
            </p:nvSpPr>
            <p:spPr>
              <a:xfrm>
                <a:off x="1851160" y="2315582"/>
                <a:ext cx="1742789"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900" b="1" dirty="0"/>
                  <a:t>Attribute-Estimation Expert3:</a:t>
                </a:r>
              </a:p>
              <a:p>
                <a:pPr algn="ctr"/>
                <a14:m>
                  <m:oMathPara xmlns:m="http://schemas.openxmlformats.org/officeDocument/2006/math">
                    <m:oMathParaPr>
                      <m:jc m:val="centerGroup"/>
                    </m:oMathParaPr>
                    <m:oMath xmlns:m="http://schemas.openxmlformats.org/officeDocument/2006/math">
                      <m:sSub>
                        <m:sSubPr>
                          <m:ctrlPr>
                            <a:rPr lang="en-US" altLang="zh-TW" sz="900" b="1" i="1" smtClean="0">
                              <a:solidFill>
                                <a:schemeClr val="tx1"/>
                              </a:solidFill>
                              <a:latin typeface="Cambria Math" panose="02040503050406030204" pitchFamily="18" charset="0"/>
                            </a:rPr>
                          </m:ctrlPr>
                        </m:sSubPr>
                        <m:e>
                          <m:r>
                            <a:rPr lang="en-US" altLang="zh-TW" sz="900" b="1" i="1" smtClean="0">
                              <a:solidFill>
                                <a:schemeClr val="tx1"/>
                              </a:solidFill>
                              <a:latin typeface="Cambria Math" panose="02040503050406030204" pitchFamily="18" charset="0"/>
                            </a:rPr>
                            <m:t>𝑬</m:t>
                          </m:r>
                        </m:e>
                        <m:sub>
                          <m:r>
                            <a:rPr lang="en-US" altLang="zh-TW" sz="900" b="1" i="1" smtClean="0">
                              <a:solidFill>
                                <a:schemeClr val="tx1"/>
                              </a:solidFill>
                              <a:latin typeface="Cambria Math" panose="02040503050406030204" pitchFamily="18" charset="0"/>
                            </a:rPr>
                            <m:t>𝟑</m:t>
                          </m:r>
                        </m:sub>
                      </m:sSub>
                      <m:r>
                        <a:rPr lang="en-US" altLang="zh-TW" sz="900" b="1" i="1" smtClean="0">
                          <a:solidFill>
                            <a:schemeClr val="tx1"/>
                          </a:solidFill>
                          <a:latin typeface="Cambria Math" panose="02040503050406030204" pitchFamily="18" charset="0"/>
                        </a:rPr>
                        <m:t>(</m:t>
                      </m:r>
                      <m:r>
                        <a:rPr lang="en-US" altLang="zh-TW" sz="900" b="1" i="1" dirty="0">
                          <a:latin typeface="Cambria Math" panose="02040503050406030204" pitchFamily="18" charset="0"/>
                        </a:rPr>
                        <m:t>𝜻</m:t>
                      </m:r>
                      <m:r>
                        <a:rPr lang="en-US" altLang="zh-TW" sz="900" b="1" i="1" smtClean="0">
                          <a:solidFill>
                            <a:schemeClr val="tx1"/>
                          </a:solidFill>
                          <a:latin typeface="Cambria Math" panose="02040503050406030204" pitchFamily="18" charset="0"/>
                        </a:rPr>
                        <m:t>)</m:t>
                      </m:r>
                    </m:oMath>
                  </m:oMathPara>
                </a14:m>
                <a:endParaRPr lang="en-US" altLang="zh-TW" sz="900" b="1" dirty="0"/>
              </a:p>
              <a:p>
                <a:pPr algn="ctr"/>
                <a:r>
                  <a:rPr lang="en-US" altLang="zh-TW" sz="900" dirty="0"/>
                  <a:t>(with object information)</a:t>
                </a:r>
              </a:p>
            </p:txBody>
          </p:sp>
        </mc:Choice>
        <mc:Fallback xmlns="">
          <p:sp>
            <p:nvSpPr>
              <p:cNvPr id="24" name="矩形 23">
                <a:extLst>
                  <a:ext uri="{FF2B5EF4-FFF2-40B4-BE49-F238E27FC236}">
                    <a16:creationId xmlns:a16="http://schemas.microsoft.com/office/drawing/2014/main" id="{9DCA0DBE-FD6B-A6FF-F860-F5BA13FEC8C7}"/>
                  </a:ext>
                </a:extLst>
              </p:cNvPr>
              <p:cNvSpPr>
                <a:spLocks noRot="1" noChangeAspect="1" noMove="1" noResize="1" noEditPoints="1" noAdjustHandles="1" noChangeArrowheads="1" noChangeShapeType="1" noTextEdit="1"/>
              </p:cNvSpPr>
              <p:nvPr/>
            </p:nvSpPr>
            <p:spPr>
              <a:xfrm>
                <a:off x="1851160" y="2315582"/>
                <a:ext cx="1742789" cy="57188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7A070DF3-52B5-BC42-234D-1DCDBC03FF36}"/>
                  </a:ext>
                </a:extLst>
              </p:cNvPr>
              <p:cNvSpPr txBox="1"/>
              <p:nvPr/>
            </p:nvSpPr>
            <p:spPr>
              <a:xfrm>
                <a:off x="3624238" y="905585"/>
                <a:ext cx="538284" cy="278666"/>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𝑎𝑣𝑔</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28" name="文字方塊 27">
                <a:extLst>
                  <a:ext uri="{FF2B5EF4-FFF2-40B4-BE49-F238E27FC236}">
                    <a16:creationId xmlns:a16="http://schemas.microsoft.com/office/drawing/2014/main" id="{7A070DF3-52B5-BC42-234D-1DCDBC03FF36}"/>
                  </a:ext>
                </a:extLst>
              </p:cNvPr>
              <p:cNvSpPr txBox="1">
                <a:spLocks noRot="1" noChangeAspect="1" noMove="1" noResize="1" noEditPoints="1" noAdjustHandles="1" noChangeArrowheads="1" noChangeShapeType="1" noTextEdit="1"/>
              </p:cNvSpPr>
              <p:nvPr/>
            </p:nvSpPr>
            <p:spPr>
              <a:xfrm>
                <a:off x="3624238" y="905585"/>
                <a:ext cx="538284" cy="278666"/>
              </a:xfrm>
              <a:prstGeom prst="rect">
                <a:avLst/>
              </a:prstGeom>
              <a:blipFill>
                <a:blip r:embed="rId8"/>
                <a:stretch>
                  <a:fillRect r="-5556" b="-2128"/>
                </a:stretch>
              </a:blipFill>
              <a:ln>
                <a:solidFill>
                  <a:schemeClr val="bg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F328953C-CF37-8E99-51CF-1B7C03391210}"/>
                  </a:ext>
                </a:extLst>
              </p:cNvPr>
              <p:cNvSpPr txBox="1"/>
              <p:nvPr/>
            </p:nvSpPr>
            <p:spPr>
              <a:xfrm>
                <a:off x="3603452" y="2623785"/>
                <a:ext cx="538284" cy="270459"/>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𝑚𝑎𝑡𝑐h</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51" name="文字方塊 50">
                <a:extLst>
                  <a:ext uri="{FF2B5EF4-FFF2-40B4-BE49-F238E27FC236}">
                    <a16:creationId xmlns:a16="http://schemas.microsoft.com/office/drawing/2014/main" id="{F328953C-CF37-8E99-51CF-1B7C03391210}"/>
                  </a:ext>
                </a:extLst>
              </p:cNvPr>
              <p:cNvSpPr txBox="1">
                <a:spLocks noRot="1" noChangeAspect="1" noMove="1" noResize="1" noEditPoints="1" noAdjustHandles="1" noChangeArrowheads="1" noChangeShapeType="1" noTextEdit="1"/>
              </p:cNvSpPr>
              <p:nvPr/>
            </p:nvSpPr>
            <p:spPr>
              <a:xfrm>
                <a:off x="3603452" y="2623785"/>
                <a:ext cx="538284" cy="270459"/>
              </a:xfrm>
              <a:prstGeom prst="rect">
                <a:avLst/>
              </a:prstGeom>
              <a:blipFill>
                <a:blip r:embed="rId9"/>
                <a:stretch>
                  <a:fillRect r="-25556" b="-2128"/>
                </a:stretch>
              </a:blipFill>
              <a:ln>
                <a:solidFill>
                  <a:schemeClr val="bg1"/>
                </a:solidFill>
              </a:ln>
            </p:spPr>
            <p:txBody>
              <a:bodyPr/>
              <a:lstStyle/>
              <a:p>
                <a:r>
                  <a:rPr lang="zh-TW" altLang="en-US">
                    <a:noFill/>
                  </a:rPr>
                  <a:t> </a:t>
                </a:r>
              </a:p>
            </p:txBody>
          </p:sp>
        </mc:Fallback>
      </mc:AlternateContent>
      <p:cxnSp>
        <p:nvCxnSpPr>
          <p:cNvPr id="109" name="直線單箭頭接點 108">
            <a:extLst>
              <a:ext uri="{FF2B5EF4-FFF2-40B4-BE49-F238E27FC236}">
                <a16:creationId xmlns:a16="http://schemas.microsoft.com/office/drawing/2014/main" id="{E921C81D-DD75-DEA3-D541-7B55FB724ECE}"/>
              </a:ext>
            </a:extLst>
          </p:cNvPr>
          <p:cNvCxnSpPr>
            <a:cxnSpLocks/>
            <a:stCxn id="3" idx="3"/>
            <a:endCxn id="100" idx="1"/>
          </p:cNvCxnSpPr>
          <p:nvPr/>
        </p:nvCxnSpPr>
        <p:spPr>
          <a:xfrm>
            <a:off x="3593950" y="1222481"/>
            <a:ext cx="760562" cy="6927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80362E6F-034D-6E18-7DB3-51491146B50E}"/>
              </a:ext>
            </a:extLst>
          </p:cNvPr>
          <p:cNvCxnSpPr>
            <a:cxnSpLocks/>
            <a:stCxn id="21" idx="3"/>
            <a:endCxn id="99" idx="1"/>
          </p:cNvCxnSpPr>
          <p:nvPr/>
        </p:nvCxnSpPr>
        <p:spPr>
          <a:xfrm flipV="1">
            <a:off x="3597870" y="1221081"/>
            <a:ext cx="751146" cy="691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02C890D7-5464-FBED-CD17-59D6EE293A25}"/>
              </a:ext>
            </a:extLst>
          </p:cNvPr>
          <p:cNvCxnSpPr>
            <a:cxnSpLocks/>
            <a:stCxn id="24" idx="3"/>
            <a:endCxn id="99" idx="1"/>
          </p:cNvCxnSpPr>
          <p:nvPr/>
        </p:nvCxnSpPr>
        <p:spPr>
          <a:xfrm flipV="1">
            <a:off x="3593949" y="1221081"/>
            <a:ext cx="755067" cy="1380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直線單箭頭接點 124">
            <a:extLst>
              <a:ext uri="{FF2B5EF4-FFF2-40B4-BE49-F238E27FC236}">
                <a16:creationId xmlns:a16="http://schemas.microsoft.com/office/drawing/2014/main" id="{736ED412-FEAE-83F7-EC48-D39E81F62B36}"/>
              </a:ext>
            </a:extLst>
          </p:cNvPr>
          <p:cNvCxnSpPr>
            <a:cxnSpLocks/>
            <a:stCxn id="24" idx="3"/>
            <a:endCxn id="100" idx="1"/>
          </p:cNvCxnSpPr>
          <p:nvPr/>
        </p:nvCxnSpPr>
        <p:spPr>
          <a:xfrm flipV="1">
            <a:off x="3593949" y="1915182"/>
            <a:ext cx="760563" cy="686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26C5790C-3CCF-744B-9F7A-AA9D4209CFAE}"/>
                  </a:ext>
                </a:extLst>
              </p:cNvPr>
              <p:cNvSpPr txBox="1"/>
              <p:nvPr/>
            </p:nvSpPr>
            <p:spPr>
              <a:xfrm>
                <a:off x="3625645" y="1615802"/>
                <a:ext cx="538284" cy="261610"/>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𝑚𝑎𝑥</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48" name="文字方塊 47">
                <a:extLst>
                  <a:ext uri="{FF2B5EF4-FFF2-40B4-BE49-F238E27FC236}">
                    <a16:creationId xmlns:a16="http://schemas.microsoft.com/office/drawing/2014/main" id="{26C5790C-3CCF-744B-9F7A-AA9D4209CFAE}"/>
                  </a:ext>
                </a:extLst>
              </p:cNvPr>
              <p:cNvSpPr txBox="1">
                <a:spLocks noRot="1" noChangeAspect="1" noMove="1" noResize="1" noEditPoints="1" noAdjustHandles="1" noChangeArrowheads="1" noChangeShapeType="1" noTextEdit="1"/>
              </p:cNvSpPr>
              <p:nvPr/>
            </p:nvSpPr>
            <p:spPr>
              <a:xfrm>
                <a:off x="3625645" y="1615802"/>
                <a:ext cx="538284" cy="261610"/>
              </a:xfrm>
              <a:prstGeom prst="rect">
                <a:avLst/>
              </a:prstGeom>
              <a:blipFill>
                <a:blip r:embed="rId10"/>
                <a:stretch>
                  <a:fillRect r="-7778" b="-4444"/>
                </a:stretch>
              </a:blipFill>
              <a:ln>
                <a:solidFill>
                  <a:schemeClr val="bg1"/>
                </a:solidFill>
              </a:ln>
            </p:spPr>
            <p:txBody>
              <a:bodyPr/>
              <a:lstStyle/>
              <a:p>
                <a:r>
                  <a:rPr lang="zh-TW" altLang="en-US">
                    <a:noFill/>
                  </a:rPr>
                  <a:t> </a:t>
                </a:r>
              </a:p>
            </p:txBody>
          </p:sp>
        </mc:Fallback>
      </mc:AlternateContent>
      <p:sp>
        <p:nvSpPr>
          <p:cNvPr id="181" name="矩形 180">
            <a:extLst>
              <a:ext uri="{FF2B5EF4-FFF2-40B4-BE49-F238E27FC236}">
                <a16:creationId xmlns:a16="http://schemas.microsoft.com/office/drawing/2014/main" id="{49197112-7A33-D263-6F90-EAD272EEEFDF}"/>
              </a:ext>
            </a:extLst>
          </p:cNvPr>
          <p:cNvSpPr/>
          <p:nvPr/>
        </p:nvSpPr>
        <p:spPr>
          <a:xfrm>
            <a:off x="6677558" y="935141"/>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200" b="0" i="0" dirty="0">
                <a:solidFill>
                  <a:srgbClr val="374151"/>
                </a:solidFill>
                <a:effectLst/>
                <a:latin typeface="Söhne"/>
              </a:rPr>
              <a:t>Level-2 MOE</a:t>
            </a:r>
          </a:p>
          <a:p>
            <a:pPr algn="ctr"/>
            <a:r>
              <a:rPr lang="en-US" altLang="zh-TW" sz="1200" dirty="0">
                <a:solidFill>
                  <a:srgbClr val="374151"/>
                </a:solidFill>
                <a:latin typeface="Söhne"/>
              </a:rPr>
              <a:t>(sum of experts)</a:t>
            </a:r>
            <a:endParaRPr lang="en-US" altLang="zh-TW" sz="1050" dirty="0">
              <a:solidFill>
                <a:srgbClr val="343541"/>
              </a:solidFill>
              <a:latin typeface="Söhne"/>
            </a:endParaRPr>
          </a:p>
        </p:txBody>
      </p:sp>
      <p:sp>
        <p:nvSpPr>
          <p:cNvPr id="182" name="矩形 181">
            <a:extLst>
              <a:ext uri="{FF2B5EF4-FFF2-40B4-BE49-F238E27FC236}">
                <a16:creationId xmlns:a16="http://schemas.microsoft.com/office/drawing/2014/main" id="{6AD885EB-ECEB-27E2-CEEA-475BD7F40261}"/>
              </a:ext>
            </a:extLst>
          </p:cNvPr>
          <p:cNvSpPr/>
          <p:nvPr/>
        </p:nvSpPr>
        <p:spPr>
          <a:xfrm>
            <a:off x="6683054" y="1629242"/>
            <a:ext cx="1579256" cy="57188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0" i="0" dirty="0">
                <a:solidFill>
                  <a:srgbClr val="374151"/>
                </a:solidFill>
                <a:effectLst/>
                <a:latin typeface="Söhne"/>
              </a:rPr>
              <a:t>Level-2 MOE</a:t>
            </a:r>
          </a:p>
          <a:p>
            <a:pPr algn="ctr"/>
            <a:r>
              <a:rPr lang="en-US" altLang="zh-TW" sz="1100" dirty="0">
                <a:solidFill>
                  <a:srgbClr val="374151"/>
                </a:solidFill>
                <a:latin typeface="Söhne"/>
              </a:rPr>
              <a:t>(products of experts)</a:t>
            </a:r>
            <a:endParaRPr lang="en-US" altLang="zh-TW" sz="1000" dirty="0">
              <a:solidFill>
                <a:srgbClr val="343541"/>
              </a:solidFill>
              <a:latin typeface="Söhne"/>
            </a:endParaRPr>
          </a:p>
        </p:txBody>
      </p:sp>
      <p:cxnSp>
        <p:nvCxnSpPr>
          <p:cNvPr id="184" name="直線單箭頭接點 183">
            <a:extLst>
              <a:ext uri="{FF2B5EF4-FFF2-40B4-BE49-F238E27FC236}">
                <a16:creationId xmlns:a16="http://schemas.microsoft.com/office/drawing/2014/main" id="{3ADB10E2-DFF8-6241-9DEB-062D753D486F}"/>
              </a:ext>
            </a:extLst>
          </p:cNvPr>
          <p:cNvCxnSpPr>
            <a:cxnSpLocks/>
            <a:stCxn id="99" idx="3"/>
            <a:endCxn id="181" idx="1"/>
          </p:cNvCxnSpPr>
          <p:nvPr/>
        </p:nvCxnSpPr>
        <p:spPr>
          <a:xfrm>
            <a:off x="5928272" y="1221081"/>
            <a:ext cx="749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5" name="直線單箭頭接點 184">
            <a:extLst>
              <a:ext uri="{FF2B5EF4-FFF2-40B4-BE49-F238E27FC236}">
                <a16:creationId xmlns:a16="http://schemas.microsoft.com/office/drawing/2014/main" id="{0C18296E-3256-A9D0-AB9A-2A71BC1DB084}"/>
              </a:ext>
            </a:extLst>
          </p:cNvPr>
          <p:cNvCxnSpPr>
            <a:cxnSpLocks/>
            <a:stCxn id="100" idx="3"/>
            <a:endCxn id="182" idx="1"/>
          </p:cNvCxnSpPr>
          <p:nvPr/>
        </p:nvCxnSpPr>
        <p:spPr>
          <a:xfrm>
            <a:off x="5933768" y="1915182"/>
            <a:ext cx="74928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文字方塊 186">
                <a:extLst>
                  <a:ext uri="{FF2B5EF4-FFF2-40B4-BE49-F238E27FC236}">
                    <a16:creationId xmlns:a16="http://schemas.microsoft.com/office/drawing/2014/main" id="{67A65B8F-971F-4907-A156-9294C3DFA7E8}"/>
                  </a:ext>
                </a:extLst>
              </p:cNvPr>
              <p:cNvSpPr txBox="1"/>
              <p:nvPr/>
            </p:nvSpPr>
            <p:spPr>
              <a:xfrm>
                <a:off x="5942948" y="905585"/>
                <a:ext cx="538284" cy="264816"/>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 {</m:t>
                          </m:r>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𝑆𝑂𝐸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187" name="文字方塊 186">
                <a:extLst>
                  <a:ext uri="{FF2B5EF4-FFF2-40B4-BE49-F238E27FC236}">
                    <a16:creationId xmlns:a16="http://schemas.microsoft.com/office/drawing/2014/main" id="{67A65B8F-971F-4907-A156-9294C3DFA7E8}"/>
                  </a:ext>
                </a:extLst>
              </p:cNvPr>
              <p:cNvSpPr txBox="1">
                <a:spLocks noRot="1" noChangeAspect="1" noMove="1" noResize="1" noEditPoints="1" noAdjustHandles="1" noChangeArrowheads="1" noChangeShapeType="1" noTextEdit="1"/>
              </p:cNvSpPr>
              <p:nvPr/>
            </p:nvSpPr>
            <p:spPr>
              <a:xfrm>
                <a:off x="5942948" y="905585"/>
                <a:ext cx="538284" cy="264816"/>
              </a:xfrm>
              <a:prstGeom prst="rect">
                <a:avLst/>
              </a:prstGeom>
              <a:blipFill>
                <a:blip r:embed="rId11"/>
                <a:stretch>
                  <a:fillRect r="-11111" b="-4444"/>
                </a:stretch>
              </a:blipFill>
              <a:ln>
                <a:solidFill>
                  <a:schemeClr val="bg1"/>
                </a:solidFill>
              </a:ln>
            </p:spPr>
            <p:txBody>
              <a:bodyPr/>
              <a:lstStyle/>
              <a:p>
                <a:r>
                  <a:rPr lang="zh-TW" altLang="en-US">
                    <a:noFill/>
                  </a:rPr>
                  <a:t> </a:t>
                </a:r>
              </a:p>
            </p:txBody>
          </p:sp>
        </mc:Fallback>
      </mc:AlternateContent>
      <p:cxnSp>
        <p:nvCxnSpPr>
          <p:cNvPr id="189" name="直線單箭頭接點 188">
            <a:extLst>
              <a:ext uri="{FF2B5EF4-FFF2-40B4-BE49-F238E27FC236}">
                <a16:creationId xmlns:a16="http://schemas.microsoft.com/office/drawing/2014/main" id="{AF44158F-8A5A-727C-9E2A-05092C9F90F4}"/>
              </a:ext>
            </a:extLst>
          </p:cNvPr>
          <p:cNvCxnSpPr>
            <a:cxnSpLocks/>
            <a:stCxn id="99" idx="3"/>
            <a:endCxn id="182" idx="1"/>
          </p:cNvCxnSpPr>
          <p:nvPr/>
        </p:nvCxnSpPr>
        <p:spPr>
          <a:xfrm>
            <a:off x="5928272" y="1221081"/>
            <a:ext cx="754782" cy="694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直線單箭頭接點 190">
            <a:extLst>
              <a:ext uri="{FF2B5EF4-FFF2-40B4-BE49-F238E27FC236}">
                <a16:creationId xmlns:a16="http://schemas.microsoft.com/office/drawing/2014/main" id="{9ADB0171-C11C-6964-244A-22BF94BC42CB}"/>
              </a:ext>
            </a:extLst>
          </p:cNvPr>
          <p:cNvCxnSpPr>
            <a:cxnSpLocks/>
            <a:stCxn id="100" idx="3"/>
            <a:endCxn id="181" idx="1"/>
          </p:cNvCxnSpPr>
          <p:nvPr/>
        </p:nvCxnSpPr>
        <p:spPr>
          <a:xfrm flipV="1">
            <a:off x="5933768" y="1221081"/>
            <a:ext cx="743790" cy="694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5" name="文字方塊 194">
                <a:extLst>
                  <a:ext uri="{FF2B5EF4-FFF2-40B4-BE49-F238E27FC236}">
                    <a16:creationId xmlns:a16="http://schemas.microsoft.com/office/drawing/2014/main" id="{4D6F6EFE-1532-8EC4-1268-04DFBCA008FC}"/>
                  </a:ext>
                </a:extLst>
              </p:cNvPr>
              <p:cNvSpPr txBox="1"/>
              <p:nvPr/>
            </p:nvSpPr>
            <p:spPr>
              <a:xfrm>
                <a:off x="5959103" y="1615802"/>
                <a:ext cx="538284" cy="264816"/>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acc>
                            <m:accPr>
                              <m:chr m:val="̃"/>
                              <m:ctrlPr>
                                <a:rPr lang="en-US" altLang="zh-TW" sz="1100" b="1" i="1">
                                  <a:solidFill>
                                    <a:schemeClr val="tx1"/>
                                  </a:solidFill>
                                  <a:latin typeface="Cambria Math" panose="02040503050406030204" pitchFamily="18" charset="0"/>
                                </a:rPr>
                              </m:ctrlPr>
                            </m:accPr>
                            <m:e>
                              <m:r>
                                <a:rPr lang="en-US" altLang="zh-TW" sz="1100" b="1" i="1">
                                  <a:solidFill>
                                    <a:schemeClr val="tx1"/>
                                  </a:solidFill>
                                  <a:latin typeface="Cambria Math" panose="02040503050406030204" pitchFamily="18" charset="0"/>
                                </a:rPr>
                                <m:t>𝒑</m:t>
                              </m:r>
                            </m:e>
                          </m:acc>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𝑃𝑂𝐸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195" name="文字方塊 194">
                <a:extLst>
                  <a:ext uri="{FF2B5EF4-FFF2-40B4-BE49-F238E27FC236}">
                    <a16:creationId xmlns:a16="http://schemas.microsoft.com/office/drawing/2014/main" id="{4D6F6EFE-1532-8EC4-1268-04DFBCA008FC}"/>
                  </a:ext>
                </a:extLst>
              </p:cNvPr>
              <p:cNvSpPr txBox="1">
                <a:spLocks noRot="1" noChangeAspect="1" noMove="1" noResize="1" noEditPoints="1" noAdjustHandles="1" noChangeArrowheads="1" noChangeShapeType="1" noTextEdit="1"/>
              </p:cNvSpPr>
              <p:nvPr/>
            </p:nvSpPr>
            <p:spPr>
              <a:xfrm>
                <a:off x="5959103" y="1615802"/>
                <a:ext cx="538284" cy="264816"/>
              </a:xfrm>
              <a:prstGeom prst="rect">
                <a:avLst/>
              </a:prstGeom>
              <a:blipFill>
                <a:blip r:embed="rId12"/>
                <a:stretch>
                  <a:fillRect r="-5556" b="-4348"/>
                </a:stretch>
              </a:blipFill>
              <a:ln>
                <a:solidFill>
                  <a:schemeClr val="bg1"/>
                </a:solidFill>
              </a:ln>
            </p:spPr>
            <p:txBody>
              <a:bodyPr/>
              <a:lstStyle/>
              <a:p>
                <a:r>
                  <a:rPr lang="zh-TW" altLang="en-US">
                    <a:noFill/>
                  </a:rPr>
                  <a:t> </a:t>
                </a:r>
              </a:p>
            </p:txBody>
          </p:sp>
        </mc:Fallback>
      </mc:AlternateContent>
      <p:cxnSp>
        <p:nvCxnSpPr>
          <p:cNvPr id="211" name="直線單箭頭接點 210">
            <a:extLst>
              <a:ext uri="{FF2B5EF4-FFF2-40B4-BE49-F238E27FC236}">
                <a16:creationId xmlns:a16="http://schemas.microsoft.com/office/drawing/2014/main" id="{93DABA50-470B-426C-EC9C-8E12A1ACF939}"/>
              </a:ext>
            </a:extLst>
          </p:cNvPr>
          <p:cNvCxnSpPr>
            <a:cxnSpLocks/>
            <a:stCxn id="181" idx="3"/>
          </p:cNvCxnSpPr>
          <p:nvPr/>
        </p:nvCxnSpPr>
        <p:spPr>
          <a:xfrm>
            <a:off x="8256814" y="1221081"/>
            <a:ext cx="6217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1" name="直線單箭頭接點 220">
            <a:extLst>
              <a:ext uri="{FF2B5EF4-FFF2-40B4-BE49-F238E27FC236}">
                <a16:creationId xmlns:a16="http://schemas.microsoft.com/office/drawing/2014/main" id="{3F245C1E-2060-C517-9826-19934A077A39}"/>
              </a:ext>
            </a:extLst>
          </p:cNvPr>
          <p:cNvCxnSpPr>
            <a:cxnSpLocks/>
            <a:stCxn id="182" idx="3"/>
          </p:cNvCxnSpPr>
          <p:nvPr/>
        </p:nvCxnSpPr>
        <p:spPr>
          <a:xfrm>
            <a:off x="8262310" y="1915182"/>
            <a:ext cx="616219" cy="5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7" name="文字方塊 226">
                <a:extLst>
                  <a:ext uri="{FF2B5EF4-FFF2-40B4-BE49-F238E27FC236}">
                    <a16:creationId xmlns:a16="http://schemas.microsoft.com/office/drawing/2014/main" id="{50175C62-97FE-2E24-8C4E-651D984B96DB}"/>
                  </a:ext>
                </a:extLst>
              </p:cNvPr>
              <p:cNvSpPr txBox="1"/>
              <p:nvPr/>
            </p:nvSpPr>
            <p:spPr>
              <a:xfrm>
                <a:off x="8265850" y="903972"/>
                <a:ext cx="538284" cy="268343"/>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 {</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m:rPr>
                              <m:sty m:val="p"/>
                            </m:rPr>
                            <a:rPr lang="en-US" altLang="zh-TW" sz="1100" i="1">
                              <a:solidFill>
                                <a:schemeClr val="tx1"/>
                              </a:solidFill>
                              <a:latin typeface="Cambria Math" panose="02040503050406030204" pitchFamily="18" charset="0"/>
                            </a:rPr>
                            <m:t>H</m:t>
                          </m:r>
                          <m:r>
                            <m:rPr>
                              <m:sty m:val="p"/>
                            </m:rPr>
                            <a:rPr lang="en-US" altLang="zh-TW" sz="1100" i="1" smtClean="0">
                              <a:solidFill>
                                <a:schemeClr val="tx1"/>
                              </a:solidFill>
                              <a:latin typeface="Cambria Math" panose="02040503050406030204" pitchFamily="18" charset="0"/>
                            </a:rPr>
                            <m:t>M</m:t>
                          </m:r>
                          <m:r>
                            <m:rPr>
                              <m:sty m:val="p"/>
                            </m:rPr>
                            <a:rPr lang="en-US" altLang="zh-TW" sz="1100" i="1">
                              <a:solidFill>
                                <a:schemeClr val="tx1"/>
                              </a:solidFill>
                              <a:latin typeface="Cambria Math" panose="02040503050406030204" pitchFamily="18" charset="0"/>
                            </a:rPr>
                            <m:t>O</m:t>
                          </m:r>
                          <m:r>
                            <m:rPr>
                              <m:sty m:val="p"/>
                            </m:rPr>
                            <a:rPr lang="en-US" altLang="zh-TW" sz="1100" i="1" smtClean="0">
                              <a:solidFill>
                                <a:schemeClr val="tx1"/>
                              </a:solidFill>
                              <a:latin typeface="Cambria Math" panose="02040503050406030204" pitchFamily="18" charset="0"/>
                            </a:rPr>
                            <m:t>E</m:t>
                          </m:r>
                          <m:r>
                            <a:rPr lang="en-US" altLang="zh-TW" sz="1100" i="1">
                              <a:solidFill>
                                <a:schemeClr val="tx1"/>
                              </a:solidFill>
                              <a:latin typeface="Cambria Math" panose="02040503050406030204" pitchFamily="18" charset="0"/>
                            </a:rPr>
                            <m:t>−</m:t>
                          </m:r>
                          <m:r>
                            <a:rPr lang="en-US" altLang="zh-TW" sz="1100" b="0" i="1" smtClean="0">
                              <a:solidFill>
                                <a:schemeClr val="tx1"/>
                              </a:solidFill>
                              <a:latin typeface="Cambria Math" panose="02040503050406030204" pitchFamily="18" charset="0"/>
                            </a:rPr>
                            <m:t>𝑆𝑂𝐸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227" name="文字方塊 226">
                <a:extLst>
                  <a:ext uri="{FF2B5EF4-FFF2-40B4-BE49-F238E27FC236}">
                    <a16:creationId xmlns:a16="http://schemas.microsoft.com/office/drawing/2014/main" id="{50175C62-97FE-2E24-8C4E-651D984B96DB}"/>
                  </a:ext>
                </a:extLst>
              </p:cNvPr>
              <p:cNvSpPr txBox="1">
                <a:spLocks noRot="1" noChangeAspect="1" noMove="1" noResize="1" noEditPoints="1" noAdjustHandles="1" noChangeArrowheads="1" noChangeShapeType="1" noTextEdit="1"/>
              </p:cNvSpPr>
              <p:nvPr/>
            </p:nvSpPr>
            <p:spPr>
              <a:xfrm>
                <a:off x="8265850" y="903972"/>
                <a:ext cx="538284" cy="268343"/>
              </a:xfrm>
              <a:prstGeom prst="rect">
                <a:avLst/>
              </a:prstGeom>
              <a:blipFill>
                <a:blip r:embed="rId13"/>
                <a:stretch>
                  <a:fillRect r="-72222" b="-4348"/>
                </a:stretch>
              </a:blipFill>
              <a:ln>
                <a:solidFill>
                  <a:schemeClr val="bg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9" name="文字方塊 228">
                <a:extLst>
                  <a:ext uri="{FF2B5EF4-FFF2-40B4-BE49-F238E27FC236}">
                    <a16:creationId xmlns:a16="http://schemas.microsoft.com/office/drawing/2014/main" id="{87B45713-895C-C9CA-2B34-09CA298C525E}"/>
                  </a:ext>
                </a:extLst>
              </p:cNvPr>
              <p:cNvSpPr txBox="1"/>
              <p:nvPr/>
            </p:nvSpPr>
            <p:spPr>
              <a:xfrm>
                <a:off x="8284683" y="1609165"/>
                <a:ext cx="538284" cy="268343"/>
              </a:xfrm>
              <a:prstGeom prst="rect">
                <a:avLst/>
              </a:prstGeom>
              <a:solidFill>
                <a:schemeClr val="bg1"/>
              </a:solidFill>
              <a:ln>
                <a:solidFill>
                  <a:schemeClr val="bg1"/>
                </a:solid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m:rPr>
                              <m:sty m:val="p"/>
                            </m:rPr>
                            <a:rPr lang="en-US" altLang="zh-TW" sz="1100" i="1">
                              <a:solidFill>
                                <a:schemeClr val="tx1"/>
                              </a:solidFill>
                              <a:latin typeface="Cambria Math" panose="02040503050406030204" pitchFamily="18" charset="0"/>
                            </a:rPr>
                            <m:t>HMOE</m:t>
                          </m:r>
                          <m:r>
                            <a:rPr lang="en-US" altLang="zh-TW" sz="1100" i="1">
                              <a:solidFill>
                                <a:schemeClr val="tx1"/>
                              </a:solidFill>
                              <a:latin typeface="Cambria Math" panose="02040503050406030204" pitchFamily="18" charset="0"/>
                            </a:rPr>
                            <m:t>−</m:t>
                          </m:r>
                          <m:r>
                            <a:rPr lang="en-US" altLang="zh-TW" sz="1100" b="0" i="1" smtClean="0">
                              <a:solidFill>
                                <a:schemeClr val="tx1"/>
                              </a:solidFill>
                              <a:latin typeface="Cambria Math" panose="02040503050406030204" pitchFamily="18" charset="0"/>
                            </a:rPr>
                            <m:t>𝑃𝑂𝐸</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229" name="文字方塊 228">
                <a:extLst>
                  <a:ext uri="{FF2B5EF4-FFF2-40B4-BE49-F238E27FC236}">
                    <a16:creationId xmlns:a16="http://schemas.microsoft.com/office/drawing/2014/main" id="{87B45713-895C-C9CA-2B34-09CA298C525E}"/>
                  </a:ext>
                </a:extLst>
              </p:cNvPr>
              <p:cNvSpPr txBox="1">
                <a:spLocks noRot="1" noChangeAspect="1" noMove="1" noResize="1" noEditPoints="1" noAdjustHandles="1" noChangeArrowheads="1" noChangeShapeType="1" noTextEdit="1"/>
              </p:cNvSpPr>
              <p:nvPr/>
            </p:nvSpPr>
            <p:spPr>
              <a:xfrm>
                <a:off x="8284683" y="1609165"/>
                <a:ext cx="538284" cy="268343"/>
              </a:xfrm>
              <a:prstGeom prst="rect">
                <a:avLst/>
              </a:prstGeom>
              <a:blipFill>
                <a:blip r:embed="rId14"/>
                <a:stretch>
                  <a:fillRect r="-75556" b="-2174"/>
                </a:stretch>
              </a:blipFill>
              <a:ln>
                <a:solidFill>
                  <a:schemeClr val="bg1"/>
                </a:solidFill>
              </a:ln>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45A4DD1E-16AB-0F68-9F76-23C63B7E16DE}"/>
              </a:ext>
            </a:extLst>
          </p:cNvPr>
          <p:cNvSpPr txBox="1"/>
          <p:nvPr/>
        </p:nvSpPr>
        <p:spPr>
          <a:xfrm>
            <a:off x="491236" y="3405579"/>
            <a:ext cx="7655212" cy="523220"/>
          </a:xfrm>
          <a:prstGeom prst="rect">
            <a:avLst/>
          </a:prstGeom>
          <a:noFill/>
        </p:spPr>
        <p:txBody>
          <a:bodyPr wrap="square">
            <a:spAutoFit/>
          </a:bodyPr>
          <a:lstStyle/>
          <a:p>
            <a:pPr marL="285750" indent="-285750">
              <a:buFont typeface="Arial" panose="020B0604020202020204" pitchFamily="34" charset="0"/>
              <a:buChar char="•"/>
            </a:pPr>
            <a:r>
              <a:rPr lang="en-US" altLang="zh-TW" dirty="0">
                <a:latin typeface="Cambria" panose="02040503050406030204" pitchFamily="18" charset="0"/>
                <a:ea typeface="Cambria" panose="02040503050406030204" pitchFamily="18" charset="0"/>
              </a:rPr>
              <a:t>The method SPE was removed, as shown in the diagram above. This approach allows for an assessment of the Effect of the method on accuracy.</a:t>
            </a:r>
            <a:endParaRPr lang="zh-TW"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E54BC25C-261F-1A54-93F7-D72B1194C65D}"/>
                  </a:ext>
                </a:extLst>
              </p:cNvPr>
              <p:cNvSpPr txBox="1"/>
              <p:nvPr/>
            </p:nvSpPr>
            <p:spPr>
              <a:xfrm>
                <a:off x="-124983" y="1788047"/>
                <a:ext cx="454954"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1" i="1" dirty="0" smtClean="0">
                          <a:latin typeface="Cambria Math" panose="02040503050406030204" pitchFamily="18" charset="0"/>
                        </a:rPr>
                        <m:t>𝑿</m:t>
                      </m:r>
                    </m:oMath>
                  </m:oMathPara>
                </a14:m>
                <a:endParaRPr lang="zh-TW" altLang="en-US" sz="1050" b="1" dirty="0"/>
              </a:p>
            </p:txBody>
          </p:sp>
        </mc:Choice>
        <mc:Fallback xmlns="">
          <p:sp>
            <p:nvSpPr>
              <p:cNvPr id="14" name="文字方塊 13">
                <a:extLst>
                  <a:ext uri="{FF2B5EF4-FFF2-40B4-BE49-F238E27FC236}">
                    <a16:creationId xmlns:a16="http://schemas.microsoft.com/office/drawing/2014/main" id="{E54BC25C-261F-1A54-93F7-D72B1194C65D}"/>
                  </a:ext>
                </a:extLst>
              </p:cNvPr>
              <p:cNvSpPr txBox="1">
                <a:spLocks noRot="1" noChangeAspect="1" noMove="1" noResize="1" noEditPoints="1" noAdjustHandles="1" noChangeArrowheads="1" noChangeShapeType="1" noTextEdit="1"/>
              </p:cNvSpPr>
              <p:nvPr/>
            </p:nvSpPr>
            <p:spPr>
              <a:xfrm>
                <a:off x="-124983" y="1788047"/>
                <a:ext cx="454954" cy="261610"/>
              </a:xfrm>
              <a:prstGeom prst="rect">
                <a:avLst/>
              </a:prstGeom>
              <a:blipFill>
                <a:blip r:embed="rId15"/>
                <a:stretch>
                  <a:fillRect/>
                </a:stretch>
              </a:blipFill>
            </p:spPr>
            <p:txBody>
              <a:bodyPr/>
              <a:lstStyle/>
              <a:p>
                <a:r>
                  <a:rPr lang="zh-TW" altLang="en-US">
                    <a:noFill/>
                  </a:rPr>
                  <a:t> </a:t>
                </a:r>
              </a:p>
            </p:txBody>
          </p:sp>
        </mc:Fallback>
      </mc:AlternateContent>
      <p:sp>
        <p:nvSpPr>
          <p:cNvPr id="18" name="頁尾版面配置區 17">
            <a:extLst>
              <a:ext uri="{FF2B5EF4-FFF2-40B4-BE49-F238E27FC236}">
                <a16:creationId xmlns:a16="http://schemas.microsoft.com/office/drawing/2014/main" id="{4F711502-FDB2-3BC0-CE76-27C05D4A08EC}"/>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90A24B22-5412-A51F-10AC-FF3B95EF61AD}"/>
              </a:ext>
            </a:extLst>
          </p:cNvPr>
          <p:cNvSpPr>
            <a:spLocks noGrp="1"/>
          </p:cNvSpPr>
          <p:nvPr>
            <p:ph type="sldNum" idx="4"/>
          </p:nvPr>
        </p:nvSpPr>
        <p:spPr/>
        <p:txBody>
          <a:bodyPr/>
          <a:lstStyle/>
          <a:p>
            <a:fld id="{00000000-1234-1234-1234-123412341234}" type="slidenum">
              <a:rPr lang="en-US" smtClean="0"/>
              <a:pPr/>
              <a:t>53</a:t>
            </a:fld>
            <a:endParaRPr lang="en-US" dirty="0"/>
          </a:p>
        </p:txBody>
      </p:sp>
    </p:spTree>
    <p:extLst>
      <p:ext uri="{BB962C8B-B14F-4D97-AF65-F5344CB8AC3E}">
        <p14:creationId xmlns:p14="http://schemas.microsoft.com/office/powerpoint/2010/main" val="414933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3" name="表格 7">
                <a:extLst>
                  <a:ext uri="{FF2B5EF4-FFF2-40B4-BE49-F238E27FC236}">
                    <a16:creationId xmlns:a16="http://schemas.microsoft.com/office/drawing/2014/main" id="{D889C427-9253-67A7-5C01-14C141557660}"/>
                  </a:ext>
                </a:extLst>
              </p:cNvPr>
              <p:cNvGraphicFramePr>
                <a:graphicFrameLocks noGrp="1"/>
              </p:cNvGraphicFramePr>
              <p:nvPr>
                <p:extLst>
                  <p:ext uri="{D42A27DB-BD31-4B8C-83A1-F6EECF244321}">
                    <p14:modId xmlns:p14="http://schemas.microsoft.com/office/powerpoint/2010/main" val="4187069096"/>
                  </p:ext>
                </p:extLst>
              </p:nvPr>
            </p:nvGraphicFramePr>
            <p:xfrm>
              <a:off x="786852" y="3054921"/>
              <a:ext cx="7570296" cy="1305037"/>
            </p:xfrm>
            <a:graphic>
              <a:graphicData uri="http://schemas.openxmlformats.org/drawingml/2006/table">
                <a:tbl>
                  <a:tblPr firstRow="1" bandRow="1">
                    <a:tableStyleId>{7DF18680-E054-41AD-8BC1-D1AEF772440D}</a:tableStyleId>
                  </a:tblPr>
                  <a:tblGrid>
                    <a:gridCol w="1261716">
                      <a:extLst>
                        <a:ext uri="{9D8B030D-6E8A-4147-A177-3AD203B41FA5}">
                          <a16:colId xmlns:a16="http://schemas.microsoft.com/office/drawing/2014/main" val="3055956240"/>
                        </a:ext>
                      </a:extLst>
                    </a:gridCol>
                    <a:gridCol w="1261716">
                      <a:extLst>
                        <a:ext uri="{9D8B030D-6E8A-4147-A177-3AD203B41FA5}">
                          <a16:colId xmlns:a16="http://schemas.microsoft.com/office/drawing/2014/main" val="682819181"/>
                        </a:ext>
                      </a:extLst>
                    </a:gridCol>
                    <a:gridCol w="1261716">
                      <a:extLst>
                        <a:ext uri="{9D8B030D-6E8A-4147-A177-3AD203B41FA5}">
                          <a16:colId xmlns:a16="http://schemas.microsoft.com/office/drawing/2014/main" val="3618887147"/>
                        </a:ext>
                      </a:extLst>
                    </a:gridCol>
                    <a:gridCol w="1261716">
                      <a:extLst>
                        <a:ext uri="{9D8B030D-6E8A-4147-A177-3AD203B41FA5}">
                          <a16:colId xmlns:a16="http://schemas.microsoft.com/office/drawing/2014/main" val="1739415476"/>
                        </a:ext>
                      </a:extLst>
                    </a:gridCol>
                    <a:gridCol w="1261716">
                      <a:extLst>
                        <a:ext uri="{9D8B030D-6E8A-4147-A177-3AD203B41FA5}">
                          <a16:colId xmlns:a16="http://schemas.microsoft.com/office/drawing/2014/main" val="3191690227"/>
                        </a:ext>
                      </a:extLst>
                    </a:gridCol>
                    <a:gridCol w="1261716">
                      <a:extLst>
                        <a:ext uri="{9D8B030D-6E8A-4147-A177-3AD203B41FA5}">
                          <a16:colId xmlns:a16="http://schemas.microsoft.com/office/drawing/2014/main" val="3565386971"/>
                        </a:ext>
                      </a:extLst>
                    </a:gridCol>
                  </a:tblGrid>
                  <a:tr h="760650">
                    <a:tc>
                      <a:txBody>
                        <a:bodyPr/>
                        <a:lstStyle/>
                        <a:p>
                          <a:pPr algn="ctr"/>
                          <a:r>
                            <a:rPr lang="en-US" altLang="zh-TW" sz="1400" dirty="0"/>
                            <a:t>Dataset: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1" dirty="0">
                              <a:effectLst/>
                            </a:rPr>
                            <a:t>MIT-States</a:t>
                          </a: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 </m:t>
                                    </m:r>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𝑆𝑂𝐸</m:t>
                                    </m:r>
                                  </m:sup>
                                </m:sSubSup>
                              </m:oMath>
                            </m:oMathPara>
                          </a14:m>
                          <a:endParaRPr lang="en-US" altLang="zh-TW"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𝑃𝑂𝐸</m:t>
                                    </m:r>
                                  </m:sup>
                                </m:sSubSup>
                              </m:oMath>
                            </m:oMathPara>
                          </a14:m>
                          <a:endParaRPr lang="en-US" altLang="zh-TW" sz="1400" dirty="0">
                            <a:effectLst/>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𝑆𝑃𝐸</m:t>
                                    </m:r>
                                  </m:sup>
                                </m:sSubSup>
                              </m:oMath>
                            </m:oMathPara>
                          </a14:m>
                          <a:endParaRPr lang="en-US" altLang="zh-TW"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 </m:t>
                                    </m:r>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𝑆𝑂𝐸</m:t>
                                    </m:r>
                                  </m:sup>
                                </m:sSubSup>
                              </m:oMath>
                            </m:oMathPara>
                          </a14:m>
                          <a:endParaRPr lang="en-US" altLang="zh-TW" dirty="0"/>
                        </a:p>
                        <a:p>
                          <a:pPr algn="ctr"/>
                          <a:r>
                            <a:rPr lang="en-US" altLang="zh-TW" sz="1100" b="0" dirty="0"/>
                            <a:t>(remove 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𝑃𝑂𝐸</m:t>
                                    </m:r>
                                  </m:sup>
                                </m:sSubSup>
                              </m:oMath>
                            </m:oMathPara>
                          </a14:m>
                          <a:endParaRPr lang="en-US" altLang="zh-TW" sz="1400" dirty="0">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b="0" dirty="0"/>
                            <a:t>(remove SPE)</a:t>
                          </a:r>
                        </a:p>
                      </a:txBody>
                      <a:tcPr anchor="ctr"/>
                    </a:tc>
                    <a:extLst>
                      <a:ext uri="{0D108BD9-81ED-4DB2-BD59-A6C34878D82A}">
                        <a16:rowId xmlns:a16="http://schemas.microsoft.com/office/drawing/2014/main" val="1426873605"/>
                      </a:ext>
                    </a:extLst>
                  </a:tr>
                  <a:tr h="54438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 acc(↑)</a:t>
                          </a:r>
                        </a:p>
                      </a:txBody>
                      <a:tcPr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1" i="0" u="none" strike="noStrike" kern="0" cap="none" spc="0" normalizeH="0" baseline="0" dirty="0">
                              <a:ln>
                                <a:noFill/>
                              </a:ln>
                              <a:solidFill>
                                <a:srgbClr val="FF0000"/>
                              </a:solidFill>
                              <a:effectLst/>
                              <a:uLnTx/>
                              <a:uFillTx/>
                              <a:latin typeface="Arial (本文)"/>
                              <a:ea typeface="新細明體" panose="02020500000000000000" pitchFamily="18" charset="-120"/>
                              <a:cs typeface="+mn-cs"/>
                              <a:sym typeface="Arial"/>
                            </a:rPr>
                            <a:t>0.3038 ±0.015</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a:ln>
                                <a:noFill/>
                              </a:ln>
                              <a:solidFill>
                                <a:srgbClr val="000000"/>
                              </a:solidFill>
                              <a:effectLst/>
                              <a:uLnTx/>
                              <a:uFillTx/>
                              <a:latin typeface="Arial (本文)"/>
                              <a:ea typeface="新細明體" panose="02020500000000000000" pitchFamily="18" charset="-120"/>
                              <a:cs typeface="+mn-cs"/>
                              <a:sym typeface="Arial"/>
                            </a:rPr>
                            <a:t>0.2908 ±0.028</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dirty="0">
                              <a:ln>
                                <a:noFill/>
                              </a:ln>
                              <a:solidFill>
                                <a:srgbClr val="000000"/>
                              </a:solidFill>
                              <a:effectLst/>
                              <a:uLnTx/>
                              <a:uFillTx/>
                              <a:latin typeface="Arial (本文)"/>
                              <a:ea typeface="新細明體" panose="02020500000000000000" pitchFamily="18" charset="-120"/>
                              <a:cs typeface="+mn-cs"/>
                              <a:sym typeface="Arial"/>
                            </a:rPr>
                            <a:t>0.2568 ±0.013</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000000"/>
                              </a:solidFill>
                              <a:effectLst/>
                              <a:uLnTx/>
                              <a:uFillTx/>
                              <a:latin typeface="Arial (本文)"/>
                              <a:ea typeface="新細明體" panose="02020500000000000000" pitchFamily="18" charset="-120"/>
                              <a:cs typeface="+mn-cs"/>
                              <a:sym typeface="Arial"/>
                            </a:rPr>
                            <a:t>0.2828 ±0.011</a:t>
                          </a:r>
                        </a:p>
                      </a:txBody>
                      <a:tcPr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000000"/>
                              </a:solidFill>
                              <a:effectLst/>
                              <a:uLnTx/>
                              <a:uFillTx/>
                              <a:latin typeface="Arial (本文)"/>
                              <a:ea typeface="新細明體" panose="02020500000000000000" pitchFamily="18" charset="-120"/>
                              <a:cs typeface="+mn-cs"/>
                              <a:sym typeface="Arial"/>
                            </a:rPr>
                            <a:t>0.2531 ±0.012</a:t>
                          </a:r>
                        </a:p>
                      </a:txBody>
                      <a:tcPr anchor="ctr"/>
                    </a:tc>
                    <a:extLst>
                      <a:ext uri="{0D108BD9-81ED-4DB2-BD59-A6C34878D82A}">
                        <a16:rowId xmlns:a16="http://schemas.microsoft.com/office/drawing/2014/main" val="4193988799"/>
                      </a:ext>
                    </a:extLst>
                  </a:tr>
                </a:tbl>
              </a:graphicData>
            </a:graphic>
          </p:graphicFrame>
        </mc:Choice>
        <mc:Fallback xmlns="">
          <p:graphicFrame>
            <p:nvGraphicFramePr>
              <p:cNvPr id="3" name="表格 7">
                <a:extLst>
                  <a:ext uri="{FF2B5EF4-FFF2-40B4-BE49-F238E27FC236}">
                    <a16:creationId xmlns:a16="http://schemas.microsoft.com/office/drawing/2014/main" id="{D889C427-9253-67A7-5C01-14C141557660}"/>
                  </a:ext>
                </a:extLst>
              </p:cNvPr>
              <p:cNvGraphicFramePr>
                <a:graphicFrameLocks noGrp="1"/>
              </p:cNvGraphicFramePr>
              <p:nvPr>
                <p:extLst>
                  <p:ext uri="{D42A27DB-BD31-4B8C-83A1-F6EECF244321}">
                    <p14:modId xmlns:p14="http://schemas.microsoft.com/office/powerpoint/2010/main" val="4187069096"/>
                  </p:ext>
                </p:extLst>
              </p:nvPr>
            </p:nvGraphicFramePr>
            <p:xfrm>
              <a:off x="786852" y="3054921"/>
              <a:ext cx="7570296" cy="1305037"/>
            </p:xfrm>
            <a:graphic>
              <a:graphicData uri="http://schemas.openxmlformats.org/drawingml/2006/table">
                <a:tbl>
                  <a:tblPr firstRow="1" bandRow="1">
                    <a:tableStyleId>{7DF18680-E054-41AD-8BC1-D1AEF772440D}</a:tableStyleId>
                  </a:tblPr>
                  <a:tblGrid>
                    <a:gridCol w="1261716">
                      <a:extLst>
                        <a:ext uri="{9D8B030D-6E8A-4147-A177-3AD203B41FA5}">
                          <a16:colId xmlns:a16="http://schemas.microsoft.com/office/drawing/2014/main" val="3055956240"/>
                        </a:ext>
                      </a:extLst>
                    </a:gridCol>
                    <a:gridCol w="1261716">
                      <a:extLst>
                        <a:ext uri="{9D8B030D-6E8A-4147-A177-3AD203B41FA5}">
                          <a16:colId xmlns:a16="http://schemas.microsoft.com/office/drawing/2014/main" val="682819181"/>
                        </a:ext>
                      </a:extLst>
                    </a:gridCol>
                    <a:gridCol w="1261716">
                      <a:extLst>
                        <a:ext uri="{9D8B030D-6E8A-4147-A177-3AD203B41FA5}">
                          <a16:colId xmlns:a16="http://schemas.microsoft.com/office/drawing/2014/main" val="3618887147"/>
                        </a:ext>
                      </a:extLst>
                    </a:gridCol>
                    <a:gridCol w="1261716">
                      <a:extLst>
                        <a:ext uri="{9D8B030D-6E8A-4147-A177-3AD203B41FA5}">
                          <a16:colId xmlns:a16="http://schemas.microsoft.com/office/drawing/2014/main" val="1739415476"/>
                        </a:ext>
                      </a:extLst>
                    </a:gridCol>
                    <a:gridCol w="1261716">
                      <a:extLst>
                        <a:ext uri="{9D8B030D-6E8A-4147-A177-3AD203B41FA5}">
                          <a16:colId xmlns:a16="http://schemas.microsoft.com/office/drawing/2014/main" val="3191690227"/>
                        </a:ext>
                      </a:extLst>
                    </a:gridCol>
                    <a:gridCol w="1261716">
                      <a:extLst>
                        <a:ext uri="{9D8B030D-6E8A-4147-A177-3AD203B41FA5}">
                          <a16:colId xmlns:a16="http://schemas.microsoft.com/office/drawing/2014/main" val="3565386971"/>
                        </a:ext>
                      </a:extLst>
                    </a:gridCol>
                  </a:tblGrid>
                  <a:tr h="760650">
                    <a:tc>
                      <a:txBody>
                        <a:bodyPr/>
                        <a:lstStyle/>
                        <a:p>
                          <a:pPr algn="ctr"/>
                          <a:r>
                            <a:rPr lang="en-US" altLang="zh-TW" sz="1400" dirty="0"/>
                            <a:t>Dataset: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b="1" dirty="0">
                              <a:effectLst/>
                            </a:rPr>
                            <a:t>MIT-States</a:t>
                          </a:r>
                        </a:p>
                      </a:txBody>
                      <a:tcPr anchor="ctr"/>
                    </a:tc>
                    <a:tc>
                      <a:txBody>
                        <a:bodyPr/>
                        <a:lstStyle/>
                        <a:p>
                          <a:endParaRPr lang="zh-TW"/>
                        </a:p>
                      </a:txBody>
                      <a:tcPr anchor="ctr">
                        <a:blipFill>
                          <a:blip r:embed="rId3"/>
                          <a:stretch>
                            <a:fillRect l="-100483" t="-800" r="-402415" b="-73600"/>
                          </a:stretch>
                        </a:blipFill>
                      </a:tcPr>
                    </a:tc>
                    <a:tc>
                      <a:txBody>
                        <a:bodyPr/>
                        <a:lstStyle/>
                        <a:p>
                          <a:endParaRPr lang="zh-TW"/>
                        </a:p>
                      </a:txBody>
                      <a:tcPr anchor="ctr">
                        <a:blipFill>
                          <a:blip r:embed="rId3"/>
                          <a:stretch>
                            <a:fillRect l="-200483" t="-800" r="-302415" b="-73600"/>
                          </a:stretch>
                        </a:blipFill>
                      </a:tcPr>
                    </a:tc>
                    <a:tc>
                      <a:txBody>
                        <a:bodyPr/>
                        <a:lstStyle/>
                        <a:p>
                          <a:endParaRPr lang="zh-TW"/>
                        </a:p>
                      </a:txBody>
                      <a:tcPr anchor="ctr">
                        <a:blipFill>
                          <a:blip r:embed="rId3"/>
                          <a:stretch>
                            <a:fillRect l="-300483" t="-800" r="-202415" b="-73600"/>
                          </a:stretch>
                        </a:blipFill>
                      </a:tcPr>
                    </a:tc>
                    <a:tc>
                      <a:txBody>
                        <a:bodyPr/>
                        <a:lstStyle/>
                        <a:p>
                          <a:endParaRPr lang="zh-TW"/>
                        </a:p>
                      </a:txBody>
                      <a:tcPr anchor="ctr">
                        <a:blipFill>
                          <a:blip r:embed="rId3"/>
                          <a:stretch>
                            <a:fillRect l="-400483" t="-800" r="-102415" b="-73600"/>
                          </a:stretch>
                        </a:blipFill>
                      </a:tcPr>
                    </a:tc>
                    <a:tc>
                      <a:txBody>
                        <a:bodyPr/>
                        <a:lstStyle/>
                        <a:p>
                          <a:endParaRPr lang="zh-TW"/>
                        </a:p>
                      </a:txBody>
                      <a:tcPr anchor="ctr">
                        <a:blipFill>
                          <a:blip r:embed="rId3"/>
                          <a:stretch>
                            <a:fillRect l="-500483" t="-800" r="-2415" b="-73600"/>
                          </a:stretch>
                        </a:blipFill>
                      </a:tcPr>
                    </a:tc>
                    <a:extLst>
                      <a:ext uri="{0D108BD9-81ED-4DB2-BD59-A6C34878D82A}">
                        <a16:rowId xmlns:a16="http://schemas.microsoft.com/office/drawing/2014/main" val="1426873605"/>
                      </a:ext>
                    </a:extLst>
                  </a:tr>
                  <a:tr h="54438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 acc(↑)</a:t>
                          </a:r>
                        </a:p>
                      </a:txBody>
                      <a:tcPr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1" i="0" u="none" strike="noStrike" kern="0" cap="none" spc="0" normalizeH="0" baseline="0" dirty="0">
                              <a:ln>
                                <a:noFill/>
                              </a:ln>
                              <a:solidFill>
                                <a:srgbClr val="FF0000"/>
                              </a:solidFill>
                              <a:effectLst/>
                              <a:uLnTx/>
                              <a:uFillTx/>
                              <a:latin typeface="Arial (本文)"/>
                              <a:ea typeface="新細明體" panose="02020500000000000000" pitchFamily="18" charset="-120"/>
                              <a:cs typeface="+mn-cs"/>
                              <a:sym typeface="Arial"/>
                            </a:rPr>
                            <a:t>0.3038 ±0.015</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a:ln>
                                <a:noFill/>
                              </a:ln>
                              <a:solidFill>
                                <a:srgbClr val="000000"/>
                              </a:solidFill>
                              <a:effectLst/>
                              <a:uLnTx/>
                              <a:uFillTx/>
                              <a:latin typeface="Arial (本文)"/>
                              <a:ea typeface="新細明體" panose="02020500000000000000" pitchFamily="18" charset="-120"/>
                              <a:cs typeface="+mn-cs"/>
                              <a:sym typeface="Arial"/>
                            </a:rPr>
                            <a:t>0.2908 ±0.028</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dirty="0">
                              <a:ln>
                                <a:noFill/>
                              </a:ln>
                              <a:solidFill>
                                <a:srgbClr val="000000"/>
                              </a:solidFill>
                              <a:effectLst/>
                              <a:uLnTx/>
                              <a:uFillTx/>
                              <a:latin typeface="Arial (本文)"/>
                              <a:ea typeface="新細明體" panose="02020500000000000000" pitchFamily="18" charset="-120"/>
                              <a:cs typeface="+mn-cs"/>
                              <a:sym typeface="Arial"/>
                            </a:rPr>
                            <a:t>0.2568 ±0.013</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000000"/>
                              </a:solidFill>
                              <a:effectLst/>
                              <a:uLnTx/>
                              <a:uFillTx/>
                              <a:latin typeface="Arial (本文)"/>
                              <a:ea typeface="新細明體" panose="02020500000000000000" pitchFamily="18" charset="-120"/>
                              <a:cs typeface="+mn-cs"/>
                              <a:sym typeface="Arial"/>
                            </a:rPr>
                            <a:t>0.2828 ±0.011</a:t>
                          </a:r>
                        </a:p>
                      </a:txBody>
                      <a:tcPr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000000"/>
                              </a:solidFill>
                              <a:effectLst/>
                              <a:uLnTx/>
                              <a:uFillTx/>
                              <a:latin typeface="Arial (本文)"/>
                              <a:ea typeface="新細明體" panose="02020500000000000000" pitchFamily="18" charset="-120"/>
                              <a:cs typeface="+mn-cs"/>
                              <a:sym typeface="Arial"/>
                            </a:rPr>
                            <a:t>0.2531 ±0.012</a:t>
                          </a:r>
                        </a:p>
                      </a:txBody>
                      <a:tcPr anchor="ctr"/>
                    </a:tc>
                    <a:extLst>
                      <a:ext uri="{0D108BD9-81ED-4DB2-BD59-A6C34878D82A}">
                        <a16:rowId xmlns:a16="http://schemas.microsoft.com/office/drawing/2014/main" val="4193988799"/>
                      </a:ext>
                    </a:extLst>
                  </a:tr>
                </a:tbl>
              </a:graphicData>
            </a:graphic>
          </p:graphicFrame>
        </mc:Fallback>
      </mc:AlternateContent>
      <p:sp>
        <p:nvSpPr>
          <p:cNvPr id="6" name="矩形 5">
            <a:extLst>
              <a:ext uri="{FF2B5EF4-FFF2-40B4-BE49-F238E27FC236}">
                <a16:creationId xmlns:a16="http://schemas.microsoft.com/office/drawing/2014/main" id="{0A57B0A5-2CDE-6473-BB7F-39E8598A0849}"/>
              </a:ext>
            </a:extLst>
          </p:cNvPr>
          <p:cNvSpPr/>
          <p:nvPr/>
        </p:nvSpPr>
        <p:spPr bwMode="auto">
          <a:xfrm>
            <a:off x="168540" y="90084"/>
            <a:ext cx="6411755"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Ablation study: Hierarchical mixture of experts (HMOE)</a:t>
            </a:r>
            <a:endParaRPr lang="zh-TW" altLang="en-US" sz="1800" dirty="0"/>
          </a:p>
        </p:txBody>
      </p:sp>
      <p:sp>
        <p:nvSpPr>
          <p:cNvPr id="4" name="文字方塊 3">
            <a:extLst>
              <a:ext uri="{FF2B5EF4-FFF2-40B4-BE49-F238E27FC236}">
                <a16:creationId xmlns:a16="http://schemas.microsoft.com/office/drawing/2014/main" id="{803A9F3B-7F65-40FE-E121-8414AF00CA33}"/>
              </a:ext>
            </a:extLst>
          </p:cNvPr>
          <p:cNvSpPr txBox="1"/>
          <p:nvPr/>
        </p:nvSpPr>
        <p:spPr>
          <a:xfrm>
            <a:off x="3648509" y="9376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2" name="頁尾版面配置區 11">
            <a:extLst>
              <a:ext uri="{FF2B5EF4-FFF2-40B4-BE49-F238E27FC236}">
                <a16:creationId xmlns:a16="http://schemas.microsoft.com/office/drawing/2014/main" id="{35749486-B27D-D423-83C8-6B3A5E8D8C1A}"/>
              </a:ext>
            </a:extLst>
          </p:cNvPr>
          <p:cNvSpPr>
            <a:spLocks noGrp="1"/>
          </p:cNvSpPr>
          <p:nvPr>
            <p:ph type="ftr" idx="3"/>
          </p:nvPr>
        </p:nvSpPr>
        <p:spPr/>
        <p:txBody>
          <a:bodyPr/>
          <a:lstStyle/>
          <a:p>
            <a:r>
              <a:rPr lang="en-US" altLang="zh-TW"/>
              <a:t>/67</a:t>
            </a:r>
            <a:endParaRPr lang="zh-TW" altLang="en-US" dirty="0"/>
          </a:p>
        </p:txBody>
      </p:sp>
      <mc:AlternateContent xmlns:mc="http://schemas.openxmlformats.org/markup-compatibility/2006" xmlns:a14="http://schemas.microsoft.com/office/drawing/2010/main">
        <mc:Choice Requires="a14">
          <p:graphicFrame>
            <p:nvGraphicFramePr>
              <p:cNvPr id="5" name="表格 7">
                <a:extLst>
                  <a:ext uri="{FF2B5EF4-FFF2-40B4-BE49-F238E27FC236}">
                    <a16:creationId xmlns:a16="http://schemas.microsoft.com/office/drawing/2014/main" id="{47A3CF26-33B1-D73E-0565-8E168BFD36C1}"/>
                  </a:ext>
                </a:extLst>
              </p:cNvPr>
              <p:cNvGraphicFramePr>
                <a:graphicFrameLocks noGrp="1"/>
              </p:cNvGraphicFramePr>
              <p:nvPr>
                <p:extLst>
                  <p:ext uri="{D42A27DB-BD31-4B8C-83A1-F6EECF244321}">
                    <p14:modId xmlns:p14="http://schemas.microsoft.com/office/powerpoint/2010/main" val="4052925458"/>
                  </p:ext>
                </p:extLst>
              </p:nvPr>
            </p:nvGraphicFramePr>
            <p:xfrm>
              <a:off x="786852" y="1556319"/>
              <a:ext cx="7570296" cy="1305037"/>
            </p:xfrm>
            <a:graphic>
              <a:graphicData uri="http://schemas.openxmlformats.org/drawingml/2006/table">
                <a:tbl>
                  <a:tblPr firstRow="1" bandRow="1">
                    <a:tableStyleId>{7DF18680-E054-41AD-8BC1-D1AEF772440D}</a:tableStyleId>
                  </a:tblPr>
                  <a:tblGrid>
                    <a:gridCol w="1261716">
                      <a:extLst>
                        <a:ext uri="{9D8B030D-6E8A-4147-A177-3AD203B41FA5}">
                          <a16:colId xmlns:a16="http://schemas.microsoft.com/office/drawing/2014/main" val="3055956240"/>
                        </a:ext>
                      </a:extLst>
                    </a:gridCol>
                    <a:gridCol w="1261716">
                      <a:extLst>
                        <a:ext uri="{9D8B030D-6E8A-4147-A177-3AD203B41FA5}">
                          <a16:colId xmlns:a16="http://schemas.microsoft.com/office/drawing/2014/main" val="682819181"/>
                        </a:ext>
                      </a:extLst>
                    </a:gridCol>
                    <a:gridCol w="1261716">
                      <a:extLst>
                        <a:ext uri="{9D8B030D-6E8A-4147-A177-3AD203B41FA5}">
                          <a16:colId xmlns:a16="http://schemas.microsoft.com/office/drawing/2014/main" val="3618887147"/>
                        </a:ext>
                      </a:extLst>
                    </a:gridCol>
                    <a:gridCol w="1261716">
                      <a:extLst>
                        <a:ext uri="{9D8B030D-6E8A-4147-A177-3AD203B41FA5}">
                          <a16:colId xmlns:a16="http://schemas.microsoft.com/office/drawing/2014/main" val="1739415476"/>
                        </a:ext>
                      </a:extLst>
                    </a:gridCol>
                    <a:gridCol w="1261716">
                      <a:extLst>
                        <a:ext uri="{9D8B030D-6E8A-4147-A177-3AD203B41FA5}">
                          <a16:colId xmlns:a16="http://schemas.microsoft.com/office/drawing/2014/main" val="3191690227"/>
                        </a:ext>
                      </a:extLst>
                    </a:gridCol>
                    <a:gridCol w="1261716">
                      <a:extLst>
                        <a:ext uri="{9D8B030D-6E8A-4147-A177-3AD203B41FA5}">
                          <a16:colId xmlns:a16="http://schemas.microsoft.com/office/drawing/2014/main" val="3565386971"/>
                        </a:ext>
                      </a:extLst>
                    </a:gridCol>
                  </a:tblGrid>
                  <a:tr h="760650">
                    <a:tc>
                      <a:txBody>
                        <a:bodyPr/>
                        <a:lstStyle/>
                        <a:p>
                          <a:pPr algn="ctr"/>
                          <a:r>
                            <a:rPr lang="en-US" altLang="zh-TW" sz="1400" dirty="0"/>
                            <a:t>Dataset:</a:t>
                          </a:r>
                        </a:p>
                        <a:p>
                          <a:pPr algn="ctr" fontAlgn="b"/>
                          <a:r>
                            <a:rPr lang="en-US" altLang="zh-TW" sz="1400" b="1" dirty="0">
                              <a:effectLst/>
                            </a:rPr>
                            <a:t>UT-Zappos</a:t>
                          </a: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 </m:t>
                                    </m:r>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𝑆𝑂𝐸</m:t>
                                    </m:r>
                                  </m:sup>
                                </m:sSubSup>
                              </m:oMath>
                            </m:oMathPara>
                          </a14:m>
                          <a:endParaRPr lang="en-US" altLang="zh-TW"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𝑃𝑂𝐸</m:t>
                                    </m:r>
                                  </m:sup>
                                </m:sSubSup>
                              </m:oMath>
                            </m:oMathPara>
                          </a14:m>
                          <a:endParaRPr lang="en-US" altLang="zh-TW" sz="1400" dirty="0">
                            <a:effectLst/>
                          </a:endParaRPr>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𝑆𝑃𝐸</m:t>
                                    </m:r>
                                  </m:sup>
                                </m:sSubSup>
                              </m:oMath>
                            </m:oMathPara>
                          </a14:m>
                          <a:endParaRPr lang="en-US" altLang="zh-TW" dirty="0"/>
                        </a:p>
                      </a:txBody>
                      <a:tcPr anchor="ctr"/>
                    </a:tc>
                    <a:tc>
                      <a:txBody>
                        <a:bodyPr/>
                        <a:lstStyle/>
                        <a:p>
                          <a:pPr algn="ct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 </m:t>
                                    </m:r>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𝑆𝑂𝐸</m:t>
                                    </m:r>
                                  </m:sup>
                                </m:sSubSup>
                              </m:oMath>
                            </m:oMathPara>
                          </a14:m>
                          <a:endParaRPr lang="en-US" altLang="zh-TW" dirty="0"/>
                        </a:p>
                        <a:p>
                          <a:pPr algn="ctr"/>
                          <a:r>
                            <a:rPr lang="en-US" altLang="zh-TW" sz="1100" b="0" dirty="0"/>
                            <a:t>(remove 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Sup>
                                  <m:sSubSupPr>
                                    <m:ctrlPr>
                                      <a:rPr lang="en-US" altLang="zh-TW" sz="1400" b="1" i="1" smtClean="0">
                                        <a:solidFill>
                                          <a:schemeClr val="bg1"/>
                                        </a:solidFill>
                                        <a:latin typeface="Cambria Math" panose="02040503050406030204" pitchFamily="18" charset="0"/>
                                      </a:rPr>
                                    </m:ctrlPr>
                                  </m:sSubSupPr>
                                  <m:e>
                                    <m:r>
                                      <a:rPr lang="en-US" altLang="zh-TW" sz="1400" b="1" i="1" smtClean="0">
                                        <a:solidFill>
                                          <a:schemeClr val="bg1"/>
                                        </a:solidFill>
                                        <a:latin typeface="Cambria Math" panose="02040503050406030204" pitchFamily="18" charset="0"/>
                                      </a:rPr>
                                      <m:t>𝒑</m:t>
                                    </m:r>
                                  </m:e>
                                  <m:sub>
                                    <m:r>
                                      <a:rPr lang="en-US" altLang="zh-TW" sz="1400" b="0" i="1" smtClean="0">
                                        <a:solidFill>
                                          <a:schemeClr val="bg1"/>
                                        </a:solidFill>
                                        <a:latin typeface="Cambria Math" panose="02040503050406030204" pitchFamily="18" charset="0"/>
                                      </a:rPr>
                                      <m:t>𝑎𝑡𝑡𝑟</m:t>
                                    </m:r>
                                  </m:sub>
                                  <m:sup>
                                    <m:r>
                                      <m:rPr>
                                        <m:sty m:val="p"/>
                                      </m:rPr>
                                      <a:rPr lang="en-US" altLang="zh-TW" sz="1400" b="0" i="1" smtClean="0">
                                        <a:solidFill>
                                          <a:schemeClr val="bg1"/>
                                        </a:solidFill>
                                        <a:latin typeface="Cambria Math" panose="02040503050406030204" pitchFamily="18" charset="0"/>
                                      </a:rPr>
                                      <m:t>HMOE</m:t>
                                    </m:r>
                                    <m:r>
                                      <a:rPr lang="en-US" altLang="zh-TW" sz="1400" b="0" i="1" smtClean="0">
                                        <a:solidFill>
                                          <a:schemeClr val="bg1"/>
                                        </a:solidFill>
                                        <a:latin typeface="Cambria Math" panose="02040503050406030204" pitchFamily="18" charset="0"/>
                                      </a:rPr>
                                      <m:t>−</m:t>
                                    </m:r>
                                    <m:r>
                                      <a:rPr lang="en-US" altLang="zh-TW" sz="1400" b="0" i="1" smtClean="0">
                                        <a:solidFill>
                                          <a:schemeClr val="bg1"/>
                                        </a:solidFill>
                                        <a:latin typeface="Cambria Math" panose="02040503050406030204" pitchFamily="18" charset="0"/>
                                      </a:rPr>
                                      <m:t>𝑃𝑂𝐸</m:t>
                                    </m:r>
                                  </m:sup>
                                </m:sSubSup>
                              </m:oMath>
                            </m:oMathPara>
                          </a14:m>
                          <a:endParaRPr lang="en-US" altLang="zh-TW" sz="1400" dirty="0">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b="0" dirty="0"/>
                            <a:t>(remove SPE)</a:t>
                          </a:r>
                        </a:p>
                      </a:txBody>
                      <a:tcPr anchor="ctr"/>
                    </a:tc>
                    <a:extLst>
                      <a:ext uri="{0D108BD9-81ED-4DB2-BD59-A6C34878D82A}">
                        <a16:rowId xmlns:a16="http://schemas.microsoft.com/office/drawing/2014/main" val="1426873605"/>
                      </a:ext>
                    </a:extLst>
                  </a:tr>
                  <a:tr h="54438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r>
                            <a:rPr lang="zh-TW" altLang="en-US" sz="1400" dirty="0">
                              <a:effectLst/>
                            </a:rPr>
                            <a:t> </a:t>
                          </a:r>
                          <a:r>
                            <a:rPr lang="en-US" altLang="zh-TW" sz="1400" dirty="0">
                              <a:effectLst/>
                            </a:rPr>
                            <a:t>acc(↑)</a:t>
                          </a:r>
                        </a:p>
                      </a:txBody>
                      <a:tcPr anchor="ctr"/>
                    </a:tc>
                    <a:tc>
                      <a:txBody>
                        <a:bodyPr/>
                        <a:lstStyle/>
                        <a:p>
                          <a:pPr algn="ctr" fontAlgn="ctr"/>
                          <a:r>
                            <a:rPr kumimoji="0" lang="en-US" altLang="zh-TW" sz="1000" b="1" i="0" u="none" strike="noStrike" kern="0" cap="none" spc="0" normalizeH="0" baseline="0" dirty="0">
                              <a:ln>
                                <a:noFill/>
                              </a:ln>
                              <a:solidFill>
                                <a:srgbClr val="FF0000"/>
                              </a:solidFill>
                              <a:effectLst/>
                              <a:uLnTx/>
                              <a:uFillTx/>
                              <a:latin typeface="Arial (本文)"/>
                              <a:ea typeface="新細明體" panose="02020500000000000000" pitchFamily="18" charset="-120"/>
                              <a:cs typeface="+mn-cs"/>
                              <a:sym typeface="Arial"/>
                            </a:rPr>
                            <a:t>0.5244 ±0.018</a:t>
                          </a:r>
                        </a:p>
                      </a:txBody>
                      <a:tcPr marL="7620" marR="7620" marT="7620" marB="0" anchor="ctr"/>
                    </a:tc>
                    <a:tc>
                      <a:txBody>
                        <a:bodyPr/>
                        <a:lstStyle/>
                        <a:p>
                          <a:pPr algn="ctr" fontAlgn="ctr"/>
                          <a:r>
                            <a:rPr kumimoji="0" lang="en-US" altLang="zh-TW" sz="1000" b="0" i="0" u="none" strike="noStrike" kern="0" cap="none" spc="0" normalizeH="0" baseline="0" dirty="0">
                              <a:ln>
                                <a:noFill/>
                              </a:ln>
                              <a:solidFill>
                                <a:srgbClr val="000000"/>
                              </a:solidFill>
                              <a:effectLst/>
                              <a:uLnTx/>
                              <a:uFillTx/>
                              <a:latin typeface="Arial (本文)"/>
                              <a:ea typeface="新細明體" panose="02020500000000000000" pitchFamily="18" charset="-120"/>
                              <a:cs typeface="+mn-cs"/>
                              <a:sym typeface="Arial"/>
                            </a:rPr>
                            <a:t>0.5196 ±0.017</a:t>
                          </a:r>
                        </a:p>
                      </a:txBody>
                      <a:tcPr marL="7620" marR="7620" marT="7620" marB="0" anchor="ctr"/>
                    </a:tc>
                    <a:tc>
                      <a:txBody>
                        <a:bodyPr/>
                        <a:lstStyle/>
                        <a:p>
                          <a:pPr algn="ctr" fontAlgn="ctr"/>
                          <a:r>
                            <a:rPr kumimoji="0" lang="en-US" altLang="zh-TW" sz="1000" b="0" i="0" u="none" strike="noStrike" kern="0" cap="none" spc="0" normalizeH="0" baseline="0" dirty="0">
                              <a:ln>
                                <a:noFill/>
                              </a:ln>
                              <a:solidFill>
                                <a:srgbClr val="000000"/>
                              </a:solidFill>
                              <a:effectLst/>
                              <a:uLnTx/>
                              <a:uFillTx/>
                              <a:latin typeface="Arial (本文)"/>
                              <a:ea typeface="新細明體" panose="02020500000000000000" pitchFamily="18" charset="-120"/>
                              <a:cs typeface="+mn-cs"/>
                              <a:sym typeface="Arial"/>
                            </a:rPr>
                            <a:t>0.5165 ±0.016</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000000"/>
                              </a:solidFill>
                              <a:effectLst/>
                              <a:uLnTx/>
                              <a:uFillTx/>
                              <a:latin typeface="Arial (本文)"/>
                              <a:ea typeface="新細明體" panose="02020500000000000000" pitchFamily="18" charset="-120"/>
                              <a:cs typeface="+mn-cs"/>
                              <a:sym typeface="Arial"/>
                            </a:rPr>
                            <a:t>0.5141 ±0.018</a:t>
                          </a:r>
                        </a:p>
                      </a:txBody>
                      <a:tcPr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000000"/>
                              </a:solidFill>
                              <a:effectLst/>
                              <a:uLnTx/>
                              <a:uFillTx/>
                              <a:latin typeface="Arial (本文)"/>
                              <a:ea typeface="新細明體" panose="02020500000000000000" pitchFamily="18" charset="-120"/>
                              <a:cs typeface="+mn-cs"/>
                              <a:sym typeface="Arial"/>
                            </a:rPr>
                            <a:t>0.5137 ±0.013</a:t>
                          </a:r>
                        </a:p>
                      </a:txBody>
                      <a:tcPr anchor="ctr"/>
                    </a:tc>
                    <a:extLst>
                      <a:ext uri="{0D108BD9-81ED-4DB2-BD59-A6C34878D82A}">
                        <a16:rowId xmlns:a16="http://schemas.microsoft.com/office/drawing/2014/main" val="4193988799"/>
                      </a:ext>
                    </a:extLst>
                  </a:tr>
                </a:tbl>
              </a:graphicData>
            </a:graphic>
          </p:graphicFrame>
        </mc:Choice>
        <mc:Fallback xmlns="">
          <p:graphicFrame>
            <p:nvGraphicFramePr>
              <p:cNvPr id="5" name="表格 7">
                <a:extLst>
                  <a:ext uri="{FF2B5EF4-FFF2-40B4-BE49-F238E27FC236}">
                    <a16:creationId xmlns:a16="http://schemas.microsoft.com/office/drawing/2014/main" id="{47A3CF26-33B1-D73E-0565-8E168BFD36C1}"/>
                  </a:ext>
                </a:extLst>
              </p:cNvPr>
              <p:cNvGraphicFramePr>
                <a:graphicFrameLocks noGrp="1"/>
              </p:cNvGraphicFramePr>
              <p:nvPr>
                <p:extLst>
                  <p:ext uri="{D42A27DB-BD31-4B8C-83A1-F6EECF244321}">
                    <p14:modId xmlns:p14="http://schemas.microsoft.com/office/powerpoint/2010/main" val="4052925458"/>
                  </p:ext>
                </p:extLst>
              </p:nvPr>
            </p:nvGraphicFramePr>
            <p:xfrm>
              <a:off x="786852" y="1556319"/>
              <a:ext cx="7570296" cy="1305037"/>
            </p:xfrm>
            <a:graphic>
              <a:graphicData uri="http://schemas.openxmlformats.org/drawingml/2006/table">
                <a:tbl>
                  <a:tblPr firstRow="1" bandRow="1">
                    <a:tableStyleId>{7DF18680-E054-41AD-8BC1-D1AEF772440D}</a:tableStyleId>
                  </a:tblPr>
                  <a:tblGrid>
                    <a:gridCol w="1261716">
                      <a:extLst>
                        <a:ext uri="{9D8B030D-6E8A-4147-A177-3AD203B41FA5}">
                          <a16:colId xmlns:a16="http://schemas.microsoft.com/office/drawing/2014/main" val="3055956240"/>
                        </a:ext>
                      </a:extLst>
                    </a:gridCol>
                    <a:gridCol w="1261716">
                      <a:extLst>
                        <a:ext uri="{9D8B030D-6E8A-4147-A177-3AD203B41FA5}">
                          <a16:colId xmlns:a16="http://schemas.microsoft.com/office/drawing/2014/main" val="682819181"/>
                        </a:ext>
                      </a:extLst>
                    </a:gridCol>
                    <a:gridCol w="1261716">
                      <a:extLst>
                        <a:ext uri="{9D8B030D-6E8A-4147-A177-3AD203B41FA5}">
                          <a16:colId xmlns:a16="http://schemas.microsoft.com/office/drawing/2014/main" val="3618887147"/>
                        </a:ext>
                      </a:extLst>
                    </a:gridCol>
                    <a:gridCol w="1261716">
                      <a:extLst>
                        <a:ext uri="{9D8B030D-6E8A-4147-A177-3AD203B41FA5}">
                          <a16:colId xmlns:a16="http://schemas.microsoft.com/office/drawing/2014/main" val="1739415476"/>
                        </a:ext>
                      </a:extLst>
                    </a:gridCol>
                    <a:gridCol w="1261716">
                      <a:extLst>
                        <a:ext uri="{9D8B030D-6E8A-4147-A177-3AD203B41FA5}">
                          <a16:colId xmlns:a16="http://schemas.microsoft.com/office/drawing/2014/main" val="3191690227"/>
                        </a:ext>
                      </a:extLst>
                    </a:gridCol>
                    <a:gridCol w="1261716">
                      <a:extLst>
                        <a:ext uri="{9D8B030D-6E8A-4147-A177-3AD203B41FA5}">
                          <a16:colId xmlns:a16="http://schemas.microsoft.com/office/drawing/2014/main" val="3565386971"/>
                        </a:ext>
                      </a:extLst>
                    </a:gridCol>
                  </a:tblGrid>
                  <a:tr h="760650">
                    <a:tc>
                      <a:txBody>
                        <a:bodyPr/>
                        <a:lstStyle/>
                        <a:p>
                          <a:pPr algn="ctr"/>
                          <a:r>
                            <a:rPr lang="en-US" altLang="zh-TW" sz="1400" dirty="0"/>
                            <a:t>Dataset:</a:t>
                          </a:r>
                        </a:p>
                        <a:p>
                          <a:pPr algn="ctr" fontAlgn="b"/>
                          <a:r>
                            <a:rPr lang="en-US" altLang="zh-TW" sz="1400" b="1" dirty="0">
                              <a:effectLst/>
                            </a:rPr>
                            <a:t>UT-Zappos</a:t>
                          </a:r>
                        </a:p>
                      </a:txBody>
                      <a:tcPr anchor="ctr"/>
                    </a:tc>
                    <a:tc>
                      <a:txBody>
                        <a:bodyPr/>
                        <a:lstStyle/>
                        <a:p>
                          <a:endParaRPr lang="zh-TW"/>
                        </a:p>
                      </a:txBody>
                      <a:tcPr anchor="ctr">
                        <a:blipFill>
                          <a:blip r:embed="rId4"/>
                          <a:stretch>
                            <a:fillRect l="-100483" t="-800" r="-402415" b="-73600"/>
                          </a:stretch>
                        </a:blipFill>
                      </a:tcPr>
                    </a:tc>
                    <a:tc>
                      <a:txBody>
                        <a:bodyPr/>
                        <a:lstStyle/>
                        <a:p>
                          <a:endParaRPr lang="zh-TW"/>
                        </a:p>
                      </a:txBody>
                      <a:tcPr anchor="ctr">
                        <a:blipFill>
                          <a:blip r:embed="rId4"/>
                          <a:stretch>
                            <a:fillRect l="-200483" t="-800" r="-302415" b="-73600"/>
                          </a:stretch>
                        </a:blipFill>
                      </a:tcPr>
                    </a:tc>
                    <a:tc>
                      <a:txBody>
                        <a:bodyPr/>
                        <a:lstStyle/>
                        <a:p>
                          <a:endParaRPr lang="zh-TW"/>
                        </a:p>
                      </a:txBody>
                      <a:tcPr anchor="ctr">
                        <a:blipFill>
                          <a:blip r:embed="rId4"/>
                          <a:stretch>
                            <a:fillRect l="-300483" t="-800" r="-202415" b="-73600"/>
                          </a:stretch>
                        </a:blipFill>
                      </a:tcPr>
                    </a:tc>
                    <a:tc>
                      <a:txBody>
                        <a:bodyPr/>
                        <a:lstStyle/>
                        <a:p>
                          <a:endParaRPr lang="zh-TW"/>
                        </a:p>
                      </a:txBody>
                      <a:tcPr anchor="ctr">
                        <a:blipFill>
                          <a:blip r:embed="rId4"/>
                          <a:stretch>
                            <a:fillRect l="-400483" t="-800" r="-102415" b="-73600"/>
                          </a:stretch>
                        </a:blipFill>
                      </a:tcPr>
                    </a:tc>
                    <a:tc>
                      <a:txBody>
                        <a:bodyPr/>
                        <a:lstStyle/>
                        <a:p>
                          <a:endParaRPr lang="zh-TW"/>
                        </a:p>
                      </a:txBody>
                      <a:tcPr anchor="ctr">
                        <a:blipFill>
                          <a:blip r:embed="rId4"/>
                          <a:stretch>
                            <a:fillRect l="-500483" t="-800" r="-2415" b="-73600"/>
                          </a:stretch>
                        </a:blipFill>
                      </a:tcPr>
                    </a:tc>
                    <a:extLst>
                      <a:ext uri="{0D108BD9-81ED-4DB2-BD59-A6C34878D82A}">
                        <a16:rowId xmlns:a16="http://schemas.microsoft.com/office/drawing/2014/main" val="1426873605"/>
                      </a:ext>
                    </a:extLst>
                  </a:tr>
                  <a:tr h="54438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r>
                            <a:rPr lang="zh-TW" altLang="en-US" sz="1400" dirty="0">
                              <a:effectLst/>
                            </a:rPr>
                            <a:t> </a:t>
                          </a:r>
                          <a:r>
                            <a:rPr lang="en-US" altLang="zh-TW" sz="1400" dirty="0">
                              <a:effectLst/>
                            </a:rPr>
                            <a:t>acc(↑)</a:t>
                          </a:r>
                        </a:p>
                      </a:txBody>
                      <a:tcPr anchor="ctr"/>
                    </a:tc>
                    <a:tc>
                      <a:txBody>
                        <a:bodyPr/>
                        <a:lstStyle/>
                        <a:p>
                          <a:pPr algn="ctr" fontAlgn="ctr"/>
                          <a:r>
                            <a:rPr kumimoji="0" lang="en-US" altLang="zh-TW" sz="1000" b="1" i="0" u="none" strike="noStrike" kern="0" cap="none" spc="0" normalizeH="0" baseline="0" dirty="0">
                              <a:ln>
                                <a:noFill/>
                              </a:ln>
                              <a:solidFill>
                                <a:srgbClr val="FF0000"/>
                              </a:solidFill>
                              <a:effectLst/>
                              <a:uLnTx/>
                              <a:uFillTx/>
                              <a:latin typeface="Arial (本文)"/>
                              <a:ea typeface="新細明體" panose="02020500000000000000" pitchFamily="18" charset="-120"/>
                              <a:cs typeface="+mn-cs"/>
                              <a:sym typeface="Arial"/>
                            </a:rPr>
                            <a:t>0.5244 ±0.018</a:t>
                          </a:r>
                        </a:p>
                      </a:txBody>
                      <a:tcPr marL="7620" marR="7620" marT="7620" marB="0" anchor="ctr"/>
                    </a:tc>
                    <a:tc>
                      <a:txBody>
                        <a:bodyPr/>
                        <a:lstStyle/>
                        <a:p>
                          <a:pPr algn="ctr" fontAlgn="ctr"/>
                          <a:r>
                            <a:rPr kumimoji="0" lang="en-US" altLang="zh-TW" sz="1000" b="0" i="0" u="none" strike="noStrike" kern="0" cap="none" spc="0" normalizeH="0" baseline="0" dirty="0">
                              <a:ln>
                                <a:noFill/>
                              </a:ln>
                              <a:solidFill>
                                <a:srgbClr val="000000"/>
                              </a:solidFill>
                              <a:effectLst/>
                              <a:uLnTx/>
                              <a:uFillTx/>
                              <a:latin typeface="Arial (本文)"/>
                              <a:ea typeface="新細明體" panose="02020500000000000000" pitchFamily="18" charset="-120"/>
                              <a:cs typeface="+mn-cs"/>
                              <a:sym typeface="Arial"/>
                            </a:rPr>
                            <a:t>0.5196 ±0.017</a:t>
                          </a:r>
                        </a:p>
                      </a:txBody>
                      <a:tcPr marL="7620" marR="7620" marT="7620" marB="0" anchor="ctr"/>
                    </a:tc>
                    <a:tc>
                      <a:txBody>
                        <a:bodyPr/>
                        <a:lstStyle/>
                        <a:p>
                          <a:pPr algn="ctr" fontAlgn="ctr"/>
                          <a:r>
                            <a:rPr kumimoji="0" lang="en-US" altLang="zh-TW" sz="1000" b="0" i="0" u="none" strike="noStrike" kern="0" cap="none" spc="0" normalizeH="0" baseline="0" dirty="0">
                              <a:ln>
                                <a:noFill/>
                              </a:ln>
                              <a:solidFill>
                                <a:srgbClr val="000000"/>
                              </a:solidFill>
                              <a:effectLst/>
                              <a:uLnTx/>
                              <a:uFillTx/>
                              <a:latin typeface="Arial (本文)"/>
                              <a:ea typeface="新細明體" panose="02020500000000000000" pitchFamily="18" charset="-120"/>
                              <a:cs typeface="+mn-cs"/>
                              <a:sym typeface="Arial"/>
                            </a:rPr>
                            <a:t>0.5165 ±0.016</a:t>
                          </a: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000000"/>
                              </a:solidFill>
                              <a:effectLst/>
                              <a:uLnTx/>
                              <a:uFillTx/>
                              <a:latin typeface="Arial (本文)"/>
                              <a:ea typeface="新細明體" panose="02020500000000000000" pitchFamily="18" charset="-120"/>
                              <a:cs typeface="+mn-cs"/>
                              <a:sym typeface="Arial"/>
                            </a:rPr>
                            <a:t>0.5141 ±0.018</a:t>
                          </a:r>
                        </a:p>
                      </a:txBody>
                      <a:tcPr anchor="ct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kumimoji="0" lang="en-US" altLang="zh-TW" sz="1000" b="0" i="0" u="none" strike="noStrike" kern="0" cap="none" spc="0" normalizeH="0" baseline="0" noProof="0" dirty="0">
                              <a:ln>
                                <a:noFill/>
                              </a:ln>
                              <a:solidFill>
                                <a:srgbClr val="000000"/>
                              </a:solidFill>
                              <a:effectLst/>
                              <a:uLnTx/>
                              <a:uFillTx/>
                              <a:latin typeface="Arial (本文)"/>
                              <a:ea typeface="新細明體" panose="02020500000000000000" pitchFamily="18" charset="-120"/>
                              <a:cs typeface="+mn-cs"/>
                              <a:sym typeface="Arial"/>
                            </a:rPr>
                            <a:t>0.5137 ±0.013</a:t>
                          </a:r>
                        </a:p>
                      </a:txBody>
                      <a:tcPr anchor="ctr"/>
                    </a:tc>
                    <a:extLst>
                      <a:ext uri="{0D108BD9-81ED-4DB2-BD59-A6C34878D82A}">
                        <a16:rowId xmlns:a16="http://schemas.microsoft.com/office/drawing/2014/main" val="4193988799"/>
                      </a:ext>
                    </a:extLst>
                  </a:tr>
                </a:tbl>
              </a:graphicData>
            </a:graphic>
          </p:graphicFrame>
        </mc:Fallback>
      </mc:AlternateContent>
      <p:sp>
        <p:nvSpPr>
          <p:cNvPr id="2" name="投影片編號版面配置區 1">
            <a:extLst>
              <a:ext uri="{FF2B5EF4-FFF2-40B4-BE49-F238E27FC236}">
                <a16:creationId xmlns:a16="http://schemas.microsoft.com/office/drawing/2014/main" id="{3379F401-31F5-DFBC-2831-EA3D578674AC}"/>
              </a:ext>
            </a:extLst>
          </p:cNvPr>
          <p:cNvSpPr>
            <a:spLocks noGrp="1"/>
          </p:cNvSpPr>
          <p:nvPr>
            <p:ph type="sldNum" idx="4"/>
          </p:nvPr>
        </p:nvSpPr>
        <p:spPr/>
        <p:txBody>
          <a:bodyPr/>
          <a:lstStyle/>
          <a:p>
            <a:fld id="{00000000-1234-1234-1234-123412341234}" type="slidenum">
              <a:rPr lang="en-US" smtClean="0"/>
              <a:pPr/>
              <a:t>54</a:t>
            </a:fld>
            <a:endParaRPr lang="en-US" dirty="0"/>
          </a:p>
        </p:txBody>
      </p:sp>
    </p:spTree>
    <p:extLst>
      <p:ext uri="{BB962C8B-B14F-4D97-AF65-F5344CB8AC3E}">
        <p14:creationId xmlns:p14="http://schemas.microsoft.com/office/powerpoint/2010/main" val="77879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4AA82870-61F6-19DB-6175-BA0C58FC5319}"/>
              </a:ext>
            </a:extLst>
          </p:cNvPr>
          <p:cNvSpPr/>
          <p:nvPr/>
        </p:nvSpPr>
        <p:spPr bwMode="auto">
          <a:xfrm>
            <a:off x="168540" y="90084"/>
            <a:ext cx="3260829" cy="892552"/>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dirty="0"/>
              <a:t>The Effect of Model Calibration</a:t>
            </a:r>
          </a:p>
          <a:p>
            <a:pPr>
              <a:defRPr/>
            </a:pPr>
            <a:endParaRPr lang="en-US" altLang="zh-TW" sz="1600" dirty="0"/>
          </a:p>
        </p:txBody>
      </p:sp>
      <p:sp>
        <p:nvSpPr>
          <p:cNvPr id="7" name="文字方塊 6">
            <a:extLst>
              <a:ext uri="{FF2B5EF4-FFF2-40B4-BE49-F238E27FC236}">
                <a16:creationId xmlns:a16="http://schemas.microsoft.com/office/drawing/2014/main" id="{EBCEAE51-B4EF-F1B5-FFB2-FFCAF73B73F1}"/>
              </a:ext>
            </a:extLst>
          </p:cNvPr>
          <p:cNvSpPr txBox="1"/>
          <p:nvPr/>
        </p:nvSpPr>
        <p:spPr>
          <a:xfrm>
            <a:off x="448759" y="982636"/>
            <a:ext cx="8348654" cy="3524042"/>
          </a:xfrm>
          <a:prstGeom prst="rect">
            <a:avLst/>
          </a:prstGeom>
          <a:noFill/>
        </p:spPr>
        <p:txBody>
          <a:bodyPr wrap="square">
            <a:spAutoFit/>
          </a:bodyPr>
          <a:lstStyle/>
          <a:p>
            <a:pPr>
              <a:defRPr/>
            </a:pPr>
            <a:endParaRPr lang="en-US" altLang="zh-TW" sz="1600" dirty="0"/>
          </a:p>
          <a:p>
            <a:pPr>
              <a:defRPr/>
            </a:pPr>
            <a:r>
              <a:rPr lang="zh-TW" altLang="en-US" sz="1600" dirty="0">
                <a:latin typeface="Cambria" panose="02040503050406030204" pitchFamily="18" charset="0"/>
                <a:ea typeface="Cambria" panose="02040503050406030204" pitchFamily="18" charset="0"/>
              </a:rPr>
              <a:t>      </a:t>
            </a:r>
            <a:r>
              <a:rPr lang="en-US" altLang="zh-TW" sz="1600" dirty="0">
                <a:latin typeface="Cambria" panose="02040503050406030204" pitchFamily="18" charset="0"/>
                <a:ea typeface="Cambria" panose="02040503050406030204" pitchFamily="18" charset="0"/>
              </a:rPr>
              <a:t>Given the issue of overconfidence in our model, we can utilize the Uncertainty-to-Error-rate Lookup Table through our method-SPE to determine the error rate of each expert. By selecting the prediction with the lowest error rate, we can address the problem of overconfidence in the model.</a:t>
            </a:r>
            <a:r>
              <a:rPr lang="zh-TW" altLang="en-US" sz="1600" dirty="0">
                <a:latin typeface="Cambria" panose="02040503050406030204" pitchFamily="18" charset="0"/>
                <a:ea typeface="Cambria" panose="02040503050406030204" pitchFamily="18" charset="0"/>
              </a:rPr>
              <a:t> </a:t>
            </a:r>
            <a:endParaRPr lang="en-US" altLang="zh-TW" sz="1600" dirty="0">
              <a:latin typeface="Cambria" panose="02040503050406030204" pitchFamily="18" charset="0"/>
              <a:ea typeface="Cambria" panose="02040503050406030204" pitchFamily="18" charset="0"/>
            </a:endParaRPr>
          </a:p>
          <a:p>
            <a:pPr>
              <a:defRPr/>
            </a:pPr>
            <a:r>
              <a:rPr lang="zh-TW" altLang="en-US" sz="1600" dirty="0">
                <a:latin typeface="Cambria" panose="02040503050406030204" pitchFamily="18" charset="0"/>
                <a:ea typeface="Cambria" panose="02040503050406030204" pitchFamily="18" charset="0"/>
              </a:rPr>
              <a:t>      </a:t>
            </a:r>
            <a:r>
              <a:rPr lang="en-US" altLang="zh-TW" sz="1600" dirty="0">
                <a:latin typeface="Cambria" panose="02040503050406030204" pitchFamily="18" charset="0"/>
                <a:ea typeface="Cambria" panose="02040503050406030204" pitchFamily="18" charset="0"/>
              </a:rPr>
              <a:t>The performance of our method SPE will be better than the performance of normal model calibration, although the model is overconfident without having to do model calibration to correct it. In the end, we will further use HMOE to integrate these predictions.</a:t>
            </a:r>
          </a:p>
          <a:p>
            <a:pPr>
              <a:defRPr/>
            </a:pPr>
            <a:r>
              <a:rPr lang="en-US" altLang="zh-TW" sz="1600" dirty="0">
                <a:latin typeface="Cambria" panose="02040503050406030204" pitchFamily="18" charset="0"/>
                <a:ea typeface="Cambria" panose="02040503050406030204" pitchFamily="18" charset="0"/>
              </a:rPr>
              <a:t>The following two experiments demonstrate that uncertainty error rate mapping is effective for model calibration compared to other model calibration methods.</a:t>
            </a:r>
          </a:p>
          <a:p>
            <a:pPr>
              <a:defRPr/>
            </a:pPr>
            <a:endParaRPr lang="en-US" altLang="zh-TW"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defRPr/>
            </a:pPr>
            <a:r>
              <a:rPr lang="en-US" altLang="zh-TW" sz="1600" dirty="0">
                <a:latin typeface="Cambria" panose="02040503050406030204" pitchFamily="18" charset="0"/>
                <a:ea typeface="Cambria" panose="02040503050406030204" pitchFamily="18" charset="0"/>
              </a:rPr>
              <a:t>Using Monte Carlo Dropout to Calibrate Models</a:t>
            </a:r>
          </a:p>
          <a:p>
            <a:pPr marL="285750" indent="-285750">
              <a:buFont typeface="Arial" panose="020B0604020202020204" pitchFamily="34" charset="0"/>
              <a:buChar char="•"/>
              <a:defRPr/>
            </a:pPr>
            <a:r>
              <a:rPr lang="en-US" altLang="zh-TW" sz="1600" dirty="0">
                <a:latin typeface="Cambria" panose="02040503050406030204" pitchFamily="18" charset="0"/>
                <a:ea typeface="Cambria" panose="02040503050406030204" pitchFamily="18" charset="0"/>
              </a:rPr>
              <a:t>Using Temperature scaling to Calibrate Models</a:t>
            </a:r>
          </a:p>
          <a:p>
            <a:pPr>
              <a:defRPr/>
            </a:pPr>
            <a:endParaRPr lang="en-US" altLang="zh-TW" sz="1500" dirty="0">
              <a:latin typeface="Cambria" panose="02040503050406030204" pitchFamily="18" charset="0"/>
              <a:ea typeface="Cambria" panose="02040503050406030204" pitchFamily="18" charset="0"/>
            </a:endParaRPr>
          </a:p>
        </p:txBody>
      </p:sp>
      <p:sp>
        <p:nvSpPr>
          <p:cNvPr id="10" name="頁尾版面配置區 9">
            <a:extLst>
              <a:ext uri="{FF2B5EF4-FFF2-40B4-BE49-F238E27FC236}">
                <a16:creationId xmlns:a16="http://schemas.microsoft.com/office/drawing/2014/main" id="{05CC7407-56C4-DC03-94E4-42F560A6E9AD}"/>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0FB082CC-0F7E-09E9-8B60-417075BDCE4B}"/>
              </a:ext>
            </a:extLst>
          </p:cNvPr>
          <p:cNvSpPr>
            <a:spLocks noGrp="1"/>
          </p:cNvSpPr>
          <p:nvPr>
            <p:ph type="sldNum" idx="4"/>
          </p:nvPr>
        </p:nvSpPr>
        <p:spPr/>
        <p:txBody>
          <a:bodyPr/>
          <a:lstStyle/>
          <a:p>
            <a:fld id="{00000000-1234-1234-1234-123412341234}" type="slidenum">
              <a:rPr lang="en-US" smtClean="0"/>
              <a:pPr/>
              <a:t>55</a:t>
            </a:fld>
            <a:endParaRPr lang="en-US" dirty="0"/>
          </a:p>
        </p:txBody>
      </p:sp>
    </p:spTree>
    <p:extLst>
      <p:ext uri="{BB962C8B-B14F-4D97-AF65-F5344CB8AC3E}">
        <p14:creationId xmlns:p14="http://schemas.microsoft.com/office/powerpoint/2010/main" val="3445749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4661854"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dirty="0"/>
              <a:t>Using Monte Carlo Dropout to Calibrate Models</a:t>
            </a:r>
            <a:endParaRPr lang="zh-TW" altLang="en-US" sz="1600" dirty="0"/>
          </a:p>
        </p:txBody>
      </p:sp>
      <p:sp>
        <p:nvSpPr>
          <p:cNvPr id="5" name="文字方塊 4">
            <a:extLst>
              <a:ext uri="{FF2B5EF4-FFF2-40B4-BE49-F238E27FC236}">
                <a16:creationId xmlns:a16="http://schemas.microsoft.com/office/drawing/2014/main" id="{DBB419D9-7B0E-E358-67FF-DF2759A34194}"/>
              </a:ext>
            </a:extLst>
          </p:cNvPr>
          <p:cNvSpPr txBox="1"/>
          <p:nvPr/>
        </p:nvSpPr>
        <p:spPr>
          <a:xfrm>
            <a:off x="460018" y="1355658"/>
            <a:ext cx="7646019" cy="1969770"/>
          </a:xfrm>
          <a:prstGeom prst="rect">
            <a:avLst/>
          </a:prstGeom>
          <a:noFill/>
        </p:spPr>
        <p:txBody>
          <a:bodyPr wrap="square">
            <a:spAutoFit/>
          </a:bodyPr>
          <a:lstStyle/>
          <a:p>
            <a:r>
              <a:rPr lang="en-US" altLang="zh-TW" sz="1400" b="1" dirty="0"/>
              <a:t>Using Monte Carlo Dropout to Calibrate Models</a:t>
            </a:r>
          </a:p>
          <a:p>
            <a:endParaRPr lang="zh-TW" altLang="en-US" b="1" dirty="0"/>
          </a:p>
          <a:p>
            <a:pPr marL="285750" indent="-285750">
              <a:buFont typeface="Arial" panose="020B0604020202020204" pitchFamily="34" charset="0"/>
              <a:buChar char="•"/>
            </a:pPr>
            <a:r>
              <a:rPr lang="en-US" altLang="zh-TW" sz="1600" dirty="0">
                <a:latin typeface="Cambria" panose="02040503050406030204" pitchFamily="18" charset="0"/>
                <a:ea typeface="Cambria" panose="02040503050406030204" pitchFamily="18" charset="0"/>
              </a:rPr>
              <a:t>This study implements Monte Carlo Dropout on the Logit Estimation Model to calibrate the model and explore the Effect of on the method.</a:t>
            </a:r>
          </a:p>
          <a:p>
            <a:pPr marL="285750" indent="-285750">
              <a:buFont typeface="Arial" panose="020B0604020202020204" pitchFamily="34" charset="0"/>
              <a:buChar char="•"/>
            </a:pPr>
            <a:endParaRPr lang="en-US" altLang="zh-TW"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sz="1600" dirty="0">
                <a:latin typeface="Cambria" panose="02040503050406030204" pitchFamily="18" charset="0"/>
                <a:ea typeface="Cambria" panose="02040503050406030204" pitchFamily="18" charset="0"/>
              </a:rPr>
              <a:t>Experiments will be conducted using Monte Carlo Dropout on two classic datasets of CZSL.</a:t>
            </a:r>
            <a:endParaRPr lang="en-US" altLang="zh-TW" dirty="0">
              <a:latin typeface="Cambria" panose="02040503050406030204" pitchFamily="18" charset="0"/>
              <a:ea typeface="Cambria" panose="02040503050406030204" pitchFamily="18" charset="0"/>
            </a:endParaRPr>
          </a:p>
          <a:p>
            <a:endParaRPr lang="zh-TW" altLang="en-US" dirty="0"/>
          </a:p>
        </p:txBody>
      </p:sp>
      <p:sp>
        <p:nvSpPr>
          <p:cNvPr id="9" name="頁尾版面配置區 8">
            <a:extLst>
              <a:ext uri="{FF2B5EF4-FFF2-40B4-BE49-F238E27FC236}">
                <a16:creationId xmlns:a16="http://schemas.microsoft.com/office/drawing/2014/main" id="{18872579-8EC5-EFB2-48FC-9FE474C3F483}"/>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77FA0F06-1775-3D9E-08DB-AB0A3D2101CB}"/>
              </a:ext>
            </a:extLst>
          </p:cNvPr>
          <p:cNvSpPr>
            <a:spLocks noGrp="1"/>
          </p:cNvSpPr>
          <p:nvPr>
            <p:ph type="sldNum" idx="4"/>
          </p:nvPr>
        </p:nvSpPr>
        <p:spPr/>
        <p:txBody>
          <a:bodyPr/>
          <a:lstStyle/>
          <a:p>
            <a:fld id="{00000000-1234-1234-1234-123412341234}" type="slidenum">
              <a:rPr lang="en-US" smtClean="0"/>
              <a:pPr/>
              <a:t>56</a:t>
            </a:fld>
            <a:endParaRPr lang="en-US" dirty="0"/>
          </a:p>
        </p:txBody>
      </p:sp>
    </p:spTree>
    <p:extLst>
      <p:ext uri="{BB962C8B-B14F-4D97-AF65-F5344CB8AC3E}">
        <p14:creationId xmlns:p14="http://schemas.microsoft.com/office/powerpoint/2010/main" val="59015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37474" y="377617"/>
            <a:ext cx="8937464" cy="307777"/>
          </a:xfrm>
          <a:prstGeom prst="rect">
            <a:avLst/>
          </a:prstGeom>
          <a:noFill/>
        </p:spPr>
        <p:txBody>
          <a:bodyPr wrap="square">
            <a:spAutoFit/>
          </a:bodyPr>
          <a:lstStyle/>
          <a:p>
            <a:r>
              <a:rPr lang="en-US" altLang="zh-TW" dirty="0"/>
              <a:t>-Using Monte Carlo Dropout to Calibrate Models on UT-Zappos</a:t>
            </a:r>
            <a:endParaRPr lang="zh-TW" altLang="en-US" dirty="0"/>
          </a:p>
        </p:txBody>
      </p:sp>
      <p:sp>
        <p:nvSpPr>
          <p:cNvPr id="4" name="Google Shape;429;p32">
            <a:extLst>
              <a:ext uri="{FF2B5EF4-FFF2-40B4-BE49-F238E27FC236}">
                <a16:creationId xmlns:a16="http://schemas.microsoft.com/office/drawing/2014/main" id="{95BB456E-4ECE-4C3A-7692-488DC00522F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p>
        </p:txBody>
      </p:sp>
      <p:sp>
        <p:nvSpPr>
          <p:cNvPr id="5" name="文字方塊 4">
            <a:extLst>
              <a:ext uri="{FF2B5EF4-FFF2-40B4-BE49-F238E27FC236}">
                <a16:creationId xmlns:a16="http://schemas.microsoft.com/office/drawing/2014/main" id="{87BAEF67-8E3B-943A-70EE-4B22EC2A29BA}"/>
              </a:ext>
            </a:extLst>
          </p:cNvPr>
          <p:cNvSpPr txBox="1"/>
          <p:nvPr/>
        </p:nvSpPr>
        <p:spPr>
          <a:xfrm>
            <a:off x="221613" y="759857"/>
            <a:ext cx="2613600" cy="307777"/>
          </a:xfrm>
          <a:prstGeom prst="rect">
            <a:avLst/>
          </a:prstGeom>
          <a:noFill/>
        </p:spPr>
        <p:txBody>
          <a:bodyPr wrap="square">
            <a:spAutoFit/>
          </a:bodyPr>
          <a:lstStyle/>
          <a:p>
            <a:pPr algn="ctr"/>
            <a:r>
              <a:rPr lang="en-US" altLang="zh-TW" sz="1400" dirty="0">
                <a:effectLst/>
              </a:rPr>
              <a:t>Dataset: UT-Zappos</a:t>
            </a:r>
          </a:p>
        </p:txBody>
      </p:sp>
      <p:sp>
        <p:nvSpPr>
          <p:cNvPr id="3" name="文字方塊 2">
            <a:extLst>
              <a:ext uri="{FF2B5EF4-FFF2-40B4-BE49-F238E27FC236}">
                <a16:creationId xmlns:a16="http://schemas.microsoft.com/office/drawing/2014/main" id="{2E84F224-316E-FF40-F1CA-27F50CF504B0}"/>
              </a:ext>
            </a:extLst>
          </p:cNvPr>
          <p:cNvSpPr txBox="1"/>
          <p:nvPr/>
        </p:nvSpPr>
        <p:spPr>
          <a:xfrm>
            <a:off x="3648509" y="7598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0" name="文字方塊 9">
            <a:extLst>
              <a:ext uri="{FF2B5EF4-FFF2-40B4-BE49-F238E27FC236}">
                <a16:creationId xmlns:a16="http://schemas.microsoft.com/office/drawing/2014/main" id="{EB47EC7A-250E-6F85-A7B3-5B4EC97EBCB8}"/>
              </a:ext>
            </a:extLst>
          </p:cNvPr>
          <p:cNvSpPr txBox="1"/>
          <p:nvPr/>
        </p:nvSpPr>
        <p:spPr>
          <a:xfrm>
            <a:off x="1208939" y="1414284"/>
            <a:ext cx="7173061"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Evaluation Metrics : Accuracy</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Model Calibration </a:t>
            </a:r>
            <a:r>
              <a:rPr lang="en-US" altLang="zh-TW" dirty="0" err="1">
                <a:latin typeface="Cambria" panose="02040503050406030204" pitchFamily="18" charset="0"/>
                <a:ea typeface="Cambria" panose="02040503050406030204" pitchFamily="18" charset="0"/>
              </a:rPr>
              <a:t>Method:Monte</a:t>
            </a:r>
            <a:r>
              <a:rPr lang="en-US" altLang="zh-TW" dirty="0">
                <a:latin typeface="Cambria" panose="02040503050406030204" pitchFamily="18" charset="0"/>
                <a:ea typeface="Cambria" panose="02040503050406030204" pitchFamily="18" charset="0"/>
              </a:rPr>
              <a:t> Carlo Dropout </a:t>
            </a:r>
            <a:endParaRPr lang="zh-TW" altLang="en-US" dirty="0"/>
          </a:p>
        </p:txBody>
      </p:sp>
      <p:sp>
        <p:nvSpPr>
          <p:cNvPr id="15" name="頁尾版面配置區 14">
            <a:extLst>
              <a:ext uri="{FF2B5EF4-FFF2-40B4-BE49-F238E27FC236}">
                <a16:creationId xmlns:a16="http://schemas.microsoft.com/office/drawing/2014/main" id="{F5101FD6-5C22-97C8-4C66-BDFAA954931E}"/>
              </a:ext>
            </a:extLst>
          </p:cNvPr>
          <p:cNvSpPr>
            <a:spLocks noGrp="1"/>
          </p:cNvSpPr>
          <p:nvPr>
            <p:ph type="ftr" idx="3"/>
          </p:nvPr>
        </p:nvSpPr>
        <p:spPr/>
        <p:txBody>
          <a:bodyPr/>
          <a:lstStyle/>
          <a:p>
            <a:r>
              <a:rPr lang="en-US" altLang="zh-TW"/>
              <a:t>/67</a:t>
            </a:r>
            <a:endParaRPr lang="zh-TW" altLang="en-US" dirty="0"/>
          </a:p>
        </p:txBody>
      </p:sp>
      <p:graphicFrame>
        <p:nvGraphicFramePr>
          <p:cNvPr id="2" name="表格 4">
            <a:extLst>
              <a:ext uri="{FF2B5EF4-FFF2-40B4-BE49-F238E27FC236}">
                <a16:creationId xmlns:a16="http://schemas.microsoft.com/office/drawing/2014/main" id="{9948F01A-F530-703F-2724-F5A61079A496}"/>
              </a:ext>
            </a:extLst>
          </p:cNvPr>
          <p:cNvGraphicFramePr>
            <a:graphicFrameLocks noGrp="1"/>
          </p:cNvGraphicFramePr>
          <p:nvPr>
            <p:extLst>
              <p:ext uri="{D42A27DB-BD31-4B8C-83A1-F6EECF244321}">
                <p14:modId xmlns:p14="http://schemas.microsoft.com/office/powerpoint/2010/main" val="1866352775"/>
              </p:ext>
            </p:extLst>
          </p:nvPr>
        </p:nvGraphicFramePr>
        <p:xfrm>
          <a:off x="173608" y="1756238"/>
          <a:ext cx="8796784" cy="2996451"/>
        </p:xfrm>
        <a:graphic>
          <a:graphicData uri="http://schemas.openxmlformats.org/drawingml/2006/table">
            <a:tbl>
              <a:tblPr firstRow="1" bandRow="1">
                <a:tableStyleId>{7DF18680-E054-41AD-8BC1-D1AEF772440D}</a:tableStyleId>
              </a:tblPr>
              <a:tblGrid>
                <a:gridCol w="1039455">
                  <a:extLst>
                    <a:ext uri="{9D8B030D-6E8A-4147-A177-3AD203B41FA5}">
                      <a16:colId xmlns:a16="http://schemas.microsoft.com/office/drawing/2014/main" val="1598983666"/>
                    </a:ext>
                  </a:extLst>
                </a:gridCol>
                <a:gridCol w="1284352">
                  <a:extLst>
                    <a:ext uri="{9D8B030D-6E8A-4147-A177-3AD203B41FA5}">
                      <a16:colId xmlns:a16="http://schemas.microsoft.com/office/drawing/2014/main" val="3368795392"/>
                    </a:ext>
                  </a:extLst>
                </a:gridCol>
                <a:gridCol w="1255953">
                  <a:extLst>
                    <a:ext uri="{9D8B030D-6E8A-4147-A177-3AD203B41FA5}">
                      <a16:colId xmlns:a16="http://schemas.microsoft.com/office/drawing/2014/main" val="261202780"/>
                    </a:ext>
                  </a:extLst>
                </a:gridCol>
                <a:gridCol w="1304256">
                  <a:extLst>
                    <a:ext uri="{9D8B030D-6E8A-4147-A177-3AD203B41FA5}">
                      <a16:colId xmlns:a16="http://schemas.microsoft.com/office/drawing/2014/main" val="3156416267"/>
                    </a:ext>
                  </a:extLst>
                </a:gridCol>
                <a:gridCol w="1304256">
                  <a:extLst>
                    <a:ext uri="{9D8B030D-6E8A-4147-A177-3AD203B41FA5}">
                      <a16:colId xmlns:a16="http://schemas.microsoft.com/office/drawing/2014/main" val="2330506707"/>
                    </a:ext>
                  </a:extLst>
                </a:gridCol>
                <a:gridCol w="1304256">
                  <a:extLst>
                    <a:ext uri="{9D8B030D-6E8A-4147-A177-3AD203B41FA5}">
                      <a16:colId xmlns:a16="http://schemas.microsoft.com/office/drawing/2014/main" val="4080050539"/>
                    </a:ext>
                  </a:extLst>
                </a:gridCol>
                <a:gridCol w="1304256">
                  <a:extLst>
                    <a:ext uri="{9D8B030D-6E8A-4147-A177-3AD203B41FA5}">
                      <a16:colId xmlns:a16="http://schemas.microsoft.com/office/drawing/2014/main" val="2244258055"/>
                    </a:ext>
                  </a:extLst>
                </a:gridCol>
              </a:tblGrid>
              <a:tr h="922541">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a:t>
                      </a:r>
                      <a:r>
                        <a:rPr lang="en-US" altLang="zh-TW" sz="1200" dirty="0"/>
                        <a:t>Model Calibration</a:t>
                      </a:r>
                      <a:r>
                        <a:rPr lang="en-US" altLang="zh-TW" sz="1200" dirty="0">
                          <a:effectLs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extLst>
                  <a:ext uri="{0D108BD9-81ED-4DB2-BD59-A6C34878D82A}">
                    <a16:rowId xmlns:a16="http://schemas.microsoft.com/office/drawing/2014/main" val="2233095615"/>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a:t>
                      </a:r>
                      <a:r>
                        <a:rPr lang="zh-TW" altLang="en-US" sz="1400" dirty="0">
                          <a:effectLst/>
                        </a:rPr>
                        <a:t> </a:t>
                      </a:r>
                      <a:r>
                        <a:rPr lang="en-US" altLang="zh-TW" sz="1400" dirty="0">
                          <a:effectLst/>
                        </a:rPr>
                        <a:t>acc(↑)</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0.5357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0.5328 ±0.003</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0.5321 ±0.001</a:t>
                      </a:r>
                    </a:p>
                  </a:txBody>
                  <a:tcPr marL="7620" marR="7620" marT="7620" marB="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b="0" i="0" u="none" strike="noStrike" cap="none" dirty="0">
                          <a:solidFill>
                            <a:schemeClr val="tx1"/>
                          </a:solidFill>
                          <a:effectLst/>
                          <a:latin typeface="Arial (本文)"/>
                          <a:ea typeface="新細明體" panose="02020500000000000000" pitchFamily="18" charset="-120"/>
                          <a:cs typeface="+mn-cs"/>
                          <a:sym typeface="Arial"/>
                        </a:rPr>
                        <a:t>0.5062</a:t>
                      </a:r>
                      <a:r>
                        <a:rPr lang="zh-TW" altLang="en-US" sz="1000" b="0" i="0" u="none" strike="noStrike" cap="none" dirty="0">
                          <a:solidFill>
                            <a:schemeClr val="tx1"/>
                          </a:solidFill>
                          <a:effectLst/>
                          <a:latin typeface="Arial (本文)"/>
                          <a:ea typeface="新細明體" panose="02020500000000000000" pitchFamily="18" charset="-120"/>
                          <a:cs typeface="+mn-cs"/>
                          <a:sym typeface="Arial"/>
                        </a:rPr>
                        <a:t> </a:t>
                      </a:r>
                      <a:r>
                        <a:rPr lang="en-US" altLang="zh-TW" sz="1000" b="0" i="0" u="none" strike="noStrike" dirty="0">
                          <a:solidFill>
                            <a:schemeClr val="tx1"/>
                          </a:solidFill>
                          <a:effectLst/>
                          <a:latin typeface="Arial (本文)"/>
                          <a:ea typeface="+mn-ea"/>
                        </a:rPr>
                        <a:t>±0.018</a:t>
                      </a:r>
                      <a:endParaRPr lang="en-US" altLang="zh-TW" sz="1000" b="0" i="0" u="none" strike="noStrike" cap="none" dirty="0">
                        <a:solidFill>
                          <a:schemeClr val="tx1"/>
                        </a:solidFill>
                        <a:effectLst/>
                        <a:latin typeface="Arial (本文)"/>
                        <a:ea typeface="新細明體" panose="02020500000000000000" pitchFamily="18" charset="-120"/>
                        <a:cs typeface="+mn-cs"/>
                        <a:sym typeface="Arial"/>
                      </a:endParaRPr>
                    </a:p>
                  </a:txBody>
                  <a:tcPr anchor="ctr"/>
                </a:tc>
                <a:tc>
                  <a:txBody>
                    <a:bodyPr/>
                    <a:lstStyle/>
                    <a:p>
                      <a:pPr 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0.5061 </a:t>
                      </a:r>
                      <a:r>
                        <a:rPr lang="en-US" altLang="zh-TW" sz="1000" b="0" i="0" u="none" strike="noStrike" dirty="0">
                          <a:solidFill>
                            <a:srgbClr val="000000"/>
                          </a:solidFill>
                          <a:effectLst/>
                          <a:latin typeface="Arial (本文)"/>
                          <a:ea typeface="+mn-ea"/>
                        </a:rPr>
                        <a:t>±0.021</a:t>
                      </a:r>
                      <a:endParaRPr lang="zh-TW" altLang="en-US" sz="1000" b="0" i="0" u="none" strike="noStrike" cap="none" dirty="0">
                        <a:solidFill>
                          <a:srgbClr val="000000"/>
                        </a:solidFill>
                        <a:effectLst/>
                        <a:latin typeface="Arial (本文)"/>
                        <a:ea typeface="新細明體" panose="02020500000000000000" pitchFamily="18" charset="-120"/>
                        <a:cs typeface="+mn-cs"/>
                        <a:sym typeface="Arial"/>
                      </a:endParaRPr>
                    </a:p>
                  </a:txBody>
                  <a:tcPr anchor="ctr"/>
                </a:tc>
                <a:tc>
                  <a:txBody>
                    <a:bodyPr/>
                    <a:lstStyle/>
                    <a:p>
                      <a:pPr 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0.5055 </a:t>
                      </a:r>
                      <a:r>
                        <a:rPr lang="en-US" altLang="zh-TW" sz="1000" b="0" i="0" u="none" strike="noStrike" dirty="0">
                          <a:solidFill>
                            <a:srgbClr val="000000"/>
                          </a:solidFill>
                          <a:effectLst/>
                          <a:latin typeface="Arial (本文)"/>
                          <a:ea typeface="+mn-ea"/>
                        </a:rPr>
                        <a:t>±0.020</a:t>
                      </a:r>
                      <a:endParaRPr lang="zh-TW" altLang="en-US" sz="1000" b="0" i="0" u="none" strike="noStrike" cap="none" dirty="0">
                        <a:solidFill>
                          <a:srgbClr val="000000"/>
                        </a:solidFill>
                        <a:effectLst/>
                        <a:latin typeface="Arial (本文)"/>
                        <a:ea typeface="新細明體" panose="02020500000000000000" pitchFamily="18" charset="-120"/>
                        <a:cs typeface="+mn-cs"/>
                        <a:sym typeface="Arial"/>
                      </a:endParaRPr>
                    </a:p>
                  </a:txBody>
                  <a:tcPr anchor="ctr"/>
                </a:tc>
                <a:extLst>
                  <a:ext uri="{0D108BD9-81ED-4DB2-BD59-A6C34878D82A}">
                    <a16:rowId xmlns:a16="http://schemas.microsoft.com/office/drawing/2014/main" val="665463506"/>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0.5412 ±0.005</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0.5321 ±0.001</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0.5306 ±0.000</a:t>
                      </a:r>
                    </a:p>
                  </a:txBody>
                  <a:tcPr marL="7620" marR="7620" marT="7620" marB="0" anchor="ctr"/>
                </a:tc>
                <a:tc>
                  <a:txBody>
                    <a:bodyPr/>
                    <a:lstStyle/>
                    <a:p>
                      <a:pPr algn="ctr"/>
                      <a:r>
                        <a:rPr lang="en-US" altLang="zh-TW" sz="1000" b="0" i="0" u="none" strike="noStrike" cap="none" dirty="0">
                          <a:solidFill>
                            <a:schemeClr val="tx1"/>
                          </a:solidFill>
                          <a:effectLst/>
                          <a:latin typeface="Arial (本文)"/>
                          <a:ea typeface="新細明體" panose="02020500000000000000" pitchFamily="18" charset="-120"/>
                          <a:cs typeface="+mn-cs"/>
                          <a:sym typeface="Arial"/>
                        </a:rPr>
                        <a:t>0.4986 </a:t>
                      </a:r>
                      <a:r>
                        <a:rPr lang="en-US" altLang="zh-TW" sz="1000" b="0" i="0" u="none" strike="noStrike" dirty="0">
                          <a:solidFill>
                            <a:schemeClr val="tx1"/>
                          </a:solidFill>
                          <a:effectLst/>
                          <a:latin typeface="Arial (本文)"/>
                          <a:ea typeface="+mn-ea"/>
                        </a:rPr>
                        <a:t>±0.019</a:t>
                      </a:r>
                      <a:endParaRPr lang="zh-TW" altLang="en-US" sz="1000" b="0" i="0" u="none" strike="noStrike" cap="none" dirty="0">
                        <a:solidFill>
                          <a:schemeClr val="tx1"/>
                        </a:solidFill>
                        <a:effectLst/>
                        <a:latin typeface="Arial (本文)"/>
                        <a:ea typeface="新細明體" panose="02020500000000000000" pitchFamily="18" charset="-120"/>
                        <a:cs typeface="+mn-cs"/>
                        <a:sym typeface="Arial"/>
                      </a:endParaRPr>
                    </a:p>
                  </a:txBody>
                  <a:tcPr anchor="ctr"/>
                </a:tc>
                <a:tc>
                  <a:txBody>
                    <a:bodyPr/>
                    <a:lstStyle/>
                    <a:p>
                      <a:pPr 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0.4959 </a:t>
                      </a:r>
                      <a:r>
                        <a:rPr lang="en-US" altLang="zh-TW" sz="1000" b="0" i="0" u="none" strike="noStrike" dirty="0">
                          <a:solidFill>
                            <a:srgbClr val="000000"/>
                          </a:solidFill>
                          <a:effectLst/>
                          <a:latin typeface="Arial (本文)"/>
                          <a:ea typeface="+mn-ea"/>
                        </a:rPr>
                        <a:t>±0.016</a:t>
                      </a:r>
                      <a:endParaRPr lang="zh-TW" altLang="en-US" sz="1000" b="0" i="0" u="none" strike="noStrike" cap="none" dirty="0">
                        <a:solidFill>
                          <a:srgbClr val="000000"/>
                        </a:solidFill>
                        <a:effectLst/>
                        <a:latin typeface="Arial (本文)"/>
                        <a:ea typeface="新細明體" panose="02020500000000000000" pitchFamily="18" charset="-120"/>
                        <a:cs typeface="+mn-cs"/>
                        <a:sym typeface="Arial"/>
                      </a:endParaRPr>
                    </a:p>
                  </a:txBody>
                  <a:tcPr anchor="ctr"/>
                </a:tc>
                <a:tc>
                  <a:txBody>
                    <a:bodyPr/>
                    <a:lstStyle/>
                    <a:p>
                      <a:pPr 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0.4979 </a:t>
                      </a:r>
                      <a:r>
                        <a:rPr lang="en-US" altLang="zh-TW" sz="1000" b="0" i="0" u="none" strike="noStrike" dirty="0">
                          <a:solidFill>
                            <a:srgbClr val="000000"/>
                          </a:solidFill>
                          <a:effectLst/>
                          <a:latin typeface="Arial (本文)"/>
                          <a:ea typeface="+mn-ea"/>
                        </a:rPr>
                        <a:t>±0.021</a:t>
                      </a:r>
                      <a:endParaRPr lang="zh-TW" altLang="en-US" sz="1000" b="0" i="0" u="none" strike="noStrike" cap="none" dirty="0">
                        <a:solidFill>
                          <a:srgbClr val="000000"/>
                        </a:solidFill>
                        <a:effectLst/>
                        <a:latin typeface="Arial (本文)"/>
                        <a:ea typeface="新細明體" panose="02020500000000000000" pitchFamily="18" charset="-120"/>
                        <a:cs typeface="+mn-cs"/>
                        <a:sym typeface="Arial"/>
                      </a:endParaRPr>
                    </a:p>
                  </a:txBody>
                  <a:tcPr anchor="ctr"/>
                </a:tc>
                <a:extLst>
                  <a:ext uri="{0D108BD9-81ED-4DB2-BD59-A6C34878D82A}">
                    <a16:rowId xmlns:a16="http://schemas.microsoft.com/office/drawing/2014/main" val="546715040"/>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0.5140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0.5138 ±0.000</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0.5139 ±0.001</a:t>
                      </a:r>
                    </a:p>
                  </a:txBody>
                  <a:tcPr marL="7620" marR="7620" marT="7620" marB="0" anchor="ctr"/>
                </a:tc>
                <a:tc>
                  <a:txBody>
                    <a:bodyPr/>
                    <a:lstStyle/>
                    <a:p>
                      <a:pPr algn="ctr"/>
                      <a:r>
                        <a:rPr lang="en-US" altLang="zh-TW" sz="1000" b="0" i="0" u="none" strike="noStrike" cap="none" dirty="0">
                          <a:solidFill>
                            <a:schemeClr val="tx1"/>
                          </a:solidFill>
                          <a:effectLst/>
                          <a:latin typeface="Arial (本文)"/>
                          <a:ea typeface="新細明體" panose="02020500000000000000" pitchFamily="18" charset="-120"/>
                          <a:cs typeface="+mn-cs"/>
                          <a:sym typeface="Arial"/>
                        </a:rPr>
                        <a:t>0.5103 </a:t>
                      </a:r>
                      <a:r>
                        <a:rPr lang="en-US" altLang="zh-TW" sz="1000" b="0" i="0" u="none" strike="noStrike" dirty="0">
                          <a:solidFill>
                            <a:schemeClr val="tx1"/>
                          </a:solidFill>
                          <a:effectLst/>
                          <a:latin typeface="Arial (本文)"/>
                          <a:ea typeface="+mn-ea"/>
                        </a:rPr>
                        <a:t>±0.020</a:t>
                      </a:r>
                      <a:endParaRPr lang="zh-TW" altLang="en-US" sz="1000" b="0" i="0" u="none" strike="noStrike" cap="none" dirty="0">
                        <a:solidFill>
                          <a:schemeClr val="tx1"/>
                        </a:solidFill>
                        <a:effectLst/>
                        <a:latin typeface="Arial (本文)"/>
                        <a:ea typeface="新細明體" panose="02020500000000000000" pitchFamily="18" charset="-120"/>
                        <a:cs typeface="+mn-cs"/>
                        <a:sym typeface="Arial"/>
                      </a:endParaRPr>
                    </a:p>
                  </a:txBody>
                  <a:tcPr anchor="ctr"/>
                </a:tc>
                <a:tc>
                  <a:txBody>
                    <a:bodyPr/>
                    <a:lstStyle/>
                    <a:p>
                      <a:pPr 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0.5082</a:t>
                      </a:r>
                      <a:r>
                        <a:rPr lang="en-US" altLang="zh-TW" sz="1000" b="0" i="0" u="none" strike="noStrike" dirty="0">
                          <a:solidFill>
                            <a:srgbClr val="000000"/>
                          </a:solidFill>
                          <a:effectLst/>
                          <a:latin typeface="Arial (本文)"/>
                          <a:ea typeface="+mn-ea"/>
                        </a:rPr>
                        <a:t>±0.018</a:t>
                      </a:r>
                      <a:endParaRPr lang="zh-TW" altLang="en-US" sz="1000" b="0" i="0" u="none" strike="noStrike" cap="none" dirty="0">
                        <a:solidFill>
                          <a:srgbClr val="000000"/>
                        </a:solidFill>
                        <a:effectLst/>
                        <a:latin typeface="Arial (本文)"/>
                        <a:ea typeface="新細明體" panose="02020500000000000000" pitchFamily="18" charset="-120"/>
                        <a:cs typeface="+mn-cs"/>
                        <a:sym typeface="Arial"/>
                      </a:endParaRPr>
                    </a:p>
                  </a:txBody>
                  <a:tcPr anchor="ctr"/>
                </a:tc>
                <a:tc>
                  <a:txBody>
                    <a:bodyPr/>
                    <a:lstStyle/>
                    <a:p>
                      <a:pPr 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0.5093 </a:t>
                      </a:r>
                      <a:r>
                        <a:rPr lang="en-US" altLang="zh-TW" sz="1000" b="0" i="0" u="none" strike="noStrike" dirty="0">
                          <a:solidFill>
                            <a:srgbClr val="000000"/>
                          </a:solidFill>
                          <a:effectLst/>
                          <a:latin typeface="Arial (本文)"/>
                          <a:ea typeface="+mn-ea"/>
                        </a:rPr>
                        <a:t>±0.017</a:t>
                      </a:r>
                      <a:endParaRPr lang="zh-TW" altLang="en-US" sz="1000" b="0" i="0" u="none" strike="noStrike" cap="none" dirty="0">
                        <a:solidFill>
                          <a:srgbClr val="000000"/>
                        </a:solidFill>
                        <a:effectLst/>
                        <a:latin typeface="Arial (本文)"/>
                        <a:ea typeface="新細明體" panose="02020500000000000000" pitchFamily="18" charset="-120"/>
                        <a:cs typeface="+mn-cs"/>
                        <a:sym typeface="Arial"/>
                      </a:endParaRPr>
                    </a:p>
                  </a:txBody>
                  <a:tcPr anchor="ctr"/>
                </a:tc>
                <a:extLst>
                  <a:ext uri="{0D108BD9-81ED-4DB2-BD59-A6C34878D82A}">
                    <a16:rowId xmlns:a16="http://schemas.microsoft.com/office/drawing/2014/main" val="2600902724"/>
                  </a:ext>
                </a:extLst>
              </a:tr>
              <a:tr h="519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0.5372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0.5290 ±0.003</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tc>
                  <a:txBody>
                    <a:bodyPr/>
                    <a:lstStyle/>
                    <a:p>
                      <a:pPr algn="ctr"/>
                      <a:r>
                        <a:rPr lang="en-US" altLang="zh-TW" sz="1000" b="0" i="0" u="none" strike="noStrike" cap="none" dirty="0">
                          <a:solidFill>
                            <a:schemeClr val="tx1"/>
                          </a:solidFill>
                          <a:effectLst/>
                          <a:latin typeface="Arial (本文)"/>
                          <a:ea typeface="新細明體" panose="02020500000000000000" pitchFamily="18" charset="-120"/>
                          <a:cs typeface="+mn-cs"/>
                          <a:sym typeface="Arial"/>
                        </a:rPr>
                        <a:t>0.5062 </a:t>
                      </a:r>
                      <a:r>
                        <a:rPr lang="en-US" altLang="zh-TW" sz="1000" b="0" i="0" u="none" strike="noStrike" dirty="0">
                          <a:solidFill>
                            <a:schemeClr val="tx1"/>
                          </a:solidFill>
                          <a:effectLst/>
                          <a:latin typeface="Arial (本文)"/>
                          <a:ea typeface="+mn-ea"/>
                        </a:rPr>
                        <a:t>±0.021</a:t>
                      </a:r>
                      <a:endParaRPr lang="zh-TW" altLang="en-US" sz="1000" b="0" i="0" u="none" strike="noStrike" cap="none" dirty="0">
                        <a:solidFill>
                          <a:schemeClr val="tx1"/>
                        </a:solidFill>
                        <a:effectLst/>
                        <a:latin typeface="Arial (本文)"/>
                        <a:ea typeface="新細明體" panose="02020500000000000000" pitchFamily="18" charset="-120"/>
                        <a:cs typeface="+mn-cs"/>
                        <a:sym typeface="Arial"/>
                      </a:endParaRPr>
                    </a:p>
                  </a:txBody>
                  <a:tcPr anchor="ctr"/>
                </a:tc>
                <a:tc>
                  <a:txBody>
                    <a:bodyPr/>
                    <a:lstStyle/>
                    <a:p>
                      <a:pPr 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0.506</a:t>
                      </a:r>
                      <a:r>
                        <a:rPr lang="en-US" altLang="zh-TW" sz="1000" b="0" i="0" u="none" strike="noStrike" dirty="0">
                          <a:solidFill>
                            <a:srgbClr val="000000"/>
                          </a:solidFill>
                          <a:effectLst/>
                          <a:latin typeface="Arial (本文)"/>
                          <a:ea typeface="+mn-ea"/>
                        </a:rPr>
                        <a:t>±0.020</a:t>
                      </a:r>
                      <a:endParaRPr lang="zh-TW" altLang="en-US" sz="1000" b="0" i="0" u="none" strike="noStrike" cap="none" dirty="0">
                        <a:solidFill>
                          <a:srgbClr val="000000"/>
                        </a:solidFill>
                        <a:effectLst/>
                        <a:latin typeface="Arial (本文)"/>
                        <a:ea typeface="新細明體" panose="02020500000000000000" pitchFamily="18" charset="-120"/>
                        <a:cs typeface="+mn-cs"/>
                        <a:sym typeface="Arial"/>
                      </a:endParaRPr>
                    </a:p>
                  </a:txBody>
                  <a:tcPr anchor="ctr"/>
                </a:tc>
                <a:tc>
                  <a:txBody>
                    <a:bodyPr/>
                    <a:lstStyle/>
                    <a:p>
                      <a:pPr 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0.5041</a:t>
                      </a:r>
                      <a:r>
                        <a:rPr lang="en-US" altLang="zh-TW" sz="1000" b="0" i="0" u="none" strike="noStrike" dirty="0">
                          <a:solidFill>
                            <a:srgbClr val="000000"/>
                          </a:solidFill>
                          <a:effectLst/>
                          <a:latin typeface="Arial (本文)"/>
                          <a:ea typeface="+mn-ea"/>
                        </a:rPr>
                        <a:t>±0.019</a:t>
                      </a:r>
                      <a:endParaRPr lang="zh-TW" altLang="en-US" sz="1000" b="0" i="0" u="none" strike="noStrike" cap="none" dirty="0">
                        <a:solidFill>
                          <a:srgbClr val="000000"/>
                        </a:solidFill>
                        <a:effectLst/>
                        <a:latin typeface="Arial (本文)"/>
                        <a:ea typeface="新細明體" panose="02020500000000000000" pitchFamily="18" charset="-120"/>
                        <a:cs typeface="+mn-cs"/>
                        <a:sym typeface="Arial"/>
                      </a:endParaRPr>
                    </a:p>
                  </a:txBody>
                  <a:tcPr anchor="ctr"/>
                </a:tc>
                <a:extLst>
                  <a:ext uri="{0D108BD9-81ED-4DB2-BD59-A6C34878D82A}">
                    <a16:rowId xmlns:a16="http://schemas.microsoft.com/office/drawing/2014/main" val="977305840"/>
                  </a:ext>
                </a:extLst>
              </a:tr>
            </a:tbl>
          </a:graphicData>
        </a:graphic>
      </p:graphicFrame>
      <p:sp>
        <p:nvSpPr>
          <p:cNvPr id="6" name="投影片編號版面配置區 5">
            <a:extLst>
              <a:ext uri="{FF2B5EF4-FFF2-40B4-BE49-F238E27FC236}">
                <a16:creationId xmlns:a16="http://schemas.microsoft.com/office/drawing/2014/main" id="{5B85B65A-2C10-F71C-1663-A5C5EE711C0C}"/>
              </a:ext>
            </a:extLst>
          </p:cNvPr>
          <p:cNvSpPr>
            <a:spLocks noGrp="1"/>
          </p:cNvSpPr>
          <p:nvPr>
            <p:ph type="sldNum" idx="4"/>
          </p:nvPr>
        </p:nvSpPr>
        <p:spPr/>
        <p:txBody>
          <a:bodyPr/>
          <a:lstStyle/>
          <a:p>
            <a:fld id="{00000000-1234-1234-1234-123412341234}" type="slidenum">
              <a:rPr lang="en-US" smtClean="0"/>
              <a:pPr/>
              <a:t>57</a:t>
            </a:fld>
            <a:endParaRPr lang="en-US" dirty="0"/>
          </a:p>
        </p:txBody>
      </p:sp>
    </p:spTree>
    <p:extLst>
      <p:ext uri="{BB962C8B-B14F-4D97-AF65-F5344CB8AC3E}">
        <p14:creationId xmlns:p14="http://schemas.microsoft.com/office/powerpoint/2010/main" val="186406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37474" y="379044"/>
            <a:ext cx="8937464" cy="307777"/>
          </a:xfrm>
          <a:prstGeom prst="rect">
            <a:avLst/>
          </a:prstGeom>
          <a:noFill/>
        </p:spPr>
        <p:txBody>
          <a:bodyPr wrap="square">
            <a:spAutoFit/>
          </a:bodyPr>
          <a:lstStyle/>
          <a:p>
            <a:r>
              <a:rPr lang="en-US" altLang="zh-TW" dirty="0"/>
              <a:t>- Using Monte Carlo Dropout to Calibrate Models on MIT-States</a:t>
            </a:r>
            <a:endParaRPr lang="zh-TW" altLang="en-US" dirty="0"/>
          </a:p>
        </p:txBody>
      </p:sp>
      <p:sp>
        <p:nvSpPr>
          <p:cNvPr id="4" name="Google Shape;429;p32">
            <a:extLst>
              <a:ext uri="{FF2B5EF4-FFF2-40B4-BE49-F238E27FC236}">
                <a16:creationId xmlns:a16="http://schemas.microsoft.com/office/drawing/2014/main" id="{95BB456E-4ECE-4C3A-7692-488DC00522F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p>
        </p:txBody>
      </p:sp>
      <p:sp>
        <p:nvSpPr>
          <p:cNvPr id="5" name="文字方塊 4">
            <a:extLst>
              <a:ext uri="{FF2B5EF4-FFF2-40B4-BE49-F238E27FC236}">
                <a16:creationId xmlns:a16="http://schemas.microsoft.com/office/drawing/2014/main" id="{87BAEF67-8E3B-943A-70EE-4B22EC2A29BA}"/>
              </a:ext>
            </a:extLst>
          </p:cNvPr>
          <p:cNvSpPr txBox="1"/>
          <p:nvPr/>
        </p:nvSpPr>
        <p:spPr>
          <a:xfrm>
            <a:off x="221613" y="785257"/>
            <a:ext cx="2613600" cy="307777"/>
          </a:xfrm>
          <a:prstGeom prst="rect">
            <a:avLst/>
          </a:prstGeom>
          <a:noFill/>
        </p:spPr>
        <p:txBody>
          <a:bodyPr wrap="square">
            <a:spAutoFit/>
          </a:bodyPr>
          <a:lstStyle/>
          <a:p>
            <a:pPr algn="ctr"/>
            <a:r>
              <a:rPr lang="en-US" altLang="zh-TW" sz="1400" dirty="0">
                <a:effectLst/>
              </a:rPr>
              <a:t>Dataset: </a:t>
            </a:r>
            <a:r>
              <a:rPr lang="en-US" altLang="zh-TW" dirty="0"/>
              <a:t>MIT-States</a:t>
            </a:r>
            <a:endParaRPr lang="en-US" altLang="zh-TW" sz="1400" dirty="0">
              <a:effectLst/>
            </a:endParaRPr>
          </a:p>
        </p:txBody>
      </p:sp>
      <p:sp>
        <p:nvSpPr>
          <p:cNvPr id="3" name="文字方塊 2">
            <a:extLst>
              <a:ext uri="{FF2B5EF4-FFF2-40B4-BE49-F238E27FC236}">
                <a16:creationId xmlns:a16="http://schemas.microsoft.com/office/drawing/2014/main" id="{F4023758-4429-AA34-C81F-C13B07C7E199}"/>
              </a:ext>
            </a:extLst>
          </p:cNvPr>
          <p:cNvSpPr txBox="1"/>
          <p:nvPr/>
        </p:nvSpPr>
        <p:spPr>
          <a:xfrm>
            <a:off x="3648509" y="7852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6" name="文字方塊 5">
            <a:extLst>
              <a:ext uri="{FF2B5EF4-FFF2-40B4-BE49-F238E27FC236}">
                <a16:creationId xmlns:a16="http://schemas.microsoft.com/office/drawing/2014/main" id="{97A08DDB-A449-4A00-5B78-67CDDC02D7B1}"/>
              </a:ext>
            </a:extLst>
          </p:cNvPr>
          <p:cNvSpPr txBox="1"/>
          <p:nvPr/>
        </p:nvSpPr>
        <p:spPr>
          <a:xfrm>
            <a:off x="1305359" y="1457450"/>
            <a:ext cx="4686300"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Evaluation Metrics : Accuracy </a:t>
            </a:r>
            <a:endParaRPr lang="zh-TW" altLang="en-US" dirty="0">
              <a:latin typeface="Cambria" panose="02040503050406030204" pitchFamily="18" charset="0"/>
            </a:endParaRPr>
          </a:p>
        </p:txBody>
      </p:sp>
      <p:sp>
        <p:nvSpPr>
          <p:cNvPr id="10" name="文字方塊 9">
            <a:extLst>
              <a:ext uri="{FF2B5EF4-FFF2-40B4-BE49-F238E27FC236}">
                <a16:creationId xmlns:a16="http://schemas.microsoft.com/office/drawing/2014/main" id="{21B39D78-886C-E1AC-A2CF-87074B5EE596}"/>
              </a:ext>
            </a:extLst>
          </p:cNvPr>
          <p:cNvSpPr txBox="1"/>
          <p:nvPr/>
        </p:nvSpPr>
        <p:spPr>
          <a:xfrm>
            <a:off x="4156365" y="1463688"/>
            <a:ext cx="4686300"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Model Calibration Method:</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Monte Carlo Dropout </a:t>
            </a:r>
            <a:endParaRPr lang="zh-TW" altLang="en-US" dirty="0"/>
          </a:p>
        </p:txBody>
      </p:sp>
      <p:sp>
        <p:nvSpPr>
          <p:cNvPr id="16" name="頁尾版面配置區 15">
            <a:extLst>
              <a:ext uri="{FF2B5EF4-FFF2-40B4-BE49-F238E27FC236}">
                <a16:creationId xmlns:a16="http://schemas.microsoft.com/office/drawing/2014/main" id="{77CDC3A1-E355-241C-8910-3FCA285EF1AE}"/>
              </a:ext>
            </a:extLst>
          </p:cNvPr>
          <p:cNvSpPr>
            <a:spLocks noGrp="1"/>
          </p:cNvSpPr>
          <p:nvPr>
            <p:ph type="ftr" idx="3"/>
          </p:nvPr>
        </p:nvSpPr>
        <p:spPr/>
        <p:txBody>
          <a:bodyPr/>
          <a:lstStyle/>
          <a:p>
            <a:r>
              <a:rPr lang="en-US" altLang="zh-TW"/>
              <a:t>/67</a:t>
            </a:r>
            <a:endParaRPr lang="zh-TW" altLang="en-US" dirty="0"/>
          </a:p>
        </p:txBody>
      </p:sp>
      <p:graphicFrame>
        <p:nvGraphicFramePr>
          <p:cNvPr id="12" name="表格 4">
            <a:extLst>
              <a:ext uri="{FF2B5EF4-FFF2-40B4-BE49-F238E27FC236}">
                <a16:creationId xmlns:a16="http://schemas.microsoft.com/office/drawing/2014/main" id="{6752BA7E-703E-D867-4871-A39106A8E296}"/>
              </a:ext>
            </a:extLst>
          </p:cNvPr>
          <p:cNvGraphicFramePr>
            <a:graphicFrameLocks noGrp="1"/>
          </p:cNvGraphicFramePr>
          <p:nvPr>
            <p:extLst>
              <p:ext uri="{D42A27DB-BD31-4B8C-83A1-F6EECF244321}">
                <p14:modId xmlns:p14="http://schemas.microsoft.com/office/powerpoint/2010/main" val="2796445625"/>
              </p:ext>
            </p:extLst>
          </p:nvPr>
        </p:nvGraphicFramePr>
        <p:xfrm>
          <a:off x="45881" y="1813973"/>
          <a:ext cx="8796784" cy="2996451"/>
        </p:xfrm>
        <a:graphic>
          <a:graphicData uri="http://schemas.openxmlformats.org/drawingml/2006/table">
            <a:tbl>
              <a:tblPr firstRow="1" bandRow="1">
                <a:tableStyleId>{7DF18680-E054-41AD-8BC1-D1AEF772440D}</a:tableStyleId>
              </a:tblPr>
              <a:tblGrid>
                <a:gridCol w="1039455">
                  <a:extLst>
                    <a:ext uri="{9D8B030D-6E8A-4147-A177-3AD203B41FA5}">
                      <a16:colId xmlns:a16="http://schemas.microsoft.com/office/drawing/2014/main" val="1598983666"/>
                    </a:ext>
                  </a:extLst>
                </a:gridCol>
                <a:gridCol w="1284352">
                  <a:extLst>
                    <a:ext uri="{9D8B030D-6E8A-4147-A177-3AD203B41FA5}">
                      <a16:colId xmlns:a16="http://schemas.microsoft.com/office/drawing/2014/main" val="3368795392"/>
                    </a:ext>
                  </a:extLst>
                </a:gridCol>
                <a:gridCol w="1255953">
                  <a:extLst>
                    <a:ext uri="{9D8B030D-6E8A-4147-A177-3AD203B41FA5}">
                      <a16:colId xmlns:a16="http://schemas.microsoft.com/office/drawing/2014/main" val="261202780"/>
                    </a:ext>
                  </a:extLst>
                </a:gridCol>
                <a:gridCol w="1304256">
                  <a:extLst>
                    <a:ext uri="{9D8B030D-6E8A-4147-A177-3AD203B41FA5}">
                      <a16:colId xmlns:a16="http://schemas.microsoft.com/office/drawing/2014/main" val="3156416267"/>
                    </a:ext>
                  </a:extLst>
                </a:gridCol>
                <a:gridCol w="1304256">
                  <a:extLst>
                    <a:ext uri="{9D8B030D-6E8A-4147-A177-3AD203B41FA5}">
                      <a16:colId xmlns:a16="http://schemas.microsoft.com/office/drawing/2014/main" val="2330506707"/>
                    </a:ext>
                  </a:extLst>
                </a:gridCol>
                <a:gridCol w="1304256">
                  <a:extLst>
                    <a:ext uri="{9D8B030D-6E8A-4147-A177-3AD203B41FA5}">
                      <a16:colId xmlns:a16="http://schemas.microsoft.com/office/drawing/2014/main" val="4080050539"/>
                    </a:ext>
                  </a:extLst>
                </a:gridCol>
                <a:gridCol w="1304256">
                  <a:extLst>
                    <a:ext uri="{9D8B030D-6E8A-4147-A177-3AD203B41FA5}">
                      <a16:colId xmlns:a16="http://schemas.microsoft.com/office/drawing/2014/main" val="2244258055"/>
                    </a:ext>
                  </a:extLst>
                </a:gridCol>
              </a:tblGrid>
              <a:tr h="922541">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a:t>
                      </a:r>
                      <a:r>
                        <a:rPr lang="en-US" altLang="zh-TW" sz="1200" dirty="0"/>
                        <a:t>Model Calibration</a:t>
                      </a:r>
                      <a:r>
                        <a:rPr lang="en-US" altLang="zh-TW" sz="1200" dirty="0">
                          <a:effectLs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extLst>
                  <a:ext uri="{0D108BD9-81ED-4DB2-BD59-A6C34878D82A}">
                    <a16:rowId xmlns:a16="http://schemas.microsoft.com/office/drawing/2014/main" val="2233095615"/>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a:t>
                      </a:r>
                      <a:r>
                        <a:rPr lang="zh-TW" altLang="en-US" sz="1400" dirty="0">
                          <a:effectLst/>
                        </a:rPr>
                        <a:t> </a:t>
                      </a:r>
                      <a:r>
                        <a:rPr lang="en-US" altLang="zh-TW" sz="1400" dirty="0">
                          <a:effectLst/>
                        </a:rPr>
                        <a:t>acc(↑)</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0.3056 ±0.012</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0.2703 ±0.048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0.2594 ±0.059</a:t>
                      </a:r>
                    </a:p>
                  </a:txBody>
                  <a:tcPr marL="7620" marR="7620" marT="7620" marB="0" anchor="ctr"/>
                </a:tc>
                <a:tc>
                  <a:txBody>
                    <a:bodyPr/>
                    <a:lstStyle/>
                    <a:p>
                      <a:pPr algn="ctr" fontAlgn="b"/>
                      <a:r>
                        <a:rPr lang="en-US" altLang="zh-TW" sz="900" b="0" i="0" u="none" strike="noStrike" cap="none" dirty="0">
                          <a:solidFill>
                            <a:schemeClr val="tx1"/>
                          </a:solidFill>
                          <a:effectLst/>
                          <a:latin typeface="Arial (本文)"/>
                          <a:ea typeface="新細明體" panose="02020500000000000000" pitchFamily="18" charset="-120"/>
                          <a:cs typeface="+mn-cs"/>
                          <a:sym typeface="Arial"/>
                        </a:rPr>
                        <a:t>0.3024  ±0.018</a:t>
                      </a:r>
                    </a:p>
                  </a:txBody>
                  <a:tcPr marL="7620" marR="7620" marT="7620" marB="0" anchor="ctr"/>
                </a:tc>
                <a:tc>
                  <a:txBody>
                    <a:bodyPr/>
                    <a:lstStyle/>
                    <a:p>
                      <a:pPr algn="ctr" fontAlgn="b"/>
                      <a:r>
                        <a:rPr lang="en-US" altLang="zh-TW" sz="900" b="0" i="0" u="none" strike="noStrike" cap="none">
                          <a:solidFill>
                            <a:srgbClr val="000000"/>
                          </a:solidFill>
                          <a:effectLst/>
                          <a:latin typeface="Arial (本文)"/>
                          <a:ea typeface="新細明體" panose="02020500000000000000" pitchFamily="18" charset="-120"/>
                          <a:cs typeface="+mn-cs"/>
                          <a:sym typeface="Arial"/>
                        </a:rPr>
                        <a:t>0.2995  ±0.021</a:t>
                      </a:r>
                    </a:p>
                  </a:txBody>
                  <a:tcPr marL="7620" marR="7620" marT="7620" marB="0" anchor="ctr"/>
                </a:tc>
                <a:tc>
                  <a:txBody>
                    <a:bodyPr/>
                    <a:lstStyle/>
                    <a:p>
                      <a:pPr algn="ctr" fontAlgn="b"/>
                      <a:r>
                        <a:rPr lang="en-US" altLang="zh-TW" sz="900" b="0" i="0" u="none" strike="noStrike" cap="none">
                          <a:solidFill>
                            <a:srgbClr val="000000"/>
                          </a:solidFill>
                          <a:effectLst/>
                          <a:latin typeface="Arial (本文)"/>
                          <a:ea typeface="新細明體" panose="02020500000000000000" pitchFamily="18" charset="-120"/>
                          <a:cs typeface="+mn-cs"/>
                          <a:sym typeface="Arial"/>
                        </a:rPr>
                        <a:t>0.2890  ±0.009</a:t>
                      </a:r>
                    </a:p>
                  </a:txBody>
                  <a:tcPr marL="7620" marR="7620" marT="7620" marB="0" anchor="ctr"/>
                </a:tc>
                <a:extLst>
                  <a:ext uri="{0D108BD9-81ED-4DB2-BD59-A6C34878D82A}">
                    <a16:rowId xmlns:a16="http://schemas.microsoft.com/office/drawing/2014/main" val="665463506"/>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0.2812 ±0.018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0.2660 ±0.019</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0.2543 ±0.031</a:t>
                      </a:r>
                    </a:p>
                  </a:txBody>
                  <a:tcPr marL="7620" marR="7620" marT="7620" marB="0" anchor="ctr"/>
                </a:tc>
                <a:tc>
                  <a:txBody>
                    <a:bodyPr/>
                    <a:lstStyle/>
                    <a:p>
                      <a:pPr algn="ctr" fontAlgn="b"/>
                      <a:r>
                        <a:rPr lang="en-US" altLang="zh-TW" sz="900" b="0" i="0" u="none" strike="noStrike" cap="none" dirty="0">
                          <a:solidFill>
                            <a:schemeClr val="tx1"/>
                          </a:solidFill>
                          <a:effectLst/>
                          <a:latin typeface="Arial (本文)"/>
                          <a:ea typeface="新細明體" panose="02020500000000000000" pitchFamily="18" charset="-120"/>
                          <a:cs typeface="+mn-cs"/>
                          <a:sym typeface="Arial"/>
                        </a:rPr>
                        <a:t>0.2811  ±0.008</a:t>
                      </a:r>
                    </a:p>
                  </a:txBody>
                  <a:tcPr marL="7620" marR="7620" marT="7620" marB="0" anchor="ctr"/>
                </a:tc>
                <a:tc>
                  <a:txBody>
                    <a:bodyPr/>
                    <a:lstStyle/>
                    <a:p>
                      <a:pPr algn="ctr" fontAlgn="b"/>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0.2810  ±0.022</a:t>
                      </a:r>
                    </a:p>
                  </a:txBody>
                  <a:tcPr marL="7620" marR="7620" marT="7620" marB="0" anchor="ctr"/>
                </a:tc>
                <a:tc>
                  <a:txBody>
                    <a:bodyPr/>
                    <a:lstStyle/>
                    <a:p>
                      <a:pPr algn="ctr" fontAlgn="b"/>
                      <a:r>
                        <a:rPr lang="en-US" altLang="zh-TW" sz="900" b="0" i="0" u="none" strike="noStrike" cap="none">
                          <a:solidFill>
                            <a:srgbClr val="000000"/>
                          </a:solidFill>
                          <a:effectLst/>
                          <a:latin typeface="Arial (本文)"/>
                          <a:ea typeface="新細明體" panose="02020500000000000000" pitchFamily="18" charset="-120"/>
                          <a:cs typeface="+mn-cs"/>
                          <a:sym typeface="Arial"/>
                        </a:rPr>
                        <a:t>0.2697  ±0.013</a:t>
                      </a:r>
                    </a:p>
                  </a:txBody>
                  <a:tcPr marL="7620" marR="7620" marT="7620" marB="0" anchor="ctr"/>
                </a:tc>
                <a:extLst>
                  <a:ext uri="{0D108BD9-81ED-4DB2-BD59-A6C34878D82A}">
                    <a16:rowId xmlns:a16="http://schemas.microsoft.com/office/drawing/2014/main" val="546715040"/>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0.3113 ±0.007</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0.2931 ±0.024</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0.2650 ±0.005</a:t>
                      </a:r>
                    </a:p>
                  </a:txBody>
                  <a:tcPr marL="7620" marR="7620" marT="7620" marB="0" anchor="ctr"/>
                </a:tc>
                <a:tc>
                  <a:txBody>
                    <a:bodyPr/>
                    <a:lstStyle/>
                    <a:p>
                      <a:pPr algn="ctr" fontAlgn="b"/>
                      <a:r>
                        <a:rPr lang="en-US" altLang="zh-TW" sz="900" b="0" i="0" u="none" strike="noStrike" cap="none" dirty="0">
                          <a:solidFill>
                            <a:schemeClr val="tx1"/>
                          </a:solidFill>
                          <a:effectLst/>
                          <a:latin typeface="Arial (本文)"/>
                          <a:ea typeface="新細明體" panose="02020500000000000000" pitchFamily="18" charset="-120"/>
                          <a:cs typeface="+mn-cs"/>
                          <a:sym typeface="Arial"/>
                        </a:rPr>
                        <a:t>0.3042 ±0.022</a:t>
                      </a:r>
                    </a:p>
                  </a:txBody>
                  <a:tcPr marL="7620" marR="7620" marT="7620" marB="0" anchor="ctr"/>
                </a:tc>
                <a:tc>
                  <a:txBody>
                    <a:bodyPr/>
                    <a:lstStyle/>
                    <a:p>
                      <a:pPr algn="ctr" fontAlgn="b"/>
                      <a:r>
                        <a:rPr lang="en-US" altLang="zh-TW" sz="900" b="0" i="0" u="none" strike="noStrike" cap="none" dirty="0">
                          <a:solidFill>
                            <a:schemeClr val="tx1"/>
                          </a:solidFill>
                          <a:effectLst/>
                          <a:latin typeface="Arial (本文)"/>
                          <a:ea typeface="新細明體" panose="02020500000000000000" pitchFamily="18" charset="-120"/>
                          <a:cs typeface="+mn-cs"/>
                          <a:sym typeface="Arial"/>
                        </a:rPr>
                        <a:t>0.2982 ±0.020</a:t>
                      </a:r>
                    </a:p>
                  </a:txBody>
                  <a:tcPr marL="7620" marR="7620" marT="7620" marB="0" anchor="ctr"/>
                </a:tc>
                <a:tc>
                  <a:txBody>
                    <a:bodyPr/>
                    <a:lstStyle/>
                    <a:p>
                      <a:pPr algn="ctr" fontAlgn="b"/>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0.2762  ±0.020</a:t>
                      </a:r>
                    </a:p>
                  </a:txBody>
                  <a:tcPr marL="7620" marR="7620" marT="7620" marB="0" anchor="ctr"/>
                </a:tc>
                <a:extLst>
                  <a:ext uri="{0D108BD9-81ED-4DB2-BD59-A6C34878D82A}">
                    <a16:rowId xmlns:a16="http://schemas.microsoft.com/office/drawing/2014/main" val="2600902724"/>
                  </a:ext>
                </a:extLst>
              </a:tr>
              <a:tr h="519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0.3110 ±0.008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0.2908 ±0.028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0.2568 ±0.013</a:t>
                      </a:r>
                    </a:p>
                  </a:txBody>
                  <a:tcPr marL="7620" marR="7620" marT="7620" marB="0" anchor="ctr"/>
                </a:tc>
                <a:tc>
                  <a:txBody>
                    <a:bodyPr/>
                    <a:lstStyle/>
                    <a:p>
                      <a:pPr algn="ctr" fontAlgn="b"/>
                      <a:r>
                        <a:rPr lang="en-US" altLang="zh-TW" sz="900" b="0" i="0" u="none" strike="noStrike" cap="none" dirty="0">
                          <a:solidFill>
                            <a:schemeClr val="tx1"/>
                          </a:solidFill>
                          <a:effectLst/>
                          <a:latin typeface="Arial (本文)"/>
                          <a:ea typeface="新細明體" panose="02020500000000000000" pitchFamily="18" charset="-120"/>
                          <a:cs typeface="+mn-cs"/>
                          <a:sym typeface="Arial"/>
                        </a:rPr>
                        <a:t>0.3108  ±0.015</a:t>
                      </a:r>
                    </a:p>
                  </a:txBody>
                  <a:tcPr marL="7620" marR="7620" marT="7620" marB="0" anchor="ctr"/>
                </a:tc>
                <a:tc>
                  <a:txBody>
                    <a:bodyPr/>
                    <a:lstStyle/>
                    <a:p>
                      <a:pPr algn="ctr" fontAlgn="b"/>
                      <a:r>
                        <a:rPr lang="en-US" altLang="zh-TW" sz="900" b="0" i="0" u="none" strike="noStrike" cap="none" dirty="0">
                          <a:solidFill>
                            <a:srgbClr val="000000"/>
                          </a:solidFill>
                          <a:effectLst/>
                          <a:latin typeface="Arial (本文)"/>
                          <a:ea typeface="新細明體" panose="02020500000000000000" pitchFamily="18" charset="-120"/>
                          <a:cs typeface="+mn-cs"/>
                          <a:sym typeface="Arial"/>
                        </a:rPr>
                        <a:t>0.3102  ±0.022</a:t>
                      </a:r>
                    </a:p>
                  </a:txBody>
                  <a:tcPr marL="7620" marR="7620" marT="7620" marB="0" anchor="ctr"/>
                </a:tc>
                <a:tc>
                  <a:txBody>
                    <a:bodyPr/>
                    <a:lstStyle/>
                    <a:p>
                      <a:pPr algn="ctr" fontAlgn="b"/>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0.2647  ±0.015</a:t>
                      </a:r>
                    </a:p>
                  </a:txBody>
                  <a:tcPr marL="7620" marR="7620" marT="7620" marB="0" anchor="ctr"/>
                </a:tc>
                <a:extLst>
                  <a:ext uri="{0D108BD9-81ED-4DB2-BD59-A6C34878D82A}">
                    <a16:rowId xmlns:a16="http://schemas.microsoft.com/office/drawing/2014/main" val="977305840"/>
                  </a:ext>
                </a:extLst>
              </a:tr>
            </a:tbl>
          </a:graphicData>
        </a:graphic>
      </p:graphicFrame>
      <p:sp>
        <p:nvSpPr>
          <p:cNvPr id="2" name="投影片編號版面配置區 1">
            <a:extLst>
              <a:ext uri="{FF2B5EF4-FFF2-40B4-BE49-F238E27FC236}">
                <a16:creationId xmlns:a16="http://schemas.microsoft.com/office/drawing/2014/main" id="{A9480592-FFDC-94C0-1F47-FFD9B0F7A13B}"/>
              </a:ext>
            </a:extLst>
          </p:cNvPr>
          <p:cNvSpPr>
            <a:spLocks noGrp="1"/>
          </p:cNvSpPr>
          <p:nvPr>
            <p:ph type="sldNum" idx="4"/>
          </p:nvPr>
        </p:nvSpPr>
        <p:spPr/>
        <p:txBody>
          <a:bodyPr/>
          <a:lstStyle/>
          <a:p>
            <a:fld id="{00000000-1234-1234-1234-123412341234}" type="slidenum">
              <a:rPr lang="en-US" smtClean="0"/>
              <a:pPr/>
              <a:t>58</a:t>
            </a:fld>
            <a:endParaRPr lang="en-US" dirty="0"/>
          </a:p>
        </p:txBody>
      </p:sp>
    </p:spTree>
    <p:extLst>
      <p:ext uri="{BB962C8B-B14F-4D97-AF65-F5344CB8AC3E}">
        <p14:creationId xmlns:p14="http://schemas.microsoft.com/office/powerpoint/2010/main" val="46424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4583306" cy="1138773"/>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dirty="0"/>
              <a:t>Using Temperature scaling to Calibrate Models</a:t>
            </a:r>
          </a:p>
          <a:p>
            <a:pPr>
              <a:defRPr/>
            </a:pPr>
            <a:endParaRPr lang="en-US" altLang="zh-TW" sz="1600" dirty="0"/>
          </a:p>
          <a:p>
            <a:pPr>
              <a:defRPr/>
            </a:pPr>
            <a:endParaRPr lang="zh-TW" altLang="en-US" sz="1600" dirty="0"/>
          </a:p>
        </p:txBody>
      </p:sp>
      <p:sp>
        <p:nvSpPr>
          <p:cNvPr id="5" name="文字方塊 4">
            <a:extLst>
              <a:ext uri="{FF2B5EF4-FFF2-40B4-BE49-F238E27FC236}">
                <a16:creationId xmlns:a16="http://schemas.microsoft.com/office/drawing/2014/main" id="{DBB419D9-7B0E-E358-67FF-DF2759A34194}"/>
              </a:ext>
            </a:extLst>
          </p:cNvPr>
          <p:cNvSpPr txBox="1"/>
          <p:nvPr/>
        </p:nvSpPr>
        <p:spPr>
          <a:xfrm>
            <a:off x="460018" y="1355658"/>
            <a:ext cx="7646019" cy="1384995"/>
          </a:xfrm>
          <a:prstGeom prst="rect">
            <a:avLst/>
          </a:prstGeom>
          <a:noFill/>
        </p:spPr>
        <p:txBody>
          <a:bodyPr wrap="square">
            <a:spAutoFit/>
          </a:bodyPr>
          <a:lstStyle/>
          <a:p>
            <a:r>
              <a:rPr lang="en-US" altLang="zh-TW" sz="1400" b="1" dirty="0"/>
              <a:t>Using Temperature scaling to Calibrate Models</a:t>
            </a:r>
          </a:p>
          <a:p>
            <a:endParaRPr lang="en-US" altLang="zh-TW"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dirty="0">
                <a:latin typeface="Cambria" panose="02040503050406030204" pitchFamily="18" charset="0"/>
                <a:ea typeface="Cambria" panose="02040503050406030204" pitchFamily="18" charset="0"/>
              </a:rPr>
              <a:t>The Logit Estimation Model's temperature scaling will be adjusted to calibrate the model, and the effect of calibration on the method will be investigated.</a:t>
            </a:r>
          </a:p>
          <a:p>
            <a:pPr marL="285750" indent="-285750">
              <a:buFont typeface="Arial" panose="020B0604020202020204" pitchFamily="34" charset="0"/>
              <a:buChar char="•"/>
            </a:pPr>
            <a:endParaRPr lang="en-US" altLang="zh-TW"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altLang="zh-TW" dirty="0">
                <a:latin typeface="Cambria" panose="02040503050406030204" pitchFamily="18" charset="0"/>
                <a:ea typeface="Cambria" panose="02040503050406030204" pitchFamily="18" charset="0"/>
              </a:rPr>
              <a:t>Two classic datasets of CZSL will be used for experimentation.</a:t>
            </a:r>
            <a:endParaRPr lang="zh-TW" altLang="en-US" dirty="0">
              <a:latin typeface="Cambria" panose="02040503050406030204" pitchFamily="18" charset="0"/>
            </a:endParaRPr>
          </a:p>
        </p:txBody>
      </p:sp>
      <p:sp>
        <p:nvSpPr>
          <p:cNvPr id="9" name="頁尾版面配置區 8">
            <a:extLst>
              <a:ext uri="{FF2B5EF4-FFF2-40B4-BE49-F238E27FC236}">
                <a16:creationId xmlns:a16="http://schemas.microsoft.com/office/drawing/2014/main" id="{7EF550C2-1658-EA08-F367-DCEB4B6EBA2C}"/>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9068C0C2-75AB-2725-D22A-C6AEC0EF3E2E}"/>
              </a:ext>
            </a:extLst>
          </p:cNvPr>
          <p:cNvSpPr>
            <a:spLocks noGrp="1"/>
          </p:cNvSpPr>
          <p:nvPr>
            <p:ph type="sldNum" idx="4"/>
          </p:nvPr>
        </p:nvSpPr>
        <p:spPr/>
        <p:txBody>
          <a:bodyPr/>
          <a:lstStyle/>
          <a:p>
            <a:fld id="{00000000-1234-1234-1234-123412341234}" type="slidenum">
              <a:rPr lang="en-US" smtClean="0"/>
              <a:pPr/>
              <a:t>59</a:t>
            </a:fld>
            <a:endParaRPr lang="en-US" dirty="0"/>
          </a:p>
        </p:txBody>
      </p:sp>
    </p:spTree>
    <p:extLst>
      <p:ext uri="{BB962C8B-B14F-4D97-AF65-F5344CB8AC3E}">
        <p14:creationId xmlns:p14="http://schemas.microsoft.com/office/powerpoint/2010/main" val="3196016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5252848"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 Introduction</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Dataset(Compositional zero-shot learning)</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圖片 4">
            <a:extLst>
              <a:ext uri="{FF2B5EF4-FFF2-40B4-BE49-F238E27FC236}">
                <a16:creationId xmlns:a16="http://schemas.microsoft.com/office/drawing/2014/main" id="{BCE3A782-A7A7-0BC3-92AC-6BA449692F95}"/>
              </a:ext>
            </a:extLst>
          </p:cNvPr>
          <p:cNvPicPr>
            <a:picLocks noChangeAspect="1"/>
          </p:cNvPicPr>
          <p:nvPr/>
        </p:nvPicPr>
        <p:blipFill>
          <a:blip r:embed="rId3"/>
          <a:stretch>
            <a:fillRect/>
          </a:stretch>
        </p:blipFill>
        <p:spPr>
          <a:xfrm>
            <a:off x="986156" y="806574"/>
            <a:ext cx="4706721" cy="3981371"/>
          </a:xfrm>
          <a:prstGeom prst="rect">
            <a:avLst/>
          </a:prstGeom>
        </p:spPr>
      </p:pic>
      <p:graphicFrame>
        <p:nvGraphicFramePr>
          <p:cNvPr id="4" name="表格 3">
            <a:extLst>
              <a:ext uri="{FF2B5EF4-FFF2-40B4-BE49-F238E27FC236}">
                <a16:creationId xmlns:a16="http://schemas.microsoft.com/office/drawing/2014/main" id="{39B279FD-FE80-41A8-E12A-080C3BC06106}"/>
              </a:ext>
            </a:extLst>
          </p:cNvPr>
          <p:cNvGraphicFramePr>
            <a:graphicFrameLocks noGrp="1"/>
          </p:cNvGraphicFramePr>
          <p:nvPr>
            <p:extLst>
              <p:ext uri="{D42A27DB-BD31-4B8C-83A1-F6EECF244321}">
                <p14:modId xmlns:p14="http://schemas.microsoft.com/office/powerpoint/2010/main" val="464695746"/>
              </p:ext>
            </p:extLst>
          </p:nvPr>
        </p:nvGraphicFramePr>
        <p:xfrm>
          <a:off x="6062027" y="1049710"/>
          <a:ext cx="2886030" cy="3195718"/>
        </p:xfrm>
        <a:graphic>
          <a:graphicData uri="http://schemas.openxmlformats.org/drawingml/2006/table">
            <a:tbl>
              <a:tblPr firstRow="1" bandRow="1">
                <a:tableStyleId>{7DF18680-E054-41AD-8BC1-D1AEF772440D}</a:tableStyleId>
              </a:tblPr>
              <a:tblGrid>
                <a:gridCol w="1443015">
                  <a:extLst>
                    <a:ext uri="{9D8B030D-6E8A-4147-A177-3AD203B41FA5}">
                      <a16:colId xmlns:a16="http://schemas.microsoft.com/office/drawing/2014/main" val="4279950774"/>
                    </a:ext>
                  </a:extLst>
                </a:gridCol>
                <a:gridCol w="1443015">
                  <a:extLst>
                    <a:ext uri="{9D8B030D-6E8A-4147-A177-3AD203B41FA5}">
                      <a16:colId xmlns:a16="http://schemas.microsoft.com/office/drawing/2014/main" val="3637338691"/>
                    </a:ext>
                  </a:extLst>
                </a:gridCol>
              </a:tblGrid>
              <a:tr h="487991">
                <a:tc>
                  <a:txBody>
                    <a:bodyPr/>
                    <a:lstStyle/>
                    <a:p>
                      <a:pPr algn="ctr" fontAlgn="b"/>
                      <a:r>
                        <a:rPr lang="en-US" sz="1200" b="1" dirty="0">
                          <a:effectLst/>
                        </a:rPr>
                        <a:t>Dataset</a:t>
                      </a:r>
                    </a:p>
                  </a:txBody>
                  <a:tcPr anchor="ctr"/>
                </a:tc>
                <a:tc>
                  <a:txBody>
                    <a:bodyPr/>
                    <a:lstStyle/>
                    <a:p>
                      <a:pPr algn="ctr" fontAlgn="b"/>
                      <a:r>
                        <a:rPr lang="en-US" sz="1200" b="1" dirty="0">
                          <a:effectLst/>
                        </a:rPr>
                        <a:t>UT-Zappos</a:t>
                      </a:r>
                    </a:p>
                  </a:txBody>
                  <a:tcPr anchor="ctr"/>
                </a:tc>
                <a:extLst>
                  <a:ext uri="{0D108BD9-81ED-4DB2-BD59-A6C34878D82A}">
                    <a16:rowId xmlns:a16="http://schemas.microsoft.com/office/drawing/2014/main" val="4095101320"/>
                  </a:ext>
                </a:extLst>
              </a:tr>
              <a:tr h="487991">
                <a:tc>
                  <a:txBody>
                    <a:bodyPr/>
                    <a:lstStyle/>
                    <a:p>
                      <a:pPr algn="ctr" fontAlgn="base"/>
                      <a:r>
                        <a:rPr lang="en-US" sz="1200">
                          <a:effectLst/>
                        </a:rPr>
                        <a:t>Image Count</a:t>
                      </a:r>
                      <a:endParaRPr lang="en-US" sz="1200" dirty="0">
                        <a:effectLst/>
                      </a:endParaRPr>
                    </a:p>
                  </a:txBody>
                  <a:tcPr anchor="ctr"/>
                </a:tc>
                <a:tc>
                  <a:txBody>
                    <a:bodyPr/>
                    <a:lstStyle/>
                    <a:p>
                      <a:pPr algn="ctr" fontAlgn="base"/>
                      <a:r>
                        <a:rPr lang="en-US" altLang="zh-TW" sz="1200">
                          <a:effectLst/>
                        </a:rPr>
                        <a:t>~29000</a:t>
                      </a:r>
                      <a:endParaRPr lang="en-US" altLang="zh-TW" sz="1200" dirty="0">
                        <a:effectLst/>
                      </a:endParaRPr>
                    </a:p>
                  </a:txBody>
                  <a:tcPr anchor="ctr"/>
                </a:tc>
                <a:extLst>
                  <a:ext uri="{0D108BD9-81ED-4DB2-BD59-A6C34878D82A}">
                    <a16:rowId xmlns:a16="http://schemas.microsoft.com/office/drawing/2014/main" val="253649430"/>
                  </a:ext>
                </a:extLst>
              </a:tr>
              <a:tr h="755763">
                <a:tc>
                  <a:txBody>
                    <a:bodyPr/>
                    <a:lstStyle/>
                    <a:p>
                      <a:pPr algn="ctr" fontAlgn="base"/>
                      <a:r>
                        <a:rPr lang="en-US" sz="1200">
                          <a:effectLst/>
                        </a:rPr>
                        <a:t>Attribute Count</a:t>
                      </a:r>
                      <a:endParaRPr lang="en-US" sz="1200" dirty="0">
                        <a:effectLst/>
                      </a:endParaRPr>
                    </a:p>
                  </a:txBody>
                  <a:tcPr anchor="ctr"/>
                </a:tc>
                <a:tc>
                  <a:txBody>
                    <a:bodyPr/>
                    <a:lstStyle/>
                    <a:p>
                      <a:pPr algn="ctr" fontAlgn="base"/>
                      <a:r>
                        <a:rPr lang="en-US" altLang="zh-TW" sz="1200">
                          <a:effectLst/>
                        </a:rPr>
                        <a:t>115</a:t>
                      </a:r>
                      <a:endParaRPr lang="en-US" altLang="zh-TW" sz="1200" dirty="0">
                        <a:effectLst/>
                      </a:endParaRPr>
                    </a:p>
                  </a:txBody>
                  <a:tcPr anchor="ctr"/>
                </a:tc>
                <a:extLst>
                  <a:ext uri="{0D108BD9-81ED-4DB2-BD59-A6C34878D82A}">
                    <a16:rowId xmlns:a16="http://schemas.microsoft.com/office/drawing/2014/main" val="2709565183"/>
                  </a:ext>
                </a:extLst>
              </a:tr>
              <a:tr h="487991">
                <a:tc>
                  <a:txBody>
                    <a:bodyPr/>
                    <a:lstStyle/>
                    <a:p>
                      <a:pPr algn="ctr" fontAlgn="base"/>
                      <a:r>
                        <a:rPr lang="en-US" sz="1200">
                          <a:effectLst/>
                        </a:rPr>
                        <a:t>Object Count</a:t>
                      </a:r>
                      <a:endParaRPr lang="en-US" sz="1200" dirty="0">
                        <a:effectLst/>
                      </a:endParaRPr>
                    </a:p>
                  </a:txBody>
                  <a:tcPr anchor="ctr"/>
                </a:tc>
                <a:tc>
                  <a:txBody>
                    <a:bodyPr/>
                    <a:lstStyle/>
                    <a:p>
                      <a:pPr algn="ctr" fontAlgn="base"/>
                      <a:r>
                        <a:rPr lang="en-US" sz="1200">
                          <a:effectLst/>
                        </a:rPr>
                        <a:t>14</a:t>
                      </a:r>
                      <a:endParaRPr lang="en-US" sz="1200" dirty="0">
                        <a:effectLst/>
                      </a:endParaRPr>
                    </a:p>
                  </a:txBody>
                  <a:tcPr anchor="ctr"/>
                </a:tc>
                <a:extLst>
                  <a:ext uri="{0D108BD9-81ED-4DB2-BD59-A6C34878D82A}">
                    <a16:rowId xmlns:a16="http://schemas.microsoft.com/office/drawing/2014/main" val="2867191344"/>
                  </a:ext>
                </a:extLst>
              </a:tr>
              <a:tr h="487991">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altLang="zh-TW" sz="1200" dirty="0">
                          <a:effectLst/>
                        </a:rPr>
                        <a:t>Attribute Examples</a:t>
                      </a:r>
                    </a:p>
                  </a:txBody>
                  <a:tcPr anchor="ctr"/>
                </a:tc>
                <a:tc>
                  <a:txBody>
                    <a:bodyPr/>
                    <a:lstStyle/>
                    <a:p>
                      <a:pPr algn="ctr" fontAlgn="base"/>
                      <a:r>
                        <a:rPr lang="en-US" altLang="zh-TW" sz="1200" dirty="0">
                          <a:effectLst/>
                        </a:rPr>
                        <a:t>pointy, sporty, comfort</a:t>
                      </a:r>
                    </a:p>
                  </a:txBody>
                  <a:tcPr anchor="ctr"/>
                </a:tc>
                <a:extLst>
                  <a:ext uri="{0D108BD9-81ED-4DB2-BD59-A6C34878D82A}">
                    <a16:rowId xmlns:a16="http://schemas.microsoft.com/office/drawing/2014/main" val="1571994251"/>
                  </a:ext>
                </a:extLst>
              </a:tr>
              <a:tr h="487991">
                <a:tc>
                  <a:txBody>
                    <a:bodyPr/>
                    <a:lstStyle/>
                    <a:p>
                      <a:pPr marL="0" marR="0" lvl="0" indent="0" algn="ctr" defTabSz="914400" rtl="0" eaLnBrk="1" fontAlgn="base" latinLnBrk="0" hangingPunct="1">
                        <a:lnSpc>
                          <a:spcPct val="100000"/>
                        </a:lnSpc>
                        <a:spcBef>
                          <a:spcPts val="0"/>
                        </a:spcBef>
                        <a:spcAft>
                          <a:spcPts val="0"/>
                        </a:spcAft>
                        <a:buClr>
                          <a:srgbClr val="000000"/>
                        </a:buClr>
                        <a:buSzTx/>
                        <a:buFont typeface="Arial"/>
                        <a:buNone/>
                        <a:tabLst/>
                        <a:defRPr/>
                      </a:pPr>
                      <a:r>
                        <a:rPr lang="en-US" altLang="zh-TW" sz="1200" dirty="0">
                          <a:effectLst/>
                        </a:rPr>
                        <a:t>Object Examples</a:t>
                      </a:r>
                    </a:p>
                  </a:txBody>
                  <a:tcPr anchor="ctr"/>
                </a:tc>
                <a:tc>
                  <a:txBody>
                    <a:bodyPr/>
                    <a:lstStyle/>
                    <a:p>
                      <a:pPr algn="ctr" fontAlgn="base"/>
                      <a:r>
                        <a:rPr lang="en-US" altLang="zh-TW" sz="1200" b="0" i="0" u="none" strike="noStrike" cap="none" dirty="0">
                          <a:solidFill>
                            <a:schemeClr val="dk1"/>
                          </a:solidFill>
                          <a:effectLst/>
                          <a:latin typeface="+mn-lt"/>
                          <a:ea typeface="+mn-ea"/>
                          <a:cs typeface="+mn-cs"/>
                          <a:sym typeface="Arial"/>
                        </a:rPr>
                        <a:t>shoes, sandals, slippers, boots</a:t>
                      </a:r>
                    </a:p>
                  </a:txBody>
                  <a:tcPr anchor="ctr"/>
                </a:tc>
                <a:extLst>
                  <a:ext uri="{0D108BD9-81ED-4DB2-BD59-A6C34878D82A}">
                    <a16:rowId xmlns:a16="http://schemas.microsoft.com/office/drawing/2014/main" val="53647517"/>
                  </a:ext>
                </a:extLst>
              </a:tr>
            </a:tbl>
          </a:graphicData>
        </a:graphic>
      </p:graphicFrame>
      <p:sp>
        <p:nvSpPr>
          <p:cNvPr id="11" name="頁尾版面配置區 10">
            <a:extLst>
              <a:ext uri="{FF2B5EF4-FFF2-40B4-BE49-F238E27FC236}">
                <a16:creationId xmlns:a16="http://schemas.microsoft.com/office/drawing/2014/main" id="{0111629C-59E9-4957-6E91-B0BB032EFCAE}"/>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69DF4FA4-E4D5-9869-7A8E-68F213189FCB}"/>
              </a:ext>
            </a:extLst>
          </p:cNvPr>
          <p:cNvSpPr>
            <a:spLocks noGrp="1"/>
          </p:cNvSpPr>
          <p:nvPr>
            <p:ph type="sldNum" idx="4"/>
          </p:nvPr>
        </p:nvSpPr>
        <p:spPr/>
        <p:txBody>
          <a:bodyPr/>
          <a:lstStyle/>
          <a:p>
            <a:fld id="{00000000-1234-1234-1234-123412341234}" type="slidenum">
              <a:rPr lang="en-US" smtClean="0"/>
              <a:pPr/>
              <a:t>6</a:t>
            </a:fld>
            <a:endParaRPr lang="en-US" dirty="0"/>
          </a:p>
        </p:txBody>
      </p:sp>
    </p:spTree>
    <p:extLst>
      <p:ext uri="{BB962C8B-B14F-4D97-AF65-F5344CB8AC3E}">
        <p14:creationId xmlns:p14="http://schemas.microsoft.com/office/powerpoint/2010/main" val="357839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96468" y="390566"/>
            <a:ext cx="8937464" cy="307777"/>
          </a:xfrm>
          <a:prstGeom prst="rect">
            <a:avLst/>
          </a:prstGeom>
          <a:noFill/>
        </p:spPr>
        <p:txBody>
          <a:bodyPr wrap="square">
            <a:spAutoFit/>
          </a:bodyPr>
          <a:lstStyle/>
          <a:p>
            <a:r>
              <a:rPr lang="en-US" altLang="zh-TW" dirty="0"/>
              <a:t>-Using Temperature scaling to Calibrate Models</a:t>
            </a:r>
            <a:r>
              <a:rPr lang="zh-TW" altLang="en-US" dirty="0"/>
              <a:t> </a:t>
            </a:r>
            <a:r>
              <a:rPr lang="en-US" altLang="zh-TW" dirty="0"/>
              <a:t>on </a:t>
            </a:r>
            <a:r>
              <a:rPr lang="en-US" altLang="zh-TW" dirty="0">
                <a:effectLst/>
              </a:rPr>
              <a:t>UT-Zappos</a:t>
            </a:r>
            <a:endParaRPr lang="en-US" altLang="zh-TW" dirty="0"/>
          </a:p>
        </p:txBody>
      </p:sp>
      <p:graphicFrame>
        <p:nvGraphicFramePr>
          <p:cNvPr id="3" name="表格 6">
            <a:extLst>
              <a:ext uri="{FF2B5EF4-FFF2-40B4-BE49-F238E27FC236}">
                <a16:creationId xmlns:a16="http://schemas.microsoft.com/office/drawing/2014/main" id="{68A9061E-3817-2E88-6E56-444C0BCB1A75}"/>
              </a:ext>
            </a:extLst>
          </p:cNvPr>
          <p:cNvGraphicFramePr>
            <a:graphicFrameLocks noGrp="1"/>
          </p:cNvGraphicFramePr>
          <p:nvPr>
            <p:extLst>
              <p:ext uri="{D42A27DB-BD31-4B8C-83A1-F6EECF244321}">
                <p14:modId xmlns:p14="http://schemas.microsoft.com/office/powerpoint/2010/main" val="3721558409"/>
              </p:ext>
            </p:extLst>
          </p:nvPr>
        </p:nvGraphicFramePr>
        <p:xfrm>
          <a:off x="211535" y="1701164"/>
          <a:ext cx="8748535" cy="2886742"/>
        </p:xfrm>
        <a:graphic>
          <a:graphicData uri="http://schemas.openxmlformats.org/drawingml/2006/table">
            <a:tbl>
              <a:tblPr firstRow="1" bandRow="1">
                <a:tableStyleId>{7DF18680-E054-41AD-8BC1-D1AEF772440D}</a:tableStyleId>
              </a:tblPr>
              <a:tblGrid>
                <a:gridCol w="2285829">
                  <a:extLst>
                    <a:ext uri="{9D8B030D-6E8A-4147-A177-3AD203B41FA5}">
                      <a16:colId xmlns:a16="http://schemas.microsoft.com/office/drawing/2014/main" val="1127810429"/>
                    </a:ext>
                  </a:extLst>
                </a:gridCol>
                <a:gridCol w="1041157">
                  <a:extLst>
                    <a:ext uri="{9D8B030D-6E8A-4147-A177-3AD203B41FA5}">
                      <a16:colId xmlns:a16="http://schemas.microsoft.com/office/drawing/2014/main" val="1321140791"/>
                    </a:ext>
                  </a:extLst>
                </a:gridCol>
                <a:gridCol w="1254384">
                  <a:extLst>
                    <a:ext uri="{9D8B030D-6E8A-4147-A177-3AD203B41FA5}">
                      <a16:colId xmlns:a16="http://schemas.microsoft.com/office/drawing/2014/main" val="2610615846"/>
                    </a:ext>
                  </a:extLst>
                </a:gridCol>
                <a:gridCol w="1127774">
                  <a:extLst>
                    <a:ext uri="{9D8B030D-6E8A-4147-A177-3AD203B41FA5}">
                      <a16:colId xmlns:a16="http://schemas.microsoft.com/office/drawing/2014/main" val="1354414983"/>
                    </a:ext>
                  </a:extLst>
                </a:gridCol>
                <a:gridCol w="1087782">
                  <a:extLst>
                    <a:ext uri="{9D8B030D-6E8A-4147-A177-3AD203B41FA5}">
                      <a16:colId xmlns:a16="http://schemas.microsoft.com/office/drawing/2014/main" val="1988881683"/>
                    </a:ext>
                  </a:extLst>
                </a:gridCol>
                <a:gridCol w="937360">
                  <a:extLst>
                    <a:ext uri="{9D8B030D-6E8A-4147-A177-3AD203B41FA5}">
                      <a16:colId xmlns:a16="http://schemas.microsoft.com/office/drawing/2014/main" val="778806250"/>
                    </a:ext>
                  </a:extLst>
                </a:gridCol>
                <a:gridCol w="1014249">
                  <a:extLst>
                    <a:ext uri="{9D8B030D-6E8A-4147-A177-3AD203B41FA5}">
                      <a16:colId xmlns:a16="http://schemas.microsoft.com/office/drawing/2014/main" val="4090320190"/>
                    </a:ext>
                  </a:extLst>
                </a:gridCol>
              </a:tblGrid>
              <a:tr h="996342">
                <a:tc>
                  <a:txBody>
                    <a:bodyPr/>
                    <a:lstStyle/>
                    <a:p>
                      <a:pPr algn="ctr"/>
                      <a:r>
                        <a:rPr lang="en-US" sz="900" dirty="0">
                          <a:effectLst/>
                        </a:rPr>
                        <a:t>Model Configuration</a:t>
                      </a:r>
                    </a:p>
                  </a:txBody>
                  <a:tcPr marL="99060" marR="99060" anchor="ctr"/>
                </a:tc>
                <a:tc>
                  <a:txBody>
                    <a:bodyPr/>
                    <a:lstStyle/>
                    <a:p>
                      <a:pPr algn="ctr"/>
                      <a:r>
                        <a:rPr lang="en-US" sz="900" dirty="0">
                          <a:effectLst/>
                        </a:rPr>
                        <a:t>ep1 </a:t>
                      </a:r>
                      <a:r>
                        <a:rPr lang="en-US" sz="900" dirty="0" err="1">
                          <a:effectLst/>
                        </a:rPr>
                        <a:t>attr</a:t>
                      </a:r>
                      <a:r>
                        <a:rPr lang="en-US" sz="900" dirty="0">
                          <a:effectLst/>
                        </a:rPr>
                        <a:t> acc(↑)</a:t>
                      </a:r>
                    </a:p>
                  </a:txBody>
                  <a:tcPr marL="99060" marR="99060" anchor="ctr"/>
                </a:tc>
                <a:tc>
                  <a:txBody>
                    <a:bodyPr/>
                    <a:lstStyle/>
                    <a:p>
                      <a:pPr algn="ctr"/>
                      <a:r>
                        <a:rPr lang="en-US" sz="900" dirty="0">
                          <a:effectLst/>
                        </a:rPr>
                        <a:t>ep2 </a:t>
                      </a:r>
                      <a:r>
                        <a:rPr lang="en-US" sz="900" dirty="0" err="1">
                          <a:effectLst/>
                        </a:rPr>
                        <a:t>attr</a:t>
                      </a:r>
                      <a:r>
                        <a:rPr lang="en-US" sz="900" dirty="0">
                          <a:effectLst/>
                        </a:rPr>
                        <a:t> </a:t>
                      </a:r>
                    </a:p>
                    <a:p>
                      <a:pPr algn="ctr"/>
                      <a:r>
                        <a:rPr lang="en-US" sz="900" dirty="0">
                          <a:effectLst/>
                        </a:rPr>
                        <a:t>acc(↑)</a:t>
                      </a:r>
                    </a:p>
                  </a:txBody>
                  <a:tcPr marL="99060" marR="99060" anchor="ctr"/>
                </a:tc>
                <a:tc>
                  <a:txBody>
                    <a:bodyPr/>
                    <a:lstStyle/>
                    <a:p>
                      <a:pPr algn="ctr"/>
                      <a:r>
                        <a:rPr lang="en-US" sz="900" dirty="0">
                          <a:effectLst/>
                        </a:rPr>
                        <a:t>ep3 </a:t>
                      </a:r>
                      <a:r>
                        <a:rPr lang="en-US" sz="900" dirty="0" err="1">
                          <a:effectLst/>
                        </a:rPr>
                        <a:t>attr</a:t>
                      </a:r>
                      <a:r>
                        <a:rPr lang="en-US" sz="900" dirty="0">
                          <a:effectLst/>
                        </a:rPr>
                        <a:t> acc(↑)</a:t>
                      </a:r>
                    </a:p>
                  </a:txBody>
                  <a:tcPr marL="99060" marR="99060" anchor="ctr"/>
                </a:tc>
                <a:tc>
                  <a:txBody>
                    <a:bodyPr/>
                    <a:lstStyle/>
                    <a:p>
                      <a:pPr algn="ctr"/>
                      <a:r>
                        <a:rPr lang="en-US" sz="900" dirty="0">
                          <a:effectLst/>
                        </a:rPr>
                        <a:t>ep1 </a:t>
                      </a:r>
                      <a:r>
                        <a:rPr lang="en-US" sz="900" dirty="0" err="1">
                          <a:effectLst/>
                        </a:rPr>
                        <a:t>uce</a:t>
                      </a:r>
                      <a:r>
                        <a:rPr lang="en-US" sz="900" dirty="0">
                          <a:effectLst/>
                        </a:rPr>
                        <a:t>(↓)</a:t>
                      </a:r>
                    </a:p>
                  </a:txBody>
                  <a:tcPr marL="99060" marR="99060" anchor="ctr"/>
                </a:tc>
                <a:tc>
                  <a:txBody>
                    <a:bodyPr/>
                    <a:lstStyle/>
                    <a:p>
                      <a:pPr algn="ctr"/>
                      <a:r>
                        <a:rPr lang="en-US" sz="900" dirty="0">
                          <a:effectLst/>
                        </a:rPr>
                        <a:t>ep2 </a:t>
                      </a:r>
                      <a:r>
                        <a:rPr lang="en-US" sz="900" dirty="0" err="1">
                          <a:effectLst/>
                        </a:rPr>
                        <a:t>uce</a:t>
                      </a:r>
                      <a:r>
                        <a:rPr lang="en-US" sz="900" dirty="0">
                          <a:effectLst/>
                        </a:rPr>
                        <a:t>(↓)</a:t>
                      </a:r>
                    </a:p>
                  </a:txBody>
                  <a:tcPr marL="99060" marR="99060" anchor="ctr"/>
                </a:tc>
                <a:tc>
                  <a:txBody>
                    <a:bodyPr/>
                    <a:lstStyle/>
                    <a:p>
                      <a:pPr algn="ctr"/>
                      <a:r>
                        <a:rPr lang="en-US" sz="900" dirty="0">
                          <a:effectLst/>
                        </a:rPr>
                        <a:t>ep3 </a:t>
                      </a:r>
                      <a:r>
                        <a:rPr lang="en-US" sz="900" dirty="0" err="1">
                          <a:effectLst/>
                        </a:rPr>
                        <a:t>uce</a:t>
                      </a:r>
                      <a:r>
                        <a:rPr lang="en-US" sz="900" dirty="0">
                          <a:effectLst/>
                        </a:rPr>
                        <a:t>(↓)</a:t>
                      </a:r>
                    </a:p>
                  </a:txBody>
                  <a:tcPr marL="99060" marR="99060" anchor="ctr"/>
                </a:tc>
                <a:extLst>
                  <a:ext uri="{0D108BD9-81ED-4DB2-BD59-A6C34878D82A}">
                    <a16:rowId xmlns:a16="http://schemas.microsoft.com/office/drawing/2014/main" val="914536241"/>
                  </a:ext>
                </a:extLst>
              </a:tr>
              <a:tr h="519748">
                <a:tc>
                  <a:txBody>
                    <a:bodyPr/>
                    <a:lstStyle/>
                    <a:p>
                      <a:pPr algn="ctr"/>
                      <a:r>
                        <a:rPr lang="en-US" sz="900" dirty="0">
                          <a:effectLst/>
                        </a:rPr>
                        <a:t>UT-Zappos</a:t>
                      </a:r>
                    </a:p>
                  </a:txBody>
                  <a:tcPr marL="99060" marR="99060" anchor="ctr"/>
                </a:tc>
                <a:tc rowSpan="4">
                  <a:txBody>
                    <a:bodyPr/>
                    <a:lstStyle/>
                    <a:p>
                      <a:pPr algn="ctr"/>
                      <a:r>
                        <a:rPr lang="en-US" altLang="zh-TW" sz="900" dirty="0">
                          <a:effectLst/>
                        </a:rPr>
                        <a:t>0.4931</a:t>
                      </a:r>
                      <a:r>
                        <a:rPr lang="zh-TW" altLang="en-US" sz="900" dirty="0">
                          <a:effectLst/>
                        </a:rPr>
                        <a:t> </a:t>
                      </a:r>
                      <a:r>
                        <a:rPr lang="en-US" altLang="zh-TW" sz="900" b="0" i="0" u="none" strike="noStrike" dirty="0">
                          <a:solidFill>
                            <a:srgbClr val="000000"/>
                          </a:solidFill>
                          <a:effectLst/>
                          <a:latin typeface="Arial (本文)"/>
                          <a:ea typeface="+mn-ea"/>
                        </a:rPr>
                        <a:t>±0.012</a:t>
                      </a:r>
                      <a:endParaRPr lang="en-US" altLang="zh-TW" sz="900" dirty="0">
                        <a:effectLst/>
                      </a:endParaRPr>
                    </a:p>
                  </a:txBody>
                  <a:tcPr marL="99060" marR="99060" anchor="ctr"/>
                </a:tc>
                <a:tc rowSpan="4">
                  <a:txBody>
                    <a:bodyPr/>
                    <a:lstStyle/>
                    <a:p>
                      <a:pPr algn="ctr"/>
                      <a:r>
                        <a:rPr lang="en-US" altLang="zh-TW" sz="900" b="0" i="0" u="none" strike="noStrike" cap="none" dirty="0">
                          <a:solidFill>
                            <a:schemeClr val="dk1"/>
                          </a:solidFill>
                          <a:effectLst/>
                          <a:latin typeface="+mn-lt"/>
                          <a:ea typeface="+mn-ea"/>
                          <a:cs typeface="+mn-cs"/>
                          <a:sym typeface="Arial"/>
                        </a:rPr>
                        <a:t>0.4921</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±0.013</a:t>
                      </a:r>
                      <a:endParaRPr lang="zh-TW" altLang="en-US" sz="900" b="0" i="0" u="none" strike="noStrike" cap="none" dirty="0">
                        <a:solidFill>
                          <a:schemeClr val="dk1"/>
                        </a:solidFill>
                        <a:effectLst/>
                        <a:latin typeface="+mn-lt"/>
                        <a:ea typeface="+mn-ea"/>
                        <a:cs typeface="+mn-cs"/>
                        <a:sym typeface="Arial"/>
                      </a:endParaRPr>
                    </a:p>
                  </a:txBody>
                  <a:tcPr anchor="ctr"/>
                </a:tc>
                <a:tc rowSpan="4">
                  <a:txBody>
                    <a:bodyPr/>
                    <a:lstStyle/>
                    <a:p>
                      <a:pPr algn="ctr"/>
                      <a:r>
                        <a:rPr lang="en-US" altLang="zh-TW" sz="900" dirty="0">
                          <a:solidFill>
                            <a:schemeClr val="tx1"/>
                          </a:solidFill>
                          <a:effectLst/>
                        </a:rPr>
                        <a:t>0.4838</a:t>
                      </a:r>
                      <a:r>
                        <a:rPr lang="zh-TW" altLang="en-US" sz="900" dirty="0">
                          <a:solidFill>
                            <a:schemeClr val="tx1"/>
                          </a:solidFill>
                          <a:effectLst/>
                        </a:rPr>
                        <a:t> </a:t>
                      </a:r>
                      <a:r>
                        <a:rPr lang="en-US" altLang="zh-TW" sz="900" b="0" i="0" u="none" strike="noStrike" dirty="0">
                          <a:solidFill>
                            <a:srgbClr val="000000"/>
                          </a:solidFill>
                          <a:effectLst/>
                          <a:latin typeface="Arial (本文)"/>
                          <a:ea typeface="+mn-ea"/>
                        </a:rPr>
                        <a:t>±0.015</a:t>
                      </a:r>
                      <a:endParaRPr lang="en-US" altLang="zh-TW" sz="900" dirty="0">
                        <a:solidFill>
                          <a:schemeClr val="tx1"/>
                        </a:solidFill>
                        <a:effectLst/>
                      </a:endParaRPr>
                    </a:p>
                  </a:txBody>
                  <a:tcPr marL="99060" marR="99060" anchor="ctr"/>
                </a:tc>
                <a:tc>
                  <a:txBody>
                    <a:bodyPr/>
                    <a:lstStyle/>
                    <a:p>
                      <a:pPr algn="ctr"/>
                      <a:r>
                        <a:rPr lang="en-US" altLang="zh-TW" sz="900" dirty="0">
                          <a:effectLst/>
                        </a:rPr>
                        <a:t>0.0730</a:t>
                      </a:r>
                      <a:r>
                        <a:rPr lang="zh-TW" altLang="en-US" sz="900" dirty="0">
                          <a:effectLst/>
                        </a:rPr>
                        <a:t> </a:t>
                      </a:r>
                      <a:r>
                        <a:rPr lang="en-US" altLang="zh-TW" sz="900" b="0" i="0" u="none" strike="noStrike" dirty="0">
                          <a:solidFill>
                            <a:srgbClr val="000000"/>
                          </a:solidFill>
                          <a:effectLst/>
                          <a:latin typeface="Arial (本文)"/>
                          <a:ea typeface="+mn-ea"/>
                        </a:rPr>
                        <a:t>±0.001</a:t>
                      </a:r>
                      <a:endParaRPr lang="en-US" altLang="zh-TW" sz="900" dirty="0">
                        <a:effectLst/>
                      </a:endParaRPr>
                    </a:p>
                  </a:txBody>
                  <a:tcPr marL="99060" marR="99060" anchor="ctr"/>
                </a:tc>
                <a:tc>
                  <a:txBody>
                    <a:bodyPr/>
                    <a:lstStyle/>
                    <a:p>
                      <a:pPr marR="0" algn="ctr" rtl="0">
                        <a:lnSpc>
                          <a:spcPct val="100000"/>
                        </a:lnSpc>
                        <a:spcBef>
                          <a:spcPts val="0"/>
                        </a:spcBef>
                        <a:spcAft>
                          <a:spcPts val="0"/>
                        </a:spcAft>
                        <a:buClr>
                          <a:srgbClr val="000000"/>
                        </a:buClr>
                        <a:buFont typeface="Arial"/>
                      </a:pPr>
                      <a:r>
                        <a:rPr lang="en-US" altLang="zh-TW" sz="900" b="0" i="0" u="none" strike="noStrike" cap="none" dirty="0">
                          <a:solidFill>
                            <a:schemeClr val="dk1"/>
                          </a:solidFill>
                          <a:effectLst/>
                          <a:latin typeface="+mn-lt"/>
                          <a:ea typeface="+mn-ea"/>
                          <a:cs typeface="+mn-cs"/>
                          <a:sym typeface="Arial"/>
                        </a:rPr>
                        <a:t>0.3390</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±0.002</a:t>
                      </a:r>
                      <a:endParaRPr lang="zh-TW" altLang="en-US" sz="900" b="0" i="0" u="none" strike="noStrike" cap="none" dirty="0">
                        <a:solidFill>
                          <a:schemeClr val="dk1"/>
                        </a:solidFill>
                        <a:effectLst/>
                        <a:latin typeface="+mn-lt"/>
                        <a:ea typeface="+mn-ea"/>
                        <a:cs typeface="+mn-cs"/>
                        <a:sym typeface="Arial"/>
                      </a:endParaRPr>
                    </a:p>
                  </a:txBody>
                  <a:tcPr anchor="ctr"/>
                </a:tc>
                <a:tc>
                  <a:txBody>
                    <a:bodyPr/>
                    <a:lstStyle/>
                    <a:p>
                      <a:pPr algn="ctr"/>
                      <a:r>
                        <a:rPr lang="en-US" altLang="zh-TW" sz="900" dirty="0">
                          <a:effectLst/>
                        </a:rPr>
                        <a:t>0.1058</a:t>
                      </a:r>
                      <a:r>
                        <a:rPr lang="zh-TW" altLang="en-US" sz="900" dirty="0">
                          <a:effectLst/>
                        </a:rPr>
                        <a:t> </a:t>
                      </a:r>
                      <a:r>
                        <a:rPr lang="en-US" altLang="zh-TW" sz="900" b="0" i="0" u="none" strike="noStrike" dirty="0">
                          <a:solidFill>
                            <a:srgbClr val="000000"/>
                          </a:solidFill>
                          <a:effectLst/>
                          <a:latin typeface="Arial (本文)"/>
                          <a:ea typeface="+mn-ea"/>
                        </a:rPr>
                        <a:t>±0.002</a:t>
                      </a:r>
                      <a:endParaRPr lang="en-US" altLang="zh-TW" sz="900" dirty="0">
                        <a:effectLst/>
                      </a:endParaRPr>
                    </a:p>
                  </a:txBody>
                  <a:tcPr marL="99060" marR="99060" anchor="ctr"/>
                </a:tc>
                <a:extLst>
                  <a:ext uri="{0D108BD9-81ED-4DB2-BD59-A6C34878D82A}">
                    <a16:rowId xmlns:a16="http://schemas.microsoft.com/office/drawing/2014/main" val="360996192"/>
                  </a:ext>
                </a:extLst>
              </a:tr>
              <a:tr h="45688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effectLst/>
                        </a:rPr>
                        <a:t>UT-Zappos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b="0" i="0" u="none" strike="noStrike" cap="none" dirty="0">
                          <a:solidFill>
                            <a:schemeClr val="dk1"/>
                          </a:solidFill>
                          <a:effectLst/>
                          <a:latin typeface="+mn-lt"/>
                          <a:ea typeface="+mn-ea"/>
                          <a:cs typeface="+mn-cs"/>
                          <a:sym typeface="Arial"/>
                        </a:rPr>
                        <a:t>Temperature=1.1</a:t>
                      </a:r>
                    </a:p>
                  </a:txBody>
                  <a:tcPr marL="99060" marR="99060" anchor="ctr"/>
                </a:tc>
                <a:tc vMerge="1">
                  <a:txBody>
                    <a:bodyPr/>
                    <a:lstStyle/>
                    <a:p>
                      <a:pPr algn="ctr"/>
                      <a:endParaRPr lang="en-US" altLang="zh-TW" sz="900" dirty="0">
                        <a:effectLst/>
                      </a:endParaRPr>
                    </a:p>
                  </a:txBody>
                  <a:tcPr marL="99060" marR="99060" anchor="ctr"/>
                </a:tc>
                <a:tc vMerge="1">
                  <a:txBody>
                    <a:bodyPr/>
                    <a:lstStyle/>
                    <a:p>
                      <a:pPr algn="ctr"/>
                      <a:endParaRPr lang="zh-TW" altLang="en-US" sz="900" b="0" i="0" u="none" strike="noStrike" cap="none" dirty="0">
                        <a:solidFill>
                          <a:schemeClr val="dk1"/>
                        </a:solidFill>
                        <a:effectLst/>
                        <a:latin typeface="+mn-lt"/>
                        <a:ea typeface="+mn-ea"/>
                        <a:cs typeface="+mn-cs"/>
                        <a:sym typeface="Arial"/>
                      </a:endParaRPr>
                    </a:p>
                  </a:txBody>
                  <a:tcPr anchor="ctr"/>
                </a:tc>
                <a:tc vMerge="1">
                  <a:txBody>
                    <a:bodyPr/>
                    <a:lstStyle/>
                    <a:p>
                      <a:pPr algn="ctr"/>
                      <a:endParaRPr lang="en-US" altLang="zh-TW" sz="900" dirty="0">
                        <a:solidFill>
                          <a:schemeClr val="tx1"/>
                        </a:solidFill>
                        <a:effectLst/>
                      </a:endParaRPr>
                    </a:p>
                  </a:txBody>
                  <a:tcPr marL="99060" marR="99060" anchor="ctr"/>
                </a:tc>
                <a:tc>
                  <a:txBody>
                    <a:bodyPr/>
                    <a:lstStyle/>
                    <a:p>
                      <a:pPr algn="ctr"/>
                      <a:r>
                        <a:rPr lang="en-US" altLang="zh-TW" sz="900" dirty="0">
                          <a:effectLst/>
                        </a:rPr>
                        <a:t>0.0474</a:t>
                      </a:r>
                      <a:r>
                        <a:rPr lang="zh-TW" altLang="en-US" sz="900" dirty="0">
                          <a:effectLst/>
                        </a:rPr>
                        <a:t> </a:t>
                      </a:r>
                      <a:r>
                        <a:rPr lang="en-US" altLang="zh-TW" sz="900" b="0" i="0" u="none" strike="noStrike" dirty="0">
                          <a:solidFill>
                            <a:srgbClr val="000000"/>
                          </a:solidFill>
                          <a:effectLst/>
                          <a:latin typeface="Arial (本文)"/>
                          <a:ea typeface="+mn-ea"/>
                        </a:rPr>
                        <a:t>±0.002</a:t>
                      </a:r>
                      <a:endParaRPr lang="en-US" altLang="zh-TW" sz="900" dirty="0">
                        <a:effectLst/>
                      </a:endParaRPr>
                    </a:p>
                  </a:txBody>
                  <a:tcPr marL="99060" marR="99060" anchor="ctr"/>
                </a:tc>
                <a:tc>
                  <a:txBody>
                    <a:bodyPr/>
                    <a:lstStyle/>
                    <a:p>
                      <a:pPr marR="0" algn="ctr" rtl="0">
                        <a:lnSpc>
                          <a:spcPct val="100000"/>
                        </a:lnSpc>
                        <a:spcBef>
                          <a:spcPts val="0"/>
                        </a:spcBef>
                        <a:spcAft>
                          <a:spcPts val="0"/>
                        </a:spcAft>
                        <a:buClr>
                          <a:srgbClr val="000000"/>
                        </a:buClr>
                        <a:buFont typeface="Arial"/>
                      </a:pPr>
                      <a:r>
                        <a:rPr lang="en-US" altLang="zh-TW" sz="900" b="0" i="0" u="none" strike="noStrike" cap="none" dirty="0">
                          <a:solidFill>
                            <a:schemeClr val="dk1"/>
                          </a:solidFill>
                          <a:effectLst/>
                          <a:latin typeface="+mn-lt"/>
                          <a:ea typeface="+mn-ea"/>
                          <a:cs typeface="+mn-cs"/>
                          <a:sym typeface="Arial"/>
                        </a:rPr>
                        <a:t>0.3036</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±0.001</a:t>
                      </a:r>
                      <a:endParaRPr lang="en-US" altLang="zh-TW" sz="900" b="0" i="0" u="none" strike="noStrike" cap="none" dirty="0">
                        <a:solidFill>
                          <a:schemeClr val="dk1"/>
                        </a:solidFill>
                        <a:effectLst/>
                        <a:latin typeface="+mn-lt"/>
                        <a:ea typeface="+mn-ea"/>
                        <a:cs typeface="+mn-cs"/>
                        <a:sym typeface="Arial"/>
                      </a:endParaRPr>
                    </a:p>
                  </a:txBody>
                  <a:tcPr anchor="ctr"/>
                </a:tc>
                <a:tc>
                  <a:txBody>
                    <a:bodyPr/>
                    <a:lstStyle/>
                    <a:p>
                      <a:pPr algn="ctr"/>
                      <a:r>
                        <a:rPr lang="en-US" altLang="zh-TW" sz="900" dirty="0">
                          <a:effectLst/>
                        </a:rPr>
                        <a:t>0.0665</a:t>
                      </a:r>
                      <a:r>
                        <a:rPr lang="zh-TW" altLang="en-US" sz="900" dirty="0">
                          <a:effectLst/>
                        </a:rPr>
                        <a:t> </a:t>
                      </a:r>
                      <a:r>
                        <a:rPr lang="en-US" altLang="zh-TW" sz="900" b="0" i="0" u="none" strike="noStrike" dirty="0">
                          <a:solidFill>
                            <a:srgbClr val="000000"/>
                          </a:solidFill>
                          <a:effectLst/>
                          <a:latin typeface="Arial (本文)"/>
                          <a:ea typeface="+mn-ea"/>
                        </a:rPr>
                        <a:t>±0.011</a:t>
                      </a:r>
                      <a:endParaRPr lang="en-US" altLang="zh-TW" sz="900" dirty="0">
                        <a:effectLst/>
                      </a:endParaRPr>
                    </a:p>
                  </a:txBody>
                  <a:tcPr marL="99060" marR="99060" anchor="ctr"/>
                </a:tc>
                <a:extLst>
                  <a:ext uri="{0D108BD9-81ED-4DB2-BD59-A6C34878D82A}">
                    <a16:rowId xmlns:a16="http://schemas.microsoft.com/office/drawing/2014/main" val="2050819853"/>
                  </a:ext>
                </a:extLst>
              </a:tr>
              <a:tr h="45688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effectLst/>
                        </a:rPr>
                        <a:t>UT-Zappos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b="0" i="0" u="none" strike="noStrike" cap="none" dirty="0">
                          <a:solidFill>
                            <a:schemeClr val="dk1"/>
                          </a:solidFill>
                          <a:effectLst/>
                          <a:latin typeface="+mn-lt"/>
                          <a:ea typeface="+mn-ea"/>
                          <a:cs typeface="+mn-cs"/>
                          <a:sym typeface="Arial"/>
                        </a:rPr>
                        <a:t>Temperature=1.2</a:t>
                      </a:r>
                    </a:p>
                  </a:txBody>
                  <a:tcPr marL="99060" marR="99060" anchor="ctr"/>
                </a:tc>
                <a:tc vMerge="1">
                  <a:txBody>
                    <a:bodyPr/>
                    <a:lstStyle/>
                    <a:p>
                      <a:pPr algn="ctr"/>
                      <a:endParaRPr lang="en-US" altLang="zh-TW" sz="900" dirty="0">
                        <a:effectLst/>
                      </a:endParaRPr>
                    </a:p>
                  </a:txBody>
                  <a:tcPr marL="99060" marR="99060" anchor="ctr"/>
                </a:tc>
                <a:tc vMerge="1">
                  <a:txBody>
                    <a:bodyPr/>
                    <a:lstStyle/>
                    <a:p>
                      <a:pPr algn="ctr"/>
                      <a:endParaRPr lang="zh-TW" altLang="en-US" sz="900" b="0" i="0" u="none" strike="noStrike" cap="none" dirty="0">
                        <a:solidFill>
                          <a:schemeClr val="dk1"/>
                        </a:solidFill>
                        <a:effectLst/>
                        <a:latin typeface="+mn-lt"/>
                        <a:ea typeface="+mn-ea"/>
                        <a:cs typeface="+mn-cs"/>
                        <a:sym typeface="Arial"/>
                      </a:endParaRPr>
                    </a:p>
                  </a:txBody>
                  <a:tcPr anchor="ctr"/>
                </a:tc>
                <a:tc vMerge="1">
                  <a:txBody>
                    <a:bodyPr/>
                    <a:lstStyle/>
                    <a:p>
                      <a:pPr algn="ctr"/>
                      <a:endParaRPr lang="en-US" altLang="zh-TW" sz="900" dirty="0">
                        <a:solidFill>
                          <a:schemeClr val="tx1"/>
                        </a:solidFill>
                        <a:effectLst/>
                      </a:endParaRPr>
                    </a:p>
                  </a:txBody>
                  <a:tcPr marL="99060" marR="99060" anchor="ctr"/>
                </a:tc>
                <a:tc>
                  <a:txBody>
                    <a:bodyPr/>
                    <a:lstStyle/>
                    <a:p>
                      <a:pPr algn="ctr"/>
                      <a:r>
                        <a:rPr lang="en-US" altLang="zh-TW" sz="900" b="1" dirty="0">
                          <a:solidFill>
                            <a:srgbClr val="FF0000"/>
                          </a:solidFill>
                          <a:effectLst/>
                        </a:rPr>
                        <a:t>0.0394</a:t>
                      </a:r>
                      <a:r>
                        <a:rPr lang="zh-TW" altLang="en-US" sz="900" b="1" dirty="0">
                          <a:solidFill>
                            <a:srgbClr val="FF0000"/>
                          </a:solidFill>
                          <a:effectLst/>
                        </a:rPr>
                        <a:t> </a:t>
                      </a:r>
                      <a:r>
                        <a:rPr lang="en-US" altLang="zh-TW" sz="900" b="1" i="0" u="none" strike="noStrike" dirty="0">
                          <a:solidFill>
                            <a:srgbClr val="FF0000"/>
                          </a:solidFill>
                          <a:effectLst/>
                          <a:latin typeface="Arial (本文)"/>
                          <a:ea typeface="+mn-ea"/>
                        </a:rPr>
                        <a:t>±0.001</a:t>
                      </a:r>
                      <a:endParaRPr lang="en-US" altLang="zh-TW" sz="900" b="1" dirty="0">
                        <a:solidFill>
                          <a:srgbClr val="FF0000"/>
                        </a:solidFill>
                        <a:effectLst/>
                      </a:endParaRPr>
                    </a:p>
                  </a:txBody>
                  <a:tcPr marL="99060" marR="99060" anchor="ctr"/>
                </a:tc>
                <a:tc>
                  <a:txBody>
                    <a:bodyPr/>
                    <a:lstStyle/>
                    <a:p>
                      <a:pPr marR="0" algn="ctr" rtl="0">
                        <a:lnSpc>
                          <a:spcPct val="100000"/>
                        </a:lnSpc>
                        <a:spcBef>
                          <a:spcPts val="0"/>
                        </a:spcBef>
                        <a:spcAft>
                          <a:spcPts val="0"/>
                        </a:spcAft>
                        <a:buClr>
                          <a:srgbClr val="000000"/>
                        </a:buClr>
                        <a:buFont typeface="Arial"/>
                      </a:pPr>
                      <a:r>
                        <a:rPr lang="en-US" altLang="zh-TW" sz="900" b="1" i="0" u="none" strike="noStrike" cap="none" dirty="0">
                          <a:solidFill>
                            <a:srgbClr val="FF0000"/>
                          </a:solidFill>
                          <a:effectLst/>
                          <a:latin typeface="+mn-lt"/>
                          <a:ea typeface="+mn-ea"/>
                          <a:cs typeface="+mn-cs"/>
                          <a:sym typeface="Arial"/>
                        </a:rPr>
                        <a:t>0.2693</a:t>
                      </a:r>
                      <a:r>
                        <a:rPr lang="zh-TW" altLang="en-US" sz="900" b="1" i="0" u="none" strike="noStrike" cap="none" dirty="0">
                          <a:solidFill>
                            <a:srgbClr val="FF0000"/>
                          </a:solidFill>
                          <a:effectLst/>
                          <a:latin typeface="+mn-lt"/>
                          <a:ea typeface="+mn-ea"/>
                          <a:cs typeface="+mn-cs"/>
                          <a:sym typeface="Arial"/>
                        </a:rPr>
                        <a:t> </a:t>
                      </a:r>
                      <a:r>
                        <a:rPr lang="en-US" altLang="zh-TW" sz="900" b="1" i="0" u="none" strike="noStrike" dirty="0">
                          <a:solidFill>
                            <a:srgbClr val="FF0000"/>
                          </a:solidFill>
                          <a:effectLst/>
                          <a:latin typeface="Arial (本文)"/>
                          <a:ea typeface="+mn-ea"/>
                        </a:rPr>
                        <a:t>±0.001</a:t>
                      </a:r>
                      <a:endParaRPr lang="en-US" altLang="zh-TW" sz="900" b="1" i="0" u="none" strike="noStrike" cap="none" dirty="0">
                        <a:solidFill>
                          <a:srgbClr val="FF0000"/>
                        </a:solidFill>
                        <a:effectLst/>
                        <a:latin typeface="+mn-lt"/>
                        <a:ea typeface="+mn-ea"/>
                        <a:cs typeface="+mn-cs"/>
                        <a:sym typeface="Arial"/>
                      </a:endParaRPr>
                    </a:p>
                  </a:txBody>
                  <a:tcPr anchor="ctr"/>
                </a:tc>
                <a:tc>
                  <a:txBody>
                    <a:bodyPr/>
                    <a:lstStyle/>
                    <a:p>
                      <a:pPr algn="ctr"/>
                      <a:r>
                        <a:rPr lang="en-US" altLang="zh-TW" sz="900" b="1" dirty="0">
                          <a:solidFill>
                            <a:srgbClr val="FF0000"/>
                          </a:solidFill>
                          <a:effectLst/>
                        </a:rPr>
                        <a:t>0.0306</a:t>
                      </a:r>
                      <a:r>
                        <a:rPr lang="zh-TW" altLang="en-US" sz="900" b="1" dirty="0">
                          <a:solidFill>
                            <a:srgbClr val="FF0000"/>
                          </a:solidFill>
                          <a:effectLst/>
                        </a:rPr>
                        <a:t> </a:t>
                      </a:r>
                      <a:r>
                        <a:rPr lang="en-US" altLang="zh-TW" sz="900" b="1" i="0" u="none" strike="noStrike" dirty="0">
                          <a:solidFill>
                            <a:srgbClr val="FF0000"/>
                          </a:solidFill>
                          <a:effectLst/>
                          <a:latin typeface="Arial (本文)"/>
                          <a:ea typeface="+mn-ea"/>
                        </a:rPr>
                        <a:t>±0.001</a:t>
                      </a:r>
                      <a:endParaRPr lang="en-US" altLang="zh-TW" sz="900" b="1" dirty="0">
                        <a:solidFill>
                          <a:srgbClr val="FF0000"/>
                        </a:solidFill>
                        <a:effectLst/>
                      </a:endParaRPr>
                    </a:p>
                  </a:txBody>
                  <a:tcPr marL="99060" marR="99060" anchor="ctr"/>
                </a:tc>
                <a:extLst>
                  <a:ext uri="{0D108BD9-81ED-4DB2-BD59-A6C34878D82A}">
                    <a16:rowId xmlns:a16="http://schemas.microsoft.com/office/drawing/2014/main" val="1755298671"/>
                  </a:ext>
                </a:extLst>
              </a:tr>
              <a:tr h="456884">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effectLst/>
                        </a:rPr>
                        <a:t>UT-Zappos</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b="0" i="0" u="none" strike="noStrike" cap="none" dirty="0">
                          <a:solidFill>
                            <a:schemeClr val="dk1"/>
                          </a:solidFill>
                          <a:effectLst/>
                          <a:latin typeface="+mn-lt"/>
                          <a:ea typeface="+mn-ea"/>
                          <a:cs typeface="+mn-cs"/>
                          <a:sym typeface="Arial"/>
                        </a:rPr>
                        <a:t>Temperature=1.3</a:t>
                      </a:r>
                    </a:p>
                  </a:txBody>
                  <a:tcPr marL="99060" marR="99060" anchor="ctr"/>
                </a:tc>
                <a:tc vMerge="1">
                  <a:txBody>
                    <a:bodyPr/>
                    <a:lstStyle/>
                    <a:p>
                      <a:pPr algn="ctr"/>
                      <a:endParaRPr lang="en-US" altLang="zh-TW" sz="900" dirty="0">
                        <a:effectLst/>
                      </a:endParaRPr>
                    </a:p>
                  </a:txBody>
                  <a:tcPr marL="99060" marR="99060" anchor="ctr"/>
                </a:tc>
                <a:tc vMerge="1">
                  <a:txBody>
                    <a:bodyPr/>
                    <a:lstStyle/>
                    <a:p>
                      <a:pPr algn="ctr"/>
                      <a:endParaRPr lang="zh-TW" altLang="en-US" sz="900" b="0" i="0" u="none" strike="noStrike" cap="none" dirty="0">
                        <a:solidFill>
                          <a:schemeClr val="dk1"/>
                        </a:solidFill>
                        <a:effectLst/>
                        <a:latin typeface="+mn-lt"/>
                        <a:ea typeface="+mn-ea"/>
                        <a:cs typeface="+mn-cs"/>
                        <a:sym typeface="Arial"/>
                      </a:endParaRPr>
                    </a:p>
                  </a:txBody>
                  <a:tcPr anchor="ctr"/>
                </a:tc>
                <a:tc vMerge="1">
                  <a:txBody>
                    <a:bodyPr/>
                    <a:lstStyle/>
                    <a:p>
                      <a:pPr algn="ctr"/>
                      <a:endParaRPr lang="en-US" altLang="zh-TW" sz="900" dirty="0">
                        <a:solidFill>
                          <a:schemeClr val="tx1"/>
                        </a:solidFill>
                        <a:effectLst/>
                      </a:endParaRPr>
                    </a:p>
                  </a:txBody>
                  <a:tcPr marL="99060" marR="99060" anchor="ctr"/>
                </a:tc>
                <a:tc>
                  <a:txBody>
                    <a:bodyPr/>
                    <a:lstStyle/>
                    <a:p>
                      <a:pPr algn="ctr"/>
                      <a:r>
                        <a:rPr lang="en-US" altLang="zh-TW" sz="900" dirty="0">
                          <a:effectLst/>
                        </a:rPr>
                        <a:t>0.0667</a:t>
                      </a:r>
                      <a:r>
                        <a:rPr lang="zh-TW" altLang="en-US" sz="900" dirty="0">
                          <a:effectLst/>
                        </a:rPr>
                        <a:t> </a:t>
                      </a:r>
                      <a:r>
                        <a:rPr lang="en-US" altLang="zh-TW" sz="900" b="0" i="0" u="none" strike="noStrike" dirty="0">
                          <a:solidFill>
                            <a:srgbClr val="000000"/>
                          </a:solidFill>
                          <a:effectLst/>
                          <a:latin typeface="Arial (本文)"/>
                          <a:ea typeface="+mn-ea"/>
                        </a:rPr>
                        <a:t>±0.003</a:t>
                      </a:r>
                      <a:endParaRPr lang="en-US" altLang="zh-TW" sz="900" dirty="0">
                        <a:effectLst/>
                      </a:endParaRPr>
                    </a:p>
                  </a:txBody>
                  <a:tcPr marL="99060" marR="99060" anchor="ctr"/>
                </a:tc>
                <a:tc>
                  <a:txBody>
                    <a:bodyPr/>
                    <a:lstStyle/>
                    <a:p>
                      <a:pPr marR="0" algn="ctr" rtl="0">
                        <a:lnSpc>
                          <a:spcPct val="100000"/>
                        </a:lnSpc>
                        <a:spcBef>
                          <a:spcPts val="0"/>
                        </a:spcBef>
                        <a:spcAft>
                          <a:spcPts val="0"/>
                        </a:spcAft>
                        <a:buClr>
                          <a:srgbClr val="000000"/>
                        </a:buClr>
                        <a:buFont typeface="Arial"/>
                      </a:pPr>
                      <a:r>
                        <a:rPr lang="en-US" altLang="zh-TW" sz="900" b="0" i="0" u="none" strike="noStrike" cap="none" dirty="0">
                          <a:solidFill>
                            <a:schemeClr val="dk1"/>
                          </a:solidFill>
                          <a:effectLst/>
                          <a:latin typeface="+mn-lt"/>
                          <a:ea typeface="+mn-ea"/>
                          <a:cs typeface="+mn-cs"/>
                          <a:sym typeface="Arial"/>
                        </a:rPr>
                        <a:t>0.2363</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±0.002</a:t>
                      </a:r>
                      <a:endParaRPr lang="en-US" altLang="zh-TW" sz="900" b="0" i="0" u="none" strike="noStrike" cap="none" dirty="0">
                        <a:solidFill>
                          <a:schemeClr val="dk1"/>
                        </a:solidFill>
                        <a:effectLst/>
                        <a:latin typeface="+mn-lt"/>
                        <a:ea typeface="+mn-ea"/>
                        <a:cs typeface="+mn-cs"/>
                        <a:sym typeface="Arial"/>
                      </a:endParaRPr>
                    </a:p>
                  </a:txBody>
                  <a:tcPr anchor="ctr"/>
                </a:tc>
                <a:tc>
                  <a:txBody>
                    <a:bodyPr/>
                    <a:lstStyle/>
                    <a:p>
                      <a:pPr algn="ctr"/>
                      <a:r>
                        <a:rPr lang="en-US" altLang="zh-TW" sz="900" dirty="0">
                          <a:effectLst/>
                        </a:rPr>
                        <a:t>0.0411</a:t>
                      </a:r>
                      <a:r>
                        <a:rPr lang="zh-TW" altLang="en-US" sz="900" dirty="0">
                          <a:effectLst/>
                        </a:rPr>
                        <a:t> </a:t>
                      </a:r>
                      <a:r>
                        <a:rPr lang="en-US" altLang="zh-TW" sz="900" b="0" i="0" u="none" strike="noStrike" dirty="0">
                          <a:solidFill>
                            <a:srgbClr val="000000"/>
                          </a:solidFill>
                          <a:effectLst/>
                          <a:latin typeface="Arial (本文)"/>
                          <a:ea typeface="+mn-ea"/>
                        </a:rPr>
                        <a:t>±0.001</a:t>
                      </a:r>
                      <a:endParaRPr lang="en-US" altLang="zh-TW" sz="900" dirty="0">
                        <a:effectLst/>
                      </a:endParaRPr>
                    </a:p>
                  </a:txBody>
                  <a:tcPr marL="99060" marR="99060" anchor="ctr"/>
                </a:tc>
                <a:extLst>
                  <a:ext uri="{0D108BD9-81ED-4DB2-BD59-A6C34878D82A}">
                    <a16:rowId xmlns:a16="http://schemas.microsoft.com/office/drawing/2014/main" val="836861007"/>
                  </a:ext>
                </a:extLst>
              </a:tr>
            </a:tbl>
          </a:graphicData>
        </a:graphic>
      </p:graphicFrame>
      <p:sp>
        <p:nvSpPr>
          <p:cNvPr id="8" name="文字方塊 7">
            <a:extLst>
              <a:ext uri="{FF2B5EF4-FFF2-40B4-BE49-F238E27FC236}">
                <a16:creationId xmlns:a16="http://schemas.microsoft.com/office/drawing/2014/main" id="{013E271A-DFF2-DDD3-3AAA-1DE97CB2B67B}"/>
              </a:ext>
            </a:extLst>
          </p:cNvPr>
          <p:cNvSpPr txBox="1"/>
          <p:nvPr/>
        </p:nvSpPr>
        <p:spPr>
          <a:xfrm>
            <a:off x="407581" y="1038422"/>
            <a:ext cx="7651898" cy="523220"/>
          </a:xfrm>
          <a:prstGeom prst="rect">
            <a:avLst/>
          </a:prstGeom>
          <a:noFill/>
        </p:spPr>
        <p:txBody>
          <a:bodyPr wrap="square">
            <a:spAutoFit/>
          </a:bodyPr>
          <a:lstStyle/>
          <a:p>
            <a:r>
              <a:rPr lang="en-US" altLang="zh-TW" dirty="0"/>
              <a:t>Temperature scaling calibrates models to align prediction uncertainties with ground-truth uncertainties and improve lookup table performance.</a:t>
            </a:r>
            <a:endParaRPr lang="zh-TW" altLang="en-US" dirty="0"/>
          </a:p>
        </p:txBody>
      </p:sp>
      <p:sp>
        <p:nvSpPr>
          <p:cNvPr id="4" name="Google Shape;429;p32">
            <a:extLst>
              <a:ext uri="{FF2B5EF4-FFF2-40B4-BE49-F238E27FC236}">
                <a16:creationId xmlns:a16="http://schemas.microsoft.com/office/drawing/2014/main" id="{95BB456E-4ECE-4C3A-7692-488DC00522F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p>
        </p:txBody>
      </p:sp>
      <p:sp>
        <p:nvSpPr>
          <p:cNvPr id="12" name="頁尾版面配置區 11">
            <a:extLst>
              <a:ext uri="{FF2B5EF4-FFF2-40B4-BE49-F238E27FC236}">
                <a16:creationId xmlns:a16="http://schemas.microsoft.com/office/drawing/2014/main" id="{32280F13-05F4-A0DE-F945-F8674986B635}"/>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9BE74723-7206-5F8A-39B0-D0DA5D0013B2}"/>
              </a:ext>
            </a:extLst>
          </p:cNvPr>
          <p:cNvSpPr>
            <a:spLocks noGrp="1"/>
          </p:cNvSpPr>
          <p:nvPr>
            <p:ph type="sldNum" idx="4"/>
          </p:nvPr>
        </p:nvSpPr>
        <p:spPr/>
        <p:txBody>
          <a:bodyPr/>
          <a:lstStyle/>
          <a:p>
            <a:fld id="{00000000-1234-1234-1234-123412341234}" type="slidenum">
              <a:rPr lang="en-US" smtClean="0"/>
              <a:pPr/>
              <a:t>60</a:t>
            </a:fld>
            <a:endParaRPr lang="en-US" dirty="0"/>
          </a:p>
        </p:txBody>
      </p:sp>
    </p:spTree>
    <p:extLst>
      <p:ext uri="{BB962C8B-B14F-4D97-AF65-F5344CB8AC3E}">
        <p14:creationId xmlns:p14="http://schemas.microsoft.com/office/powerpoint/2010/main" val="25726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96468" y="369791"/>
            <a:ext cx="8937464" cy="307777"/>
          </a:xfrm>
          <a:prstGeom prst="rect">
            <a:avLst/>
          </a:prstGeom>
          <a:noFill/>
        </p:spPr>
        <p:txBody>
          <a:bodyPr wrap="square">
            <a:spAutoFit/>
          </a:bodyPr>
          <a:lstStyle/>
          <a:p>
            <a:pPr>
              <a:defRPr/>
            </a:pPr>
            <a:r>
              <a:rPr lang="en-US" altLang="zh-TW" dirty="0"/>
              <a:t>-Using Temperature scaling to Calibrate Models on </a:t>
            </a:r>
            <a:r>
              <a:rPr lang="en-US" altLang="zh-TW" dirty="0">
                <a:effectLst/>
              </a:rPr>
              <a:t>UT-Zappos</a:t>
            </a:r>
            <a:endParaRPr lang="en-US" altLang="zh-TW" dirty="0"/>
          </a:p>
        </p:txBody>
      </p:sp>
      <p:sp>
        <p:nvSpPr>
          <p:cNvPr id="4" name="Google Shape;429;p32">
            <a:extLst>
              <a:ext uri="{FF2B5EF4-FFF2-40B4-BE49-F238E27FC236}">
                <a16:creationId xmlns:a16="http://schemas.microsoft.com/office/drawing/2014/main" id="{95BB456E-4ECE-4C3A-7692-488DC00522F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p>
        </p:txBody>
      </p:sp>
      <p:sp>
        <p:nvSpPr>
          <p:cNvPr id="5" name="文字方塊 4">
            <a:extLst>
              <a:ext uri="{FF2B5EF4-FFF2-40B4-BE49-F238E27FC236}">
                <a16:creationId xmlns:a16="http://schemas.microsoft.com/office/drawing/2014/main" id="{87BAEF67-8E3B-943A-70EE-4B22EC2A29BA}"/>
              </a:ext>
            </a:extLst>
          </p:cNvPr>
          <p:cNvSpPr txBox="1"/>
          <p:nvPr/>
        </p:nvSpPr>
        <p:spPr>
          <a:xfrm>
            <a:off x="214239" y="818502"/>
            <a:ext cx="2613600" cy="307777"/>
          </a:xfrm>
          <a:prstGeom prst="rect">
            <a:avLst/>
          </a:prstGeom>
          <a:noFill/>
        </p:spPr>
        <p:txBody>
          <a:bodyPr wrap="square">
            <a:spAutoFit/>
          </a:bodyPr>
          <a:lstStyle/>
          <a:p>
            <a:pPr algn="ctr"/>
            <a:r>
              <a:rPr lang="en-US" altLang="zh-TW" sz="1400" dirty="0">
                <a:effectLst/>
              </a:rPr>
              <a:t>Dataset: UT-Zappos</a:t>
            </a:r>
          </a:p>
        </p:txBody>
      </p:sp>
      <p:sp>
        <p:nvSpPr>
          <p:cNvPr id="3" name="文字方塊 2">
            <a:extLst>
              <a:ext uri="{FF2B5EF4-FFF2-40B4-BE49-F238E27FC236}">
                <a16:creationId xmlns:a16="http://schemas.microsoft.com/office/drawing/2014/main" id="{B12A7C0F-2561-68F3-C70A-FEFEB372C98C}"/>
              </a:ext>
            </a:extLst>
          </p:cNvPr>
          <p:cNvSpPr txBox="1"/>
          <p:nvPr/>
        </p:nvSpPr>
        <p:spPr>
          <a:xfrm>
            <a:off x="3719085" y="82736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0" name="文字方塊 9">
            <a:extLst>
              <a:ext uri="{FF2B5EF4-FFF2-40B4-BE49-F238E27FC236}">
                <a16:creationId xmlns:a16="http://schemas.microsoft.com/office/drawing/2014/main" id="{75A4F3AC-26FA-3C91-3308-4C0CCB633860}"/>
              </a:ext>
            </a:extLst>
          </p:cNvPr>
          <p:cNvSpPr txBox="1"/>
          <p:nvPr/>
        </p:nvSpPr>
        <p:spPr>
          <a:xfrm>
            <a:off x="1305358" y="1457450"/>
            <a:ext cx="7350961"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Evaluation Metrics : Accuracy </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Model Calibration Method:</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Temperature scaling </a:t>
            </a:r>
            <a:endParaRPr lang="zh-TW" altLang="en-US" dirty="0">
              <a:latin typeface="Cambria" panose="02040503050406030204" pitchFamily="18" charset="0"/>
            </a:endParaRPr>
          </a:p>
        </p:txBody>
      </p:sp>
      <p:sp>
        <p:nvSpPr>
          <p:cNvPr id="15" name="頁尾版面配置區 14">
            <a:extLst>
              <a:ext uri="{FF2B5EF4-FFF2-40B4-BE49-F238E27FC236}">
                <a16:creationId xmlns:a16="http://schemas.microsoft.com/office/drawing/2014/main" id="{F4F6752D-E5BD-3948-711F-6C78A032904F}"/>
              </a:ext>
            </a:extLst>
          </p:cNvPr>
          <p:cNvSpPr>
            <a:spLocks noGrp="1"/>
          </p:cNvSpPr>
          <p:nvPr>
            <p:ph type="ftr" idx="3"/>
          </p:nvPr>
        </p:nvSpPr>
        <p:spPr/>
        <p:txBody>
          <a:bodyPr/>
          <a:lstStyle/>
          <a:p>
            <a:r>
              <a:rPr lang="en-US" altLang="zh-TW"/>
              <a:t>/67</a:t>
            </a:r>
            <a:endParaRPr lang="zh-TW" altLang="en-US" dirty="0"/>
          </a:p>
        </p:txBody>
      </p:sp>
      <p:graphicFrame>
        <p:nvGraphicFramePr>
          <p:cNvPr id="2" name="表格 4">
            <a:extLst>
              <a:ext uri="{FF2B5EF4-FFF2-40B4-BE49-F238E27FC236}">
                <a16:creationId xmlns:a16="http://schemas.microsoft.com/office/drawing/2014/main" id="{0ED189C2-7E31-532E-5EA5-F1C72444236B}"/>
              </a:ext>
            </a:extLst>
          </p:cNvPr>
          <p:cNvGraphicFramePr>
            <a:graphicFrameLocks noGrp="1"/>
          </p:cNvGraphicFramePr>
          <p:nvPr>
            <p:extLst>
              <p:ext uri="{D42A27DB-BD31-4B8C-83A1-F6EECF244321}">
                <p14:modId xmlns:p14="http://schemas.microsoft.com/office/powerpoint/2010/main" val="2142053153"/>
              </p:ext>
            </p:extLst>
          </p:nvPr>
        </p:nvGraphicFramePr>
        <p:xfrm>
          <a:off x="173608" y="1765227"/>
          <a:ext cx="8796784" cy="2996451"/>
        </p:xfrm>
        <a:graphic>
          <a:graphicData uri="http://schemas.openxmlformats.org/drawingml/2006/table">
            <a:tbl>
              <a:tblPr firstRow="1" bandRow="1">
                <a:tableStyleId>{7DF18680-E054-41AD-8BC1-D1AEF772440D}</a:tableStyleId>
              </a:tblPr>
              <a:tblGrid>
                <a:gridCol w="1039455">
                  <a:extLst>
                    <a:ext uri="{9D8B030D-6E8A-4147-A177-3AD203B41FA5}">
                      <a16:colId xmlns:a16="http://schemas.microsoft.com/office/drawing/2014/main" val="1598983666"/>
                    </a:ext>
                  </a:extLst>
                </a:gridCol>
                <a:gridCol w="1284352">
                  <a:extLst>
                    <a:ext uri="{9D8B030D-6E8A-4147-A177-3AD203B41FA5}">
                      <a16:colId xmlns:a16="http://schemas.microsoft.com/office/drawing/2014/main" val="3368795392"/>
                    </a:ext>
                  </a:extLst>
                </a:gridCol>
                <a:gridCol w="1255953">
                  <a:extLst>
                    <a:ext uri="{9D8B030D-6E8A-4147-A177-3AD203B41FA5}">
                      <a16:colId xmlns:a16="http://schemas.microsoft.com/office/drawing/2014/main" val="261202780"/>
                    </a:ext>
                  </a:extLst>
                </a:gridCol>
                <a:gridCol w="1304256">
                  <a:extLst>
                    <a:ext uri="{9D8B030D-6E8A-4147-A177-3AD203B41FA5}">
                      <a16:colId xmlns:a16="http://schemas.microsoft.com/office/drawing/2014/main" val="3156416267"/>
                    </a:ext>
                  </a:extLst>
                </a:gridCol>
                <a:gridCol w="1304256">
                  <a:extLst>
                    <a:ext uri="{9D8B030D-6E8A-4147-A177-3AD203B41FA5}">
                      <a16:colId xmlns:a16="http://schemas.microsoft.com/office/drawing/2014/main" val="2330506707"/>
                    </a:ext>
                  </a:extLst>
                </a:gridCol>
                <a:gridCol w="1304256">
                  <a:extLst>
                    <a:ext uri="{9D8B030D-6E8A-4147-A177-3AD203B41FA5}">
                      <a16:colId xmlns:a16="http://schemas.microsoft.com/office/drawing/2014/main" val="4080050539"/>
                    </a:ext>
                  </a:extLst>
                </a:gridCol>
                <a:gridCol w="1304256">
                  <a:extLst>
                    <a:ext uri="{9D8B030D-6E8A-4147-A177-3AD203B41FA5}">
                      <a16:colId xmlns:a16="http://schemas.microsoft.com/office/drawing/2014/main" val="2244258055"/>
                    </a:ext>
                  </a:extLst>
                </a:gridCol>
              </a:tblGrid>
              <a:tr h="922541">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a:t>
                      </a:r>
                      <a:r>
                        <a:rPr lang="en-US" altLang="zh-TW" sz="1200" dirty="0"/>
                        <a:t>Model Calibration</a:t>
                      </a:r>
                      <a:r>
                        <a:rPr lang="en-US" altLang="zh-TW" sz="1200" dirty="0">
                          <a:effectLs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extLst>
                  <a:ext uri="{0D108BD9-81ED-4DB2-BD59-A6C34878D82A}">
                    <a16:rowId xmlns:a16="http://schemas.microsoft.com/office/drawing/2014/main" val="2233095615"/>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a:t>
                      </a:r>
                      <a:r>
                        <a:rPr lang="zh-TW" altLang="en-US" sz="1400" dirty="0">
                          <a:effectLst/>
                        </a:rPr>
                        <a:t> </a:t>
                      </a:r>
                      <a:r>
                        <a:rPr lang="en-US" altLang="zh-TW" sz="1400" dirty="0">
                          <a:effectLst/>
                        </a:rPr>
                        <a:t>acc(↑)</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0.5357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0.5328 ±0.003</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0.5321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0.5144  ±0.017</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0.5075  ±0.018</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0.5044  ±0.020</a:t>
                      </a:r>
                    </a:p>
                  </a:txBody>
                  <a:tcPr marL="7620" marR="7620" marT="7620" marB="0" anchor="ctr"/>
                </a:tc>
                <a:extLst>
                  <a:ext uri="{0D108BD9-81ED-4DB2-BD59-A6C34878D82A}">
                    <a16:rowId xmlns:a16="http://schemas.microsoft.com/office/drawing/2014/main" val="665463506"/>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0.5412 ±0.005</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0.5321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0.5306 ±0.000</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0.5150  ±0.018</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0.5085  ±0.022</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0.5041  ±0.018</a:t>
                      </a:r>
                    </a:p>
                  </a:txBody>
                  <a:tcPr marL="7620" marR="7620" marT="7620" marB="0" anchor="ctr"/>
                </a:tc>
                <a:extLst>
                  <a:ext uri="{0D108BD9-81ED-4DB2-BD59-A6C34878D82A}">
                    <a16:rowId xmlns:a16="http://schemas.microsoft.com/office/drawing/2014/main" val="546715040"/>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0.5140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0.5138 ±0.000</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0.5139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0.4931  ±0.019</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0.4914  ±0.016</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0.4931  ±0.019</a:t>
                      </a:r>
                    </a:p>
                  </a:txBody>
                  <a:tcPr marL="7620" marR="7620" marT="7620" marB="0" anchor="ctr"/>
                </a:tc>
                <a:extLst>
                  <a:ext uri="{0D108BD9-81ED-4DB2-BD59-A6C34878D82A}">
                    <a16:rowId xmlns:a16="http://schemas.microsoft.com/office/drawing/2014/main" val="2600902724"/>
                  </a:ext>
                </a:extLst>
              </a:tr>
              <a:tr h="519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0.5372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0.5290 ±0.003</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0.5144  ±0.020</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0.5037  ±0.015</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0.5037  ±0.017</a:t>
                      </a:r>
                    </a:p>
                  </a:txBody>
                  <a:tcPr marL="7620" marR="7620" marT="7620" marB="0" anchor="ctr"/>
                </a:tc>
                <a:extLst>
                  <a:ext uri="{0D108BD9-81ED-4DB2-BD59-A6C34878D82A}">
                    <a16:rowId xmlns:a16="http://schemas.microsoft.com/office/drawing/2014/main" val="977305840"/>
                  </a:ext>
                </a:extLst>
              </a:tr>
            </a:tbl>
          </a:graphicData>
        </a:graphic>
      </p:graphicFrame>
      <p:sp>
        <p:nvSpPr>
          <p:cNvPr id="6" name="投影片編號版面配置區 5">
            <a:extLst>
              <a:ext uri="{FF2B5EF4-FFF2-40B4-BE49-F238E27FC236}">
                <a16:creationId xmlns:a16="http://schemas.microsoft.com/office/drawing/2014/main" id="{33736EE1-85E1-9C69-1428-E4ABE4A37EBE}"/>
              </a:ext>
            </a:extLst>
          </p:cNvPr>
          <p:cNvSpPr>
            <a:spLocks noGrp="1"/>
          </p:cNvSpPr>
          <p:nvPr>
            <p:ph type="sldNum" idx="4"/>
          </p:nvPr>
        </p:nvSpPr>
        <p:spPr/>
        <p:txBody>
          <a:bodyPr/>
          <a:lstStyle/>
          <a:p>
            <a:fld id="{00000000-1234-1234-1234-123412341234}" type="slidenum">
              <a:rPr lang="en-US" smtClean="0"/>
              <a:pPr/>
              <a:t>61</a:t>
            </a:fld>
            <a:endParaRPr lang="en-US" dirty="0"/>
          </a:p>
        </p:txBody>
      </p:sp>
    </p:spTree>
    <p:extLst>
      <p:ext uri="{BB962C8B-B14F-4D97-AF65-F5344CB8AC3E}">
        <p14:creationId xmlns:p14="http://schemas.microsoft.com/office/powerpoint/2010/main" val="146326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347914" y="371286"/>
            <a:ext cx="7771232" cy="307777"/>
          </a:xfrm>
          <a:prstGeom prst="rect">
            <a:avLst/>
          </a:prstGeom>
          <a:noFill/>
        </p:spPr>
        <p:txBody>
          <a:bodyPr wrap="square">
            <a:spAutoFit/>
          </a:bodyPr>
          <a:lstStyle/>
          <a:p>
            <a:pPr>
              <a:defRPr/>
            </a:pPr>
            <a:r>
              <a:rPr lang="en-US" altLang="zh-TW" dirty="0"/>
              <a:t>-Using Temperature scaling to Calibrate Models on MIT-States</a:t>
            </a:r>
          </a:p>
        </p:txBody>
      </p:sp>
      <p:sp>
        <p:nvSpPr>
          <p:cNvPr id="8" name="文字方塊 7">
            <a:extLst>
              <a:ext uri="{FF2B5EF4-FFF2-40B4-BE49-F238E27FC236}">
                <a16:creationId xmlns:a16="http://schemas.microsoft.com/office/drawing/2014/main" id="{013E271A-DFF2-DDD3-3AAA-1DE97CB2B67B}"/>
              </a:ext>
            </a:extLst>
          </p:cNvPr>
          <p:cNvSpPr txBox="1"/>
          <p:nvPr/>
        </p:nvSpPr>
        <p:spPr>
          <a:xfrm>
            <a:off x="407581" y="1038422"/>
            <a:ext cx="7651898" cy="523220"/>
          </a:xfrm>
          <a:prstGeom prst="rect">
            <a:avLst/>
          </a:prstGeom>
          <a:noFill/>
        </p:spPr>
        <p:txBody>
          <a:bodyPr wrap="square">
            <a:spAutoFit/>
          </a:bodyPr>
          <a:lstStyle/>
          <a:p>
            <a:r>
              <a:rPr lang="en-US" altLang="zh-TW" dirty="0"/>
              <a:t>Temperature scaling calibrates models to align predictive uncertainties with real outcomes and enhance lookup table performance.</a:t>
            </a:r>
            <a:endParaRPr lang="zh-TW" altLang="en-US" dirty="0"/>
          </a:p>
        </p:txBody>
      </p:sp>
      <p:graphicFrame>
        <p:nvGraphicFramePr>
          <p:cNvPr id="4" name="表格 6">
            <a:extLst>
              <a:ext uri="{FF2B5EF4-FFF2-40B4-BE49-F238E27FC236}">
                <a16:creationId xmlns:a16="http://schemas.microsoft.com/office/drawing/2014/main" id="{FDEEF9BF-7E42-557B-4005-37EBAE230DA9}"/>
              </a:ext>
            </a:extLst>
          </p:cNvPr>
          <p:cNvGraphicFramePr>
            <a:graphicFrameLocks noGrp="1"/>
          </p:cNvGraphicFramePr>
          <p:nvPr>
            <p:extLst>
              <p:ext uri="{D42A27DB-BD31-4B8C-83A1-F6EECF244321}">
                <p14:modId xmlns:p14="http://schemas.microsoft.com/office/powerpoint/2010/main" val="1653939122"/>
              </p:ext>
            </p:extLst>
          </p:nvPr>
        </p:nvGraphicFramePr>
        <p:xfrm>
          <a:off x="600363" y="1803835"/>
          <a:ext cx="8232889" cy="2968379"/>
        </p:xfrm>
        <a:graphic>
          <a:graphicData uri="http://schemas.openxmlformats.org/drawingml/2006/table">
            <a:tbl>
              <a:tblPr firstRow="1" bandRow="1">
                <a:tableStyleId>{7DF18680-E054-41AD-8BC1-D1AEF772440D}</a:tableStyleId>
              </a:tblPr>
              <a:tblGrid>
                <a:gridCol w="2151100">
                  <a:extLst>
                    <a:ext uri="{9D8B030D-6E8A-4147-A177-3AD203B41FA5}">
                      <a16:colId xmlns:a16="http://schemas.microsoft.com/office/drawing/2014/main" val="1127810429"/>
                    </a:ext>
                  </a:extLst>
                </a:gridCol>
                <a:gridCol w="1016140">
                  <a:extLst>
                    <a:ext uri="{9D8B030D-6E8A-4147-A177-3AD203B41FA5}">
                      <a16:colId xmlns:a16="http://schemas.microsoft.com/office/drawing/2014/main" val="1321140791"/>
                    </a:ext>
                  </a:extLst>
                </a:gridCol>
                <a:gridCol w="893735">
                  <a:extLst>
                    <a:ext uri="{9D8B030D-6E8A-4147-A177-3AD203B41FA5}">
                      <a16:colId xmlns:a16="http://schemas.microsoft.com/office/drawing/2014/main" val="2610615846"/>
                    </a:ext>
                  </a:extLst>
                </a:gridCol>
                <a:gridCol w="1103586">
                  <a:extLst>
                    <a:ext uri="{9D8B030D-6E8A-4147-A177-3AD203B41FA5}">
                      <a16:colId xmlns:a16="http://schemas.microsoft.com/office/drawing/2014/main" val="1354414983"/>
                    </a:ext>
                  </a:extLst>
                </a:gridCol>
                <a:gridCol w="1056290">
                  <a:extLst>
                    <a:ext uri="{9D8B030D-6E8A-4147-A177-3AD203B41FA5}">
                      <a16:colId xmlns:a16="http://schemas.microsoft.com/office/drawing/2014/main" val="1988881683"/>
                    </a:ext>
                  </a:extLst>
                </a:gridCol>
                <a:gridCol w="993227">
                  <a:extLst>
                    <a:ext uri="{9D8B030D-6E8A-4147-A177-3AD203B41FA5}">
                      <a16:colId xmlns:a16="http://schemas.microsoft.com/office/drawing/2014/main" val="778806250"/>
                    </a:ext>
                  </a:extLst>
                </a:gridCol>
                <a:gridCol w="1018811">
                  <a:extLst>
                    <a:ext uri="{9D8B030D-6E8A-4147-A177-3AD203B41FA5}">
                      <a16:colId xmlns:a16="http://schemas.microsoft.com/office/drawing/2014/main" val="4090320190"/>
                    </a:ext>
                  </a:extLst>
                </a:gridCol>
              </a:tblGrid>
              <a:tr h="1024518">
                <a:tc>
                  <a:txBody>
                    <a:bodyPr/>
                    <a:lstStyle/>
                    <a:p>
                      <a:pPr algn="ctr"/>
                      <a:r>
                        <a:rPr lang="en-US" sz="900" dirty="0">
                          <a:effectLst/>
                        </a:rPr>
                        <a:t>Model Configuration</a:t>
                      </a:r>
                    </a:p>
                  </a:txBody>
                  <a:tcPr marL="99060" marR="99060" anchor="ctr"/>
                </a:tc>
                <a:tc>
                  <a:txBody>
                    <a:bodyPr/>
                    <a:lstStyle/>
                    <a:p>
                      <a:pPr algn="ctr"/>
                      <a:r>
                        <a:rPr lang="en-US" sz="900" dirty="0">
                          <a:effectLst/>
                        </a:rPr>
                        <a:t>ep1 </a:t>
                      </a:r>
                      <a:r>
                        <a:rPr lang="en-US" sz="900" dirty="0" err="1">
                          <a:effectLst/>
                        </a:rPr>
                        <a:t>attr</a:t>
                      </a:r>
                      <a:r>
                        <a:rPr lang="en-US" sz="900" dirty="0">
                          <a:effectLst/>
                        </a:rPr>
                        <a:t> acc(↑)</a:t>
                      </a:r>
                    </a:p>
                  </a:txBody>
                  <a:tcPr marL="99060" marR="99060" anchor="ctr"/>
                </a:tc>
                <a:tc>
                  <a:txBody>
                    <a:bodyPr/>
                    <a:lstStyle/>
                    <a:p>
                      <a:pPr algn="ctr"/>
                      <a:r>
                        <a:rPr lang="en-US" sz="900" dirty="0">
                          <a:effectLst/>
                        </a:rPr>
                        <a:t>ep2 </a:t>
                      </a:r>
                      <a:r>
                        <a:rPr lang="en-US" sz="900" dirty="0" err="1">
                          <a:effectLst/>
                        </a:rPr>
                        <a:t>attr</a:t>
                      </a:r>
                      <a:endParaRPr lang="en-US" sz="900" dirty="0">
                        <a:effectLst/>
                      </a:endParaRPr>
                    </a:p>
                    <a:p>
                      <a:pPr algn="ctr"/>
                      <a:r>
                        <a:rPr lang="en-US" sz="900" dirty="0">
                          <a:effectLst/>
                        </a:rPr>
                        <a:t> acc(↑)</a:t>
                      </a:r>
                    </a:p>
                  </a:txBody>
                  <a:tcPr marL="99060" marR="99060" anchor="ctr"/>
                </a:tc>
                <a:tc>
                  <a:txBody>
                    <a:bodyPr/>
                    <a:lstStyle/>
                    <a:p>
                      <a:pPr algn="ctr"/>
                      <a:r>
                        <a:rPr lang="en-US" sz="900" dirty="0">
                          <a:effectLst/>
                        </a:rPr>
                        <a:t>ep3 </a:t>
                      </a:r>
                      <a:r>
                        <a:rPr lang="en-US" sz="900" dirty="0" err="1">
                          <a:effectLst/>
                        </a:rPr>
                        <a:t>attr</a:t>
                      </a:r>
                      <a:r>
                        <a:rPr lang="en-US" sz="900" dirty="0">
                          <a:effectLst/>
                        </a:rPr>
                        <a:t> acc(↑)</a:t>
                      </a:r>
                    </a:p>
                  </a:txBody>
                  <a:tcPr marL="99060" marR="99060" anchor="ctr"/>
                </a:tc>
                <a:tc>
                  <a:txBody>
                    <a:bodyPr/>
                    <a:lstStyle/>
                    <a:p>
                      <a:pPr algn="ctr"/>
                      <a:r>
                        <a:rPr lang="en-US" sz="900" dirty="0">
                          <a:effectLst/>
                        </a:rPr>
                        <a:t>ep1 </a:t>
                      </a:r>
                      <a:r>
                        <a:rPr lang="en-US" sz="900" dirty="0" err="1">
                          <a:effectLst/>
                        </a:rPr>
                        <a:t>uce</a:t>
                      </a:r>
                      <a:r>
                        <a:rPr lang="en-US" sz="900" dirty="0">
                          <a:effectLst/>
                        </a:rPr>
                        <a:t>(↓)</a:t>
                      </a:r>
                    </a:p>
                  </a:txBody>
                  <a:tcPr marL="99060" marR="99060" anchor="ctr"/>
                </a:tc>
                <a:tc>
                  <a:txBody>
                    <a:bodyPr/>
                    <a:lstStyle/>
                    <a:p>
                      <a:pPr algn="ctr"/>
                      <a:r>
                        <a:rPr lang="en-US" sz="900" dirty="0">
                          <a:effectLst/>
                        </a:rPr>
                        <a:t>ep2 </a:t>
                      </a:r>
                      <a:r>
                        <a:rPr lang="en-US" sz="900" dirty="0" err="1">
                          <a:effectLst/>
                        </a:rPr>
                        <a:t>uce</a:t>
                      </a:r>
                      <a:r>
                        <a:rPr lang="en-US" sz="900" dirty="0">
                          <a:effectLst/>
                        </a:rPr>
                        <a:t>(↓)</a:t>
                      </a:r>
                    </a:p>
                  </a:txBody>
                  <a:tcPr marL="99060" marR="99060" anchor="ctr"/>
                </a:tc>
                <a:tc>
                  <a:txBody>
                    <a:bodyPr/>
                    <a:lstStyle/>
                    <a:p>
                      <a:pPr algn="ctr"/>
                      <a:r>
                        <a:rPr lang="en-US" sz="900" dirty="0">
                          <a:effectLst/>
                        </a:rPr>
                        <a:t>ep3 </a:t>
                      </a:r>
                      <a:r>
                        <a:rPr lang="en-US" sz="900" dirty="0" err="1">
                          <a:effectLst/>
                        </a:rPr>
                        <a:t>uce</a:t>
                      </a:r>
                      <a:r>
                        <a:rPr lang="en-US" sz="900" dirty="0">
                          <a:effectLst/>
                        </a:rPr>
                        <a:t>(↓)</a:t>
                      </a:r>
                    </a:p>
                  </a:txBody>
                  <a:tcPr marL="99060" marR="99060" anchor="ctr"/>
                </a:tc>
                <a:extLst>
                  <a:ext uri="{0D108BD9-81ED-4DB2-BD59-A6C34878D82A}">
                    <a16:rowId xmlns:a16="http://schemas.microsoft.com/office/drawing/2014/main" val="914536241"/>
                  </a:ext>
                </a:extLst>
              </a:tr>
              <a:tr h="534446">
                <a:tc>
                  <a:txBody>
                    <a:bodyPr/>
                    <a:lstStyle/>
                    <a:p>
                      <a:pPr algn="ctr"/>
                      <a:r>
                        <a:rPr lang="en-US" altLang="zh-TW" sz="900" dirty="0"/>
                        <a:t>MIT-State</a:t>
                      </a:r>
                      <a:endParaRPr lang="en-US" sz="900" dirty="0">
                        <a:effectLst/>
                      </a:endParaRPr>
                    </a:p>
                  </a:txBody>
                  <a:tcPr marL="99060" marR="99060" anchor="ctr"/>
                </a:tc>
                <a:tc rowSpan="4">
                  <a:txBody>
                    <a:bodyPr/>
                    <a:lstStyle/>
                    <a:p>
                      <a:pPr algn="ctr"/>
                      <a:r>
                        <a:rPr lang="en-US" altLang="zh-TW" sz="900" dirty="0">
                          <a:effectLst/>
                        </a:rPr>
                        <a:t>0.2549</a:t>
                      </a:r>
                      <a:r>
                        <a:rPr lang="zh-TW" altLang="en-US" sz="900" dirty="0">
                          <a:effectLst/>
                        </a:rPr>
                        <a:t> </a:t>
                      </a:r>
                      <a:r>
                        <a:rPr lang="en-US" altLang="zh-TW" sz="900" b="0" i="0" u="none" strike="noStrike" dirty="0">
                          <a:solidFill>
                            <a:srgbClr val="000000"/>
                          </a:solidFill>
                          <a:effectLst/>
                          <a:latin typeface="Arial (本文)"/>
                          <a:ea typeface="+mn-ea"/>
                        </a:rPr>
                        <a:t>±0.001</a:t>
                      </a:r>
                      <a:endParaRPr lang="en-US" altLang="zh-TW" sz="900" dirty="0">
                        <a:effectLst/>
                      </a:endParaRPr>
                    </a:p>
                  </a:txBody>
                  <a:tcPr marL="99060" marR="99060" anchor="ctr"/>
                </a:tc>
                <a:tc rowSpan="4">
                  <a:txBody>
                    <a:bodyPr/>
                    <a:lstStyle/>
                    <a:p>
                      <a:pPr algn="ctr"/>
                      <a:r>
                        <a:rPr lang="en-US" altLang="zh-TW" sz="900" dirty="0">
                          <a:effectLst/>
                        </a:rPr>
                        <a:t>0.2676</a:t>
                      </a:r>
                      <a:r>
                        <a:rPr lang="en-US" altLang="zh-TW" sz="900" b="0" i="0" u="none" strike="noStrike" dirty="0">
                          <a:solidFill>
                            <a:srgbClr val="000000"/>
                          </a:solidFill>
                          <a:effectLst/>
                          <a:latin typeface="Arial (本文)"/>
                          <a:ea typeface="+mn-ea"/>
                        </a:rPr>
                        <a:t>±0.003</a:t>
                      </a:r>
                      <a:endParaRPr lang="en-US" altLang="zh-TW" sz="900" dirty="0">
                        <a:effectLst/>
                      </a:endParaRPr>
                    </a:p>
                  </a:txBody>
                  <a:tcPr anchor="ctr"/>
                </a:tc>
                <a:tc rowSpan="4">
                  <a:txBody>
                    <a:bodyPr/>
                    <a:lstStyle/>
                    <a:p>
                      <a:pPr algn="ctr"/>
                      <a:r>
                        <a:rPr lang="en-US" altLang="zh-TW" sz="900" dirty="0">
                          <a:effectLst/>
                        </a:rPr>
                        <a:t>0.2681</a:t>
                      </a:r>
                      <a:r>
                        <a:rPr lang="en-US" altLang="zh-TW" sz="900" b="0" i="0" u="none" strike="noStrike" dirty="0">
                          <a:solidFill>
                            <a:srgbClr val="000000"/>
                          </a:solidFill>
                          <a:effectLst/>
                          <a:latin typeface="Arial (本文)"/>
                          <a:ea typeface="+mn-ea"/>
                        </a:rPr>
                        <a:t>±0.002</a:t>
                      </a:r>
                      <a:endParaRPr lang="en-US" altLang="zh-TW" sz="900" dirty="0">
                        <a:effectLst/>
                      </a:endParaRPr>
                    </a:p>
                  </a:txBody>
                  <a:tcPr marL="99060" marR="990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effectLst/>
                        </a:rPr>
                        <a:t>0.1160</a:t>
                      </a:r>
                      <a:r>
                        <a:rPr lang="zh-TW" altLang="en-US" sz="900" dirty="0">
                          <a:effectLst/>
                        </a:rPr>
                        <a:t> </a:t>
                      </a:r>
                      <a:r>
                        <a:rPr lang="en-US" altLang="zh-TW" sz="900" b="0" i="0" u="none" strike="noStrike" dirty="0">
                          <a:solidFill>
                            <a:srgbClr val="000000"/>
                          </a:solidFill>
                          <a:effectLst/>
                          <a:latin typeface="Arial (本文)"/>
                          <a:ea typeface="+mn-ea"/>
                        </a:rPr>
                        <a:t>±0.001</a:t>
                      </a:r>
                      <a:endParaRPr lang="en-US" altLang="zh-TW" sz="900" dirty="0">
                        <a:solidFill>
                          <a:srgbClr val="FF0000"/>
                        </a:solidFill>
                        <a:effectLst/>
                      </a:endParaRPr>
                    </a:p>
                  </a:txBody>
                  <a:tcPr marL="99060" marR="99060" anchor="ctr"/>
                </a:tc>
                <a:tc>
                  <a:txBody>
                    <a:bodyPr/>
                    <a:lstStyle/>
                    <a:p>
                      <a:pPr algn="ctr"/>
                      <a:r>
                        <a:rPr lang="en-US" altLang="zh-TW" sz="900" dirty="0">
                          <a:effectLst/>
                        </a:rPr>
                        <a:t>0.3759</a:t>
                      </a:r>
                      <a:r>
                        <a:rPr lang="zh-TW" altLang="en-US" sz="900" dirty="0">
                          <a:effectLst/>
                        </a:rPr>
                        <a:t> </a:t>
                      </a:r>
                      <a:r>
                        <a:rPr lang="en-US" altLang="zh-TW" sz="900" b="0" i="0" u="none" strike="noStrike" dirty="0">
                          <a:solidFill>
                            <a:srgbClr val="000000"/>
                          </a:solidFill>
                          <a:effectLst/>
                          <a:latin typeface="Arial (本文)"/>
                          <a:ea typeface="+mn-ea"/>
                        </a:rPr>
                        <a:t>±0.001</a:t>
                      </a:r>
                      <a:endParaRPr lang="en-US" altLang="zh-TW" sz="900" dirty="0">
                        <a:effectLst/>
                      </a:endParaRPr>
                    </a:p>
                  </a:txBody>
                  <a:tcPr anchor="ctr"/>
                </a:tc>
                <a:tc>
                  <a:txBody>
                    <a:bodyPr/>
                    <a:lstStyle/>
                    <a:p>
                      <a:pPr algn="ctr"/>
                      <a:r>
                        <a:rPr lang="en-US" altLang="zh-TW" sz="900" dirty="0">
                          <a:effectLst/>
                        </a:rPr>
                        <a:t>0.4235</a:t>
                      </a:r>
                      <a:r>
                        <a:rPr lang="zh-TW" altLang="en-US" sz="900" dirty="0">
                          <a:effectLst/>
                        </a:rPr>
                        <a:t> </a:t>
                      </a:r>
                      <a:r>
                        <a:rPr lang="en-US" altLang="zh-TW" sz="900" b="0" i="0" u="none" strike="noStrike" dirty="0">
                          <a:solidFill>
                            <a:srgbClr val="000000"/>
                          </a:solidFill>
                          <a:effectLst/>
                          <a:latin typeface="Arial (本文)"/>
                          <a:ea typeface="+mn-ea"/>
                        </a:rPr>
                        <a:t>±0.001</a:t>
                      </a:r>
                      <a:endParaRPr lang="en-US" altLang="zh-TW" sz="900" dirty="0">
                        <a:effectLst/>
                      </a:endParaRPr>
                    </a:p>
                  </a:txBody>
                  <a:tcPr marL="99060" marR="99060" anchor="ctr"/>
                </a:tc>
                <a:extLst>
                  <a:ext uri="{0D108BD9-81ED-4DB2-BD59-A6C34878D82A}">
                    <a16:rowId xmlns:a16="http://schemas.microsoft.com/office/drawing/2014/main" val="360996192"/>
                  </a:ext>
                </a:extLst>
              </a:tr>
              <a:tr h="4698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t>MIT-State</a:t>
                      </a:r>
                      <a:endParaRPr lang="en-US" altLang="zh-TW" sz="900" dirty="0">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b="0" i="0" u="none" strike="noStrike" cap="none" dirty="0">
                          <a:solidFill>
                            <a:schemeClr val="dk1"/>
                          </a:solidFill>
                          <a:effectLst/>
                          <a:latin typeface="+mn-lt"/>
                          <a:ea typeface="+mn-ea"/>
                          <a:cs typeface="+mn-cs"/>
                          <a:sym typeface="Arial"/>
                        </a:rPr>
                        <a:t>Temperature=1.2</a:t>
                      </a:r>
                    </a:p>
                  </a:txBody>
                  <a:tcPr marL="99060" marR="99060" anchor="ctr"/>
                </a:tc>
                <a:tc vMerge="1">
                  <a:txBody>
                    <a:bodyPr/>
                    <a:lstStyle/>
                    <a:p>
                      <a:pPr algn="ctr"/>
                      <a:endParaRPr lang="en-US" altLang="zh-TW" sz="900" dirty="0">
                        <a:effectLst/>
                      </a:endParaRPr>
                    </a:p>
                  </a:txBody>
                  <a:tcPr marL="99060" marR="99060" anchor="ctr"/>
                </a:tc>
                <a:tc vMerge="1">
                  <a:txBody>
                    <a:bodyPr/>
                    <a:lstStyle/>
                    <a:p>
                      <a:pPr algn="ctr"/>
                      <a:endParaRPr lang="zh-TW" altLang="en-US" sz="900" b="0" i="0" u="none" strike="noStrike" cap="none" dirty="0">
                        <a:solidFill>
                          <a:schemeClr val="dk1"/>
                        </a:solidFill>
                        <a:effectLst/>
                        <a:latin typeface="+mn-lt"/>
                        <a:ea typeface="+mn-ea"/>
                        <a:cs typeface="+mn-cs"/>
                        <a:sym typeface="Arial"/>
                      </a:endParaRPr>
                    </a:p>
                  </a:txBody>
                  <a:tcPr anchor="ctr"/>
                </a:tc>
                <a:tc vMerge="1">
                  <a:txBody>
                    <a:bodyPr/>
                    <a:lstStyle/>
                    <a:p>
                      <a:pPr algn="ctr"/>
                      <a:endParaRPr lang="en-US" altLang="zh-TW" sz="900" dirty="0">
                        <a:solidFill>
                          <a:schemeClr val="tx1"/>
                        </a:solidFill>
                        <a:effectLst/>
                      </a:endParaRPr>
                    </a:p>
                  </a:txBody>
                  <a:tcPr marL="99060" marR="99060"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b="0" i="0" u="none" strike="noStrike" cap="none" dirty="0">
                          <a:solidFill>
                            <a:schemeClr val="dk1"/>
                          </a:solidFill>
                          <a:effectLst/>
                          <a:latin typeface="+mn-lt"/>
                          <a:ea typeface="+mn-ea"/>
                          <a:cs typeface="+mn-cs"/>
                          <a:sym typeface="Arial"/>
                        </a:rPr>
                        <a:t>0.022</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±0.0008</a:t>
                      </a:r>
                      <a:endParaRPr lang="en-US" altLang="zh-TW" sz="900" dirty="0">
                        <a:solidFill>
                          <a:srgbClr val="FF0000"/>
                        </a:solidFill>
                        <a:effectLst/>
                      </a:endParaRPr>
                    </a:p>
                  </a:txBody>
                  <a:tcPr marL="99060" marR="99060" anchor="ctr"/>
                </a:tc>
                <a:tc>
                  <a:txBody>
                    <a:bodyPr/>
                    <a:lstStyle/>
                    <a:p>
                      <a:pPr marR="0" algn="ctr" rtl="0">
                        <a:lnSpc>
                          <a:spcPct val="100000"/>
                        </a:lnSpc>
                        <a:spcBef>
                          <a:spcPts val="0"/>
                        </a:spcBef>
                        <a:spcAft>
                          <a:spcPts val="0"/>
                        </a:spcAft>
                        <a:buClr>
                          <a:srgbClr val="000000"/>
                        </a:buClr>
                        <a:buFont typeface="Arial"/>
                      </a:pPr>
                      <a:r>
                        <a:rPr lang="en-US" altLang="zh-TW" sz="900" b="0" i="0" u="none" strike="noStrike" cap="none" dirty="0">
                          <a:solidFill>
                            <a:schemeClr val="dk1"/>
                          </a:solidFill>
                          <a:effectLst/>
                          <a:latin typeface="+mn-lt"/>
                          <a:ea typeface="+mn-ea"/>
                          <a:cs typeface="+mn-cs"/>
                          <a:sym typeface="Arial"/>
                        </a:rPr>
                        <a:t>0.3514</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±0.001</a:t>
                      </a:r>
                      <a:endParaRPr lang="en-US" altLang="zh-TW" sz="900" b="0" i="0" u="none" strike="noStrike" cap="none" dirty="0">
                        <a:solidFill>
                          <a:schemeClr val="dk1"/>
                        </a:solidFill>
                        <a:effectLst/>
                        <a:latin typeface="+mn-lt"/>
                        <a:ea typeface="+mn-ea"/>
                        <a:cs typeface="+mn-cs"/>
                        <a:sym typeface="Arial"/>
                      </a:endParaRPr>
                    </a:p>
                  </a:txBody>
                  <a:tcPr anchor="ctr"/>
                </a:tc>
                <a:tc>
                  <a:txBody>
                    <a:bodyPr/>
                    <a:lstStyle/>
                    <a:p>
                      <a:pPr marR="0" algn="ctr" rtl="0">
                        <a:lnSpc>
                          <a:spcPct val="100000"/>
                        </a:lnSpc>
                        <a:spcBef>
                          <a:spcPts val="0"/>
                        </a:spcBef>
                        <a:spcAft>
                          <a:spcPts val="0"/>
                        </a:spcAft>
                        <a:buClr>
                          <a:srgbClr val="000000"/>
                        </a:buClr>
                        <a:buFont typeface="Arial"/>
                      </a:pPr>
                      <a:r>
                        <a:rPr lang="en-US" altLang="zh-TW" sz="900" b="0" i="0" u="none" strike="noStrike" cap="none" dirty="0">
                          <a:solidFill>
                            <a:schemeClr val="dk1"/>
                          </a:solidFill>
                          <a:effectLst/>
                          <a:latin typeface="+mn-lt"/>
                          <a:ea typeface="+mn-ea"/>
                          <a:cs typeface="+mn-cs"/>
                          <a:sym typeface="Arial"/>
                        </a:rPr>
                        <a:t>0.3852</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±0.0009</a:t>
                      </a:r>
                      <a:endParaRPr lang="en-US" altLang="zh-TW" sz="900" b="0" i="0" u="none" strike="noStrike" cap="none" dirty="0">
                        <a:solidFill>
                          <a:schemeClr val="dk1"/>
                        </a:solidFill>
                        <a:effectLst/>
                        <a:latin typeface="+mn-lt"/>
                        <a:ea typeface="+mn-ea"/>
                        <a:cs typeface="+mn-cs"/>
                        <a:sym typeface="Arial"/>
                      </a:endParaRPr>
                    </a:p>
                  </a:txBody>
                  <a:tcPr marL="99060" marR="99060" anchor="ctr"/>
                </a:tc>
                <a:extLst>
                  <a:ext uri="{0D108BD9-81ED-4DB2-BD59-A6C34878D82A}">
                    <a16:rowId xmlns:a16="http://schemas.microsoft.com/office/drawing/2014/main" val="2050819853"/>
                  </a:ext>
                </a:extLst>
              </a:tr>
              <a:tr h="4698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t>MIT-State</a:t>
                      </a:r>
                      <a:endParaRPr lang="en-US" altLang="zh-TW" sz="900" dirty="0">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b="0" i="0" u="none" strike="noStrike" cap="none" dirty="0">
                          <a:solidFill>
                            <a:schemeClr val="dk1"/>
                          </a:solidFill>
                          <a:effectLst/>
                          <a:latin typeface="+mn-lt"/>
                          <a:ea typeface="+mn-ea"/>
                          <a:cs typeface="+mn-cs"/>
                          <a:sym typeface="Arial"/>
                        </a:rPr>
                        <a:t>Temperature=1.3</a:t>
                      </a:r>
                    </a:p>
                  </a:txBody>
                  <a:tcPr marL="99060" marR="99060" anchor="ctr"/>
                </a:tc>
                <a:tc vMerge="1">
                  <a:txBody>
                    <a:bodyPr/>
                    <a:lstStyle/>
                    <a:p>
                      <a:pPr algn="ctr"/>
                      <a:endParaRPr lang="en-US" altLang="zh-TW" sz="900" dirty="0">
                        <a:effectLst/>
                      </a:endParaRPr>
                    </a:p>
                  </a:txBody>
                  <a:tcPr marL="99060" marR="99060" anchor="ctr"/>
                </a:tc>
                <a:tc vMerge="1">
                  <a:txBody>
                    <a:bodyPr/>
                    <a:lstStyle/>
                    <a:p>
                      <a:pPr algn="ctr"/>
                      <a:endParaRPr lang="zh-TW" altLang="en-US" sz="900" b="0" i="0" u="none" strike="noStrike" cap="none" dirty="0">
                        <a:solidFill>
                          <a:schemeClr val="dk1"/>
                        </a:solidFill>
                        <a:effectLst/>
                        <a:latin typeface="+mn-lt"/>
                        <a:ea typeface="+mn-ea"/>
                        <a:cs typeface="+mn-cs"/>
                        <a:sym typeface="Arial"/>
                      </a:endParaRPr>
                    </a:p>
                  </a:txBody>
                  <a:tcPr anchor="ctr"/>
                </a:tc>
                <a:tc vMerge="1">
                  <a:txBody>
                    <a:bodyPr/>
                    <a:lstStyle/>
                    <a:p>
                      <a:pPr algn="ctr"/>
                      <a:endParaRPr lang="en-US" altLang="zh-TW" sz="900" dirty="0">
                        <a:solidFill>
                          <a:schemeClr val="tx1"/>
                        </a:solidFill>
                        <a:effectLst/>
                      </a:endParaRPr>
                    </a:p>
                  </a:txBody>
                  <a:tcPr marL="99060" marR="99060" anchor="ctr"/>
                </a:tc>
                <a:tc>
                  <a:txBody>
                    <a:bodyPr/>
                    <a:lstStyle/>
                    <a:p>
                      <a:pPr marR="0" algn="ctr" rtl="0">
                        <a:lnSpc>
                          <a:spcPct val="100000"/>
                        </a:lnSpc>
                        <a:spcBef>
                          <a:spcPts val="0"/>
                        </a:spcBef>
                        <a:spcAft>
                          <a:spcPts val="0"/>
                        </a:spcAft>
                        <a:buClr>
                          <a:srgbClr val="000000"/>
                        </a:buClr>
                        <a:buFont typeface="Arial"/>
                      </a:pPr>
                      <a:r>
                        <a:rPr lang="en-US" altLang="zh-TW" sz="900" b="0" i="0" u="none" strike="noStrike" cap="none" dirty="0">
                          <a:solidFill>
                            <a:schemeClr val="dk1"/>
                          </a:solidFill>
                          <a:effectLst/>
                          <a:latin typeface="+mn-lt"/>
                          <a:ea typeface="+mn-ea"/>
                          <a:cs typeface="+mn-cs"/>
                          <a:sym typeface="Arial"/>
                        </a:rPr>
                        <a:t>0.0205</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±0.001</a:t>
                      </a:r>
                      <a:endParaRPr lang="en-US" altLang="zh-TW" sz="900" b="0" i="0" u="none" strike="noStrike" cap="none" dirty="0">
                        <a:solidFill>
                          <a:schemeClr val="dk1"/>
                        </a:solidFill>
                        <a:effectLst/>
                        <a:latin typeface="+mn-lt"/>
                        <a:ea typeface="+mn-ea"/>
                        <a:cs typeface="+mn-cs"/>
                        <a:sym typeface="Arial"/>
                      </a:endParaRPr>
                    </a:p>
                  </a:txBody>
                  <a:tcPr marL="99060" marR="99060" anchor="ctr"/>
                </a:tc>
                <a:tc>
                  <a:txBody>
                    <a:bodyPr/>
                    <a:lstStyle/>
                    <a:p>
                      <a:pPr marR="0" algn="ctr" rtl="0">
                        <a:lnSpc>
                          <a:spcPct val="100000"/>
                        </a:lnSpc>
                        <a:spcBef>
                          <a:spcPts val="0"/>
                        </a:spcBef>
                        <a:spcAft>
                          <a:spcPts val="0"/>
                        </a:spcAft>
                        <a:buClr>
                          <a:srgbClr val="000000"/>
                        </a:buClr>
                        <a:buFont typeface="Arial"/>
                      </a:pPr>
                      <a:r>
                        <a:rPr lang="en-US" altLang="zh-TW" sz="900" b="0" i="0" u="none" strike="noStrike" cap="none" dirty="0">
                          <a:solidFill>
                            <a:schemeClr val="dk1"/>
                          </a:solidFill>
                          <a:effectLst/>
                          <a:latin typeface="+mn-lt"/>
                          <a:ea typeface="+mn-ea"/>
                          <a:cs typeface="+mn-cs"/>
                          <a:sym typeface="Arial"/>
                        </a:rPr>
                        <a:t>0.3448</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±0.0009</a:t>
                      </a:r>
                      <a:endParaRPr lang="en-US" altLang="zh-TW" sz="900" b="0" i="0" u="none" strike="noStrike" cap="none" dirty="0">
                        <a:solidFill>
                          <a:schemeClr val="dk1"/>
                        </a:solidFill>
                        <a:effectLst/>
                        <a:latin typeface="+mn-lt"/>
                        <a:ea typeface="+mn-ea"/>
                        <a:cs typeface="+mn-cs"/>
                        <a:sym typeface="Arial"/>
                      </a:endParaRPr>
                    </a:p>
                  </a:txBody>
                  <a:tcPr anchor="ctr"/>
                </a:tc>
                <a:tc>
                  <a:txBody>
                    <a:bodyPr/>
                    <a:lstStyle/>
                    <a:p>
                      <a:pPr marR="0" algn="ctr" rtl="0">
                        <a:lnSpc>
                          <a:spcPct val="100000"/>
                        </a:lnSpc>
                        <a:spcBef>
                          <a:spcPts val="0"/>
                        </a:spcBef>
                        <a:spcAft>
                          <a:spcPts val="0"/>
                        </a:spcAft>
                        <a:buClr>
                          <a:srgbClr val="000000"/>
                        </a:buClr>
                        <a:buFont typeface="Arial"/>
                      </a:pPr>
                      <a:r>
                        <a:rPr lang="en-US" altLang="zh-TW" sz="900" b="0" i="0" u="none" strike="noStrike" cap="none" dirty="0">
                          <a:solidFill>
                            <a:schemeClr val="dk1"/>
                          </a:solidFill>
                          <a:effectLst/>
                          <a:latin typeface="+mn-lt"/>
                          <a:ea typeface="+mn-ea"/>
                          <a:cs typeface="+mn-cs"/>
                          <a:sym typeface="Arial"/>
                        </a:rPr>
                        <a:t>0.3689</a:t>
                      </a:r>
                      <a:r>
                        <a:rPr lang="zh-TW" altLang="en-US" sz="900" b="0" i="0" u="none" strike="noStrike" cap="none" dirty="0">
                          <a:solidFill>
                            <a:schemeClr val="dk1"/>
                          </a:solidFill>
                          <a:effectLst/>
                          <a:latin typeface="+mn-lt"/>
                          <a:ea typeface="+mn-ea"/>
                          <a:cs typeface="+mn-cs"/>
                          <a:sym typeface="Arial"/>
                        </a:rPr>
                        <a:t> </a:t>
                      </a:r>
                      <a:r>
                        <a:rPr lang="en-US" altLang="zh-TW" sz="900" b="0" i="0" u="none" strike="noStrike" dirty="0">
                          <a:solidFill>
                            <a:srgbClr val="000000"/>
                          </a:solidFill>
                          <a:effectLst/>
                          <a:latin typeface="Arial (本文)"/>
                          <a:ea typeface="+mn-ea"/>
                        </a:rPr>
                        <a:t>±0.001</a:t>
                      </a:r>
                      <a:endParaRPr lang="en-US" altLang="zh-TW" sz="900" b="0" i="0" u="none" strike="noStrike" cap="none" dirty="0">
                        <a:solidFill>
                          <a:schemeClr val="dk1"/>
                        </a:solidFill>
                        <a:effectLst/>
                        <a:latin typeface="+mn-lt"/>
                        <a:ea typeface="+mn-ea"/>
                        <a:cs typeface="+mn-cs"/>
                        <a:sym typeface="Arial"/>
                      </a:endParaRPr>
                    </a:p>
                  </a:txBody>
                  <a:tcPr marL="99060" marR="99060" anchor="ctr"/>
                </a:tc>
                <a:extLst>
                  <a:ext uri="{0D108BD9-81ED-4DB2-BD59-A6C34878D82A}">
                    <a16:rowId xmlns:a16="http://schemas.microsoft.com/office/drawing/2014/main" val="1755298671"/>
                  </a:ext>
                </a:extLst>
              </a:tr>
              <a:tr h="46980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t>MIT-State</a:t>
                      </a:r>
                      <a:endParaRPr lang="en-US" altLang="zh-TW" sz="900" dirty="0">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b="0" i="0" u="none" strike="noStrike" cap="none" dirty="0">
                          <a:solidFill>
                            <a:schemeClr val="dk1"/>
                          </a:solidFill>
                          <a:effectLst/>
                          <a:latin typeface="+mn-lt"/>
                          <a:ea typeface="+mn-ea"/>
                          <a:cs typeface="+mn-cs"/>
                          <a:sym typeface="Arial"/>
                        </a:rPr>
                        <a:t>Temperature=1.4</a:t>
                      </a:r>
                    </a:p>
                  </a:txBody>
                  <a:tcPr marL="99060" marR="99060" anchor="ctr"/>
                </a:tc>
                <a:tc vMerge="1">
                  <a:txBody>
                    <a:bodyPr/>
                    <a:lstStyle/>
                    <a:p>
                      <a:pPr algn="ctr"/>
                      <a:endParaRPr lang="en-US" altLang="zh-TW" sz="900" dirty="0">
                        <a:effectLst/>
                      </a:endParaRPr>
                    </a:p>
                  </a:txBody>
                  <a:tcPr marL="99060" marR="99060" anchor="ctr"/>
                </a:tc>
                <a:tc vMerge="1">
                  <a:txBody>
                    <a:bodyPr/>
                    <a:lstStyle/>
                    <a:p>
                      <a:pPr algn="ctr"/>
                      <a:endParaRPr lang="zh-TW" altLang="en-US" sz="900" b="0" i="0" u="none" strike="noStrike" cap="none" dirty="0">
                        <a:solidFill>
                          <a:schemeClr val="dk1"/>
                        </a:solidFill>
                        <a:effectLst/>
                        <a:latin typeface="+mn-lt"/>
                        <a:ea typeface="+mn-ea"/>
                        <a:cs typeface="+mn-cs"/>
                        <a:sym typeface="Arial"/>
                      </a:endParaRPr>
                    </a:p>
                  </a:txBody>
                  <a:tcPr anchor="ctr"/>
                </a:tc>
                <a:tc vMerge="1">
                  <a:txBody>
                    <a:bodyPr/>
                    <a:lstStyle/>
                    <a:p>
                      <a:pPr algn="ctr"/>
                      <a:endParaRPr lang="en-US" altLang="zh-TW" sz="900" dirty="0">
                        <a:solidFill>
                          <a:schemeClr val="tx1"/>
                        </a:solidFill>
                        <a:effectLst/>
                      </a:endParaRPr>
                    </a:p>
                  </a:txBody>
                  <a:tcPr marL="99060" marR="99060" anchor="ctr"/>
                </a:tc>
                <a:tc>
                  <a:txBody>
                    <a:bodyPr/>
                    <a:lstStyle/>
                    <a:p>
                      <a:pPr marR="0" algn="ctr" rtl="0">
                        <a:lnSpc>
                          <a:spcPct val="100000"/>
                        </a:lnSpc>
                        <a:spcBef>
                          <a:spcPts val="0"/>
                        </a:spcBef>
                        <a:spcAft>
                          <a:spcPts val="0"/>
                        </a:spcAft>
                        <a:buClr>
                          <a:srgbClr val="000000"/>
                        </a:buClr>
                        <a:buFont typeface="Arial"/>
                      </a:pPr>
                      <a:r>
                        <a:rPr lang="en-US" altLang="zh-TW" sz="900" b="1" i="0" u="none" strike="noStrike" cap="none" dirty="0">
                          <a:solidFill>
                            <a:srgbClr val="FF0000"/>
                          </a:solidFill>
                          <a:effectLst/>
                          <a:latin typeface="+mn-lt"/>
                          <a:ea typeface="+mn-ea"/>
                          <a:cs typeface="+mn-cs"/>
                          <a:sym typeface="Arial"/>
                        </a:rPr>
                        <a:t>0.0511</a:t>
                      </a:r>
                      <a:r>
                        <a:rPr lang="zh-TW" altLang="en-US" sz="900" b="1" i="0" u="none" strike="noStrike" cap="none" dirty="0">
                          <a:solidFill>
                            <a:srgbClr val="FF0000"/>
                          </a:solidFill>
                          <a:effectLst/>
                          <a:latin typeface="+mn-lt"/>
                          <a:ea typeface="+mn-ea"/>
                          <a:cs typeface="+mn-cs"/>
                          <a:sym typeface="Arial"/>
                        </a:rPr>
                        <a:t> </a:t>
                      </a:r>
                      <a:r>
                        <a:rPr lang="en-US" altLang="zh-TW" sz="900" b="1" i="0" u="none" strike="noStrike" dirty="0">
                          <a:solidFill>
                            <a:srgbClr val="FF0000"/>
                          </a:solidFill>
                          <a:effectLst/>
                          <a:latin typeface="Arial (本文)"/>
                          <a:ea typeface="+mn-ea"/>
                        </a:rPr>
                        <a:t>±0.001</a:t>
                      </a:r>
                      <a:endParaRPr lang="en-US" altLang="zh-TW" sz="900" b="1" i="0" u="none" strike="noStrike" cap="none" dirty="0">
                        <a:solidFill>
                          <a:srgbClr val="FF0000"/>
                        </a:solidFill>
                        <a:effectLst/>
                        <a:latin typeface="+mn-lt"/>
                        <a:ea typeface="+mn-ea"/>
                        <a:cs typeface="+mn-cs"/>
                        <a:sym typeface="Arial"/>
                      </a:endParaRPr>
                    </a:p>
                  </a:txBody>
                  <a:tcPr marL="99060" marR="99060" anchor="ctr"/>
                </a:tc>
                <a:tc>
                  <a:txBody>
                    <a:bodyPr/>
                    <a:lstStyle/>
                    <a:p>
                      <a:pPr marR="0" algn="ctr" rtl="0">
                        <a:lnSpc>
                          <a:spcPct val="100000"/>
                        </a:lnSpc>
                        <a:spcBef>
                          <a:spcPts val="0"/>
                        </a:spcBef>
                        <a:spcAft>
                          <a:spcPts val="0"/>
                        </a:spcAft>
                        <a:buClr>
                          <a:srgbClr val="000000"/>
                        </a:buClr>
                        <a:buFont typeface="Arial"/>
                      </a:pPr>
                      <a:r>
                        <a:rPr lang="en-US" altLang="zh-TW" sz="900" b="1" i="0" u="none" strike="noStrike" cap="none" dirty="0">
                          <a:solidFill>
                            <a:srgbClr val="FF0000"/>
                          </a:solidFill>
                          <a:effectLst/>
                          <a:latin typeface="+mn-lt"/>
                          <a:ea typeface="+mn-ea"/>
                          <a:cs typeface="+mn-cs"/>
                          <a:sym typeface="Arial"/>
                        </a:rPr>
                        <a:t>0.3415</a:t>
                      </a:r>
                      <a:r>
                        <a:rPr lang="zh-TW" altLang="en-US" sz="900" b="1" i="0" u="none" strike="noStrike" cap="none" dirty="0">
                          <a:solidFill>
                            <a:srgbClr val="FF0000"/>
                          </a:solidFill>
                          <a:effectLst/>
                          <a:latin typeface="+mn-lt"/>
                          <a:ea typeface="+mn-ea"/>
                          <a:cs typeface="+mn-cs"/>
                          <a:sym typeface="Arial"/>
                        </a:rPr>
                        <a:t> </a:t>
                      </a:r>
                      <a:r>
                        <a:rPr lang="en-US" altLang="zh-TW" sz="900" b="1" i="0" u="none" strike="noStrike" dirty="0">
                          <a:solidFill>
                            <a:srgbClr val="FF0000"/>
                          </a:solidFill>
                          <a:effectLst/>
                          <a:latin typeface="Arial (本文)"/>
                          <a:ea typeface="+mn-ea"/>
                        </a:rPr>
                        <a:t>±0.001</a:t>
                      </a:r>
                      <a:endParaRPr lang="en-US" altLang="zh-TW" sz="900" b="1" i="0" u="none" strike="noStrike" cap="none" dirty="0">
                        <a:solidFill>
                          <a:srgbClr val="FF0000"/>
                        </a:solidFill>
                        <a:effectLst/>
                        <a:latin typeface="+mn-lt"/>
                        <a:ea typeface="+mn-ea"/>
                        <a:cs typeface="+mn-cs"/>
                        <a:sym typeface="Arial"/>
                      </a:endParaRPr>
                    </a:p>
                  </a:txBody>
                  <a:tcPr anchor="ctr"/>
                </a:tc>
                <a:tc>
                  <a:txBody>
                    <a:bodyPr/>
                    <a:lstStyle/>
                    <a:p>
                      <a:pPr marR="0" algn="ctr" rtl="0">
                        <a:lnSpc>
                          <a:spcPct val="100000"/>
                        </a:lnSpc>
                        <a:spcBef>
                          <a:spcPts val="0"/>
                        </a:spcBef>
                        <a:spcAft>
                          <a:spcPts val="0"/>
                        </a:spcAft>
                        <a:buClr>
                          <a:srgbClr val="000000"/>
                        </a:buClr>
                        <a:buFont typeface="Arial"/>
                      </a:pPr>
                      <a:r>
                        <a:rPr lang="en-US" altLang="zh-TW" sz="900" b="1" i="0" u="none" strike="noStrike" cap="none" dirty="0">
                          <a:solidFill>
                            <a:srgbClr val="FF0000"/>
                          </a:solidFill>
                          <a:effectLst/>
                          <a:latin typeface="+mn-lt"/>
                          <a:ea typeface="+mn-ea"/>
                          <a:cs typeface="+mn-cs"/>
                          <a:sym typeface="Arial"/>
                        </a:rPr>
                        <a:t>0.3543</a:t>
                      </a:r>
                      <a:r>
                        <a:rPr lang="zh-TW" altLang="en-US" sz="900" b="1" i="0" u="none" strike="noStrike" cap="none" dirty="0">
                          <a:solidFill>
                            <a:srgbClr val="FF0000"/>
                          </a:solidFill>
                          <a:effectLst/>
                          <a:latin typeface="+mn-lt"/>
                          <a:ea typeface="+mn-ea"/>
                          <a:cs typeface="+mn-cs"/>
                          <a:sym typeface="Arial"/>
                        </a:rPr>
                        <a:t> </a:t>
                      </a:r>
                      <a:r>
                        <a:rPr lang="en-US" altLang="zh-TW" sz="900" b="1" i="0" u="none" strike="noStrike" dirty="0">
                          <a:solidFill>
                            <a:srgbClr val="FF0000"/>
                          </a:solidFill>
                          <a:effectLst/>
                          <a:latin typeface="Arial (本文)"/>
                          <a:ea typeface="+mn-ea"/>
                        </a:rPr>
                        <a:t>±0.0007</a:t>
                      </a:r>
                      <a:endParaRPr lang="en-US" altLang="zh-TW" sz="900" b="1" i="0" u="none" strike="noStrike" cap="none" dirty="0">
                        <a:solidFill>
                          <a:srgbClr val="FF0000"/>
                        </a:solidFill>
                        <a:effectLst/>
                        <a:latin typeface="+mn-lt"/>
                        <a:ea typeface="+mn-ea"/>
                        <a:cs typeface="+mn-cs"/>
                        <a:sym typeface="Arial"/>
                      </a:endParaRPr>
                    </a:p>
                  </a:txBody>
                  <a:tcPr marL="99060" marR="99060" anchor="ctr"/>
                </a:tc>
                <a:extLst>
                  <a:ext uri="{0D108BD9-81ED-4DB2-BD59-A6C34878D82A}">
                    <a16:rowId xmlns:a16="http://schemas.microsoft.com/office/drawing/2014/main" val="836861007"/>
                  </a:ext>
                </a:extLst>
              </a:tr>
            </a:tbl>
          </a:graphicData>
        </a:graphic>
      </p:graphicFrame>
      <p:sp>
        <p:nvSpPr>
          <p:cNvPr id="3" name="Google Shape;429;p32">
            <a:extLst>
              <a:ext uri="{FF2B5EF4-FFF2-40B4-BE49-F238E27FC236}">
                <a16:creationId xmlns:a16="http://schemas.microsoft.com/office/drawing/2014/main" id="{992E7B0E-D494-51AC-7788-54988502AC5A}"/>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p>
        </p:txBody>
      </p:sp>
      <p:sp>
        <p:nvSpPr>
          <p:cNvPr id="2" name="文字方塊 1">
            <a:extLst>
              <a:ext uri="{FF2B5EF4-FFF2-40B4-BE49-F238E27FC236}">
                <a16:creationId xmlns:a16="http://schemas.microsoft.com/office/drawing/2014/main" id="{B53127B7-FA5D-DE20-89CC-021E523F80AC}"/>
              </a:ext>
            </a:extLst>
          </p:cNvPr>
          <p:cNvSpPr txBox="1"/>
          <p:nvPr/>
        </p:nvSpPr>
        <p:spPr>
          <a:xfrm>
            <a:off x="3963745" y="1496058"/>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3" name="頁尾版面配置區 12">
            <a:extLst>
              <a:ext uri="{FF2B5EF4-FFF2-40B4-BE49-F238E27FC236}">
                <a16:creationId xmlns:a16="http://schemas.microsoft.com/office/drawing/2014/main" id="{E9C3F53D-F15D-6005-C2D3-1F3BAD055A85}"/>
              </a:ext>
            </a:extLst>
          </p:cNvPr>
          <p:cNvSpPr>
            <a:spLocks noGrp="1"/>
          </p:cNvSpPr>
          <p:nvPr>
            <p:ph type="ftr" idx="3"/>
          </p:nvPr>
        </p:nvSpPr>
        <p:spPr/>
        <p:txBody>
          <a:bodyPr/>
          <a:lstStyle/>
          <a:p>
            <a:r>
              <a:rPr lang="en-US" altLang="zh-TW"/>
              <a:t>/67</a:t>
            </a:r>
            <a:endParaRPr lang="zh-TW" altLang="en-US" dirty="0"/>
          </a:p>
        </p:txBody>
      </p:sp>
      <p:sp>
        <p:nvSpPr>
          <p:cNvPr id="5" name="投影片編號版面配置區 4">
            <a:extLst>
              <a:ext uri="{FF2B5EF4-FFF2-40B4-BE49-F238E27FC236}">
                <a16:creationId xmlns:a16="http://schemas.microsoft.com/office/drawing/2014/main" id="{F6CFD656-26C2-16C9-7EEF-E381AE45C8F0}"/>
              </a:ext>
            </a:extLst>
          </p:cNvPr>
          <p:cNvSpPr>
            <a:spLocks noGrp="1"/>
          </p:cNvSpPr>
          <p:nvPr>
            <p:ph type="sldNum" idx="4"/>
          </p:nvPr>
        </p:nvSpPr>
        <p:spPr/>
        <p:txBody>
          <a:bodyPr/>
          <a:lstStyle/>
          <a:p>
            <a:fld id="{00000000-1234-1234-1234-123412341234}" type="slidenum">
              <a:rPr lang="en-US" smtClean="0"/>
              <a:pPr/>
              <a:t>62</a:t>
            </a:fld>
            <a:endParaRPr lang="en-US" dirty="0"/>
          </a:p>
        </p:txBody>
      </p:sp>
    </p:spTree>
    <p:extLst>
      <p:ext uri="{BB962C8B-B14F-4D97-AF65-F5344CB8AC3E}">
        <p14:creationId xmlns:p14="http://schemas.microsoft.com/office/powerpoint/2010/main" val="1137734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96468" y="369791"/>
            <a:ext cx="8937464" cy="307777"/>
          </a:xfrm>
          <a:prstGeom prst="rect">
            <a:avLst/>
          </a:prstGeom>
          <a:noFill/>
        </p:spPr>
        <p:txBody>
          <a:bodyPr wrap="square">
            <a:spAutoFit/>
          </a:bodyPr>
          <a:lstStyle/>
          <a:p>
            <a:pPr>
              <a:defRPr/>
            </a:pPr>
            <a:r>
              <a:rPr lang="en-US" altLang="zh-TW" dirty="0"/>
              <a:t>-Using Temperature scaling to Calibrate Models on MIT-States</a:t>
            </a:r>
          </a:p>
        </p:txBody>
      </p:sp>
      <p:sp>
        <p:nvSpPr>
          <p:cNvPr id="4" name="Google Shape;429;p32">
            <a:extLst>
              <a:ext uri="{FF2B5EF4-FFF2-40B4-BE49-F238E27FC236}">
                <a16:creationId xmlns:a16="http://schemas.microsoft.com/office/drawing/2014/main" id="{95BB456E-4ECE-4C3A-7692-488DC00522F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p>
        </p:txBody>
      </p:sp>
      <p:sp>
        <p:nvSpPr>
          <p:cNvPr id="5" name="文字方塊 4">
            <a:extLst>
              <a:ext uri="{FF2B5EF4-FFF2-40B4-BE49-F238E27FC236}">
                <a16:creationId xmlns:a16="http://schemas.microsoft.com/office/drawing/2014/main" id="{87BAEF67-8E3B-943A-70EE-4B22EC2A29BA}"/>
              </a:ext>
            </a:extLst>
          </p:cNvPr>
          <p:cNvSpPr txBox="1"/>
          <p:nvPr/>
        </p:nvSpPr>
        <p:spPr>
          <a:xfrm>
            <a:off x="98543" y="787745"/>
            <a:ext cx="2613600" cy="307777"/>
          </a:xfrm>
          <a:prstGeom prst="rect">
            <a:avLst/>
          </a:prstGeom>
          <a:noFill/>
        </p:spPr>
        <p:txBody>
          <a:bodyPr wrap="square">
            <a:spAutoFit/>
          </a:bodyPr>
          <a:lstStyle/>
          <a:p>
            <a:pPr algn="ctr"/>
            <a:r>
              <a:rPr lang="en-US" altLang="zh-TW" sz="1400" dirty="0">
                <a:effectLst/>
              </a:rPr>
              <a:t>Dataset: </a:t>
            </a:r>
            <a:r>
              <a:rPr lang="en-US" altLang="zh-TW" dirty="0"/>
              <a:t>MIT-States</a:t>
            </a:r>
            <a:endParaRPr lang="en-US" altLang="zh-TW" sz="1400" dirty="0">
              <a:effectLst/>
            </a:endParaRPr>
          </a:p>
        </p:txBody>
      </p:sp>
      <p:sp>
        <p:nvSpPr>
          <p:cNvPr id="7" name="文字方塊 6">
            <a:extLst>
              <a:ext uri="{FF2B5EF4-FFF2-40B4-BE49-F238E27FC236}">
                <a16:creationId xmlns:a16="http://schemas.microsoft.com/office/drawing/2014/main" id="{980D5907-716C-6EEB-270A-3E9F181FB35C}"/>
              </a:ext>
            </a:extLst>
          </p:cNvPr>
          <p:cNvSpPr txBox="1"/>
          <p:nvPr/>
        </p:nvSpPr>
        <p:spPr>
          <a:xfrm>
            <a:off x="3719085" y="82736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8" name="文字方塊 7">
            <a:extLst>
              <a:ext uri="{FF2B5EF4-FFF2-40B4-BE49-F238E27FC236}">
                <a16:creationId xmlns:a16="http://schemas.microsoft.com/office/drawing/2014/main" id="{F409D281-0712-558A-4600-36904B3B7CA9}"/>
              </a:ext>
            </a:extLst>
          </p:cNvPr>
          <p:cNvSpPr txBox="1"/>
          <p:nvPr/>
        </p:nvSpPr>
        <p:spPr>
          <a:xfrm>
            <a:off x="1305358" y="1457450"/>
            <a:ext cx="7350961"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Evaluation Metrics : Accuracy </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Model Calibration Method:</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Temperature scaling </a:t>
            </a:r>
            <a:endParaRPr lang="zh-TW" altLang="en-US" dirty="0">
              <a:latin typeface="Cambria" panose="02040503050406030204" pitchFamily="18" charset="0"/>
            </a:endParaRPr>
          </a:p>
        </p:txBody>
      </p:sp>
      <p:sp>
        <p:nvSpPr>
          <p:cNvPr id="15" name="頁尾版面配置區 14">
            <a:extLst>
              <a:ext uri="{FF2B5EF4-FFF2-40B4-BE49-F238E27FC236}">
                <a16:creationId xmlns:a16="http://schemas.microsoft.com/office/drawing/2014/main" id="{4A087F8A-791E-0ACB-A899-4760EA06D5B4}"/>
              </a:ext>
            </a:extLst>
          </p:cNvPr>
          <p:cNvSpPr>
            <a:spLocks noGrp="1"/>
          </p:cNvSpPr>
          <p:nvPr>
            <p:ph type="ftr" idx="3"/>
          </p:nvPr>
        </p:nvSpPr>
        <p:spPr/>
        <p:txBody>
          <a:bodyPr/>
          <a:lstStyle/>
          <a:p>
            <a:r>
              <a:rPr lang="en-US" altLang="zh-TW"/>
              <a:t>/67</a:t>
            </a:r>
            <a:endParaRPr lang="zh-TW" altLang="en-US" dirty="0"/>
          </a:p>
        </p:txBody>
      </p:sp>
      <p:graphicFrame>
        <p:nvGraphicFramePr>
          <p:cNvPr id="2" name="表格 4">
            <a:extLst>
              <a:ext uri="{FF2B5EF4-FFF2-40B4-BE49-F238E27FC236}">
                <a16:creationId xmlns:a16="http://schemas.microsoft.com/office/drawing/2014/main" id="{FC526A5E-A823-CBC2-D763-A866D88103EC}"/>
              </a:ext>
            </a:extLst>
          </p:cNvPr>
          <p:cNvGraphicFramePr>
            <a:graphicFrameLocks noGrp="1"/>
          </p:cNvGraphicFramePr>
          <p:nvPr>
            <p:extLst>
              <p:ext uri="{D42A27DB-BD31-4B8C-83A1-F6EECF244321}">
                <p14:modId xmlns:p14="http://schemas.microsoft.com/office/powerpoint/2010/main" val="920954014"/>
              </p:ext>
            </p:extLst>
          </p:nvPr>
        </p:nvGraphicFramePr>
        <p:xfrm>
          <a:off x="116457" y="1817092"/>
          <a:ext cx="8796784" cy="2996451"/>
        </p:xfrm>
        <a:graphic>
          <a:graphicData uri="http://schemas.openxmlformats.org/drawingml/2006/table">
            <a:tbl>
              <a:tblPr firstRow="1" bandRow="1">
                <a:tableStyleId>{7DF18680-E054-41AD-8BC1-D1AEF772440D}</a:tableStyleId>
              </a:tblPr>
              <a:tblGrid>
                <a:gridCol w="1119721">
                  <a:extLst>
                    <a:ext uri="{9D8B030D-6E8A-4147-A177-3AD203B41FA5}">
                      <a16:colId xmlns:a16="http://schemas.microsoft.com/office/drawing/2014/main" val="1598983666"/>
                    </a:ext>
                  </a:extLst>
                </a:gridCol>
                <a:gridCol w="1204086">
                  <a:extLst>
                    <a:ext uri="{9D8B030D-6E8A-4147-A177-3AD203B41FA5}">
                      <a16:colId xmlns:a16="http://schemas.microsoft.com/office/drawing/2014/main" val="3368795392"/>
                    </a:ext>
                  </a:extLst>
                </a:gridCol>
                <a:gridCol w="1255953">
                  <a:extLst>
                    <a:ext uri="{9D8B030D-6E8A-4147-A177-3AD203B41FA5}">
                      <a16:colId xmlns:a16="http://schemas.microsoft.com/office/drawing/2014/main" val="261202780"/>
                    </a:ext>
                  </a:extLst>
                </a:gridCol>
                <a:gridCol w="1304256">
                  <a:extLst>
                    <a:ext uri="{9D8B030D-6E8A-4147-A177-3AD203B41FA5}">
                      <a16:colId xmlns:a16="http://schemas.microsoft.com/office/drawing/2014/main" val="3156416267"/>
                    </a:ext>
                  </a:extLst>
                </a:gridCol>
                <a:gridCol w="1304256">
                  <a:extLst>
                    <a:ext uri="{9D8B030D-6E8A-4147-A177-3AD203B41FA5}">
                      <a16:colId xmlns:a16="http://schemas.microsoft.com/office/drawing/2014/main" val="2330506707"/>
                    </a:ext>
                  </a:extLst>
                </a:gridCol>
                <a:gridCol w="1304256">
                  <a:extLst>
                    <a:ext uri="{9D8B030D-6E8A-4147-A177-3AD203B41FA5}">
                      <a16:colId xmlns:a16="http://schemas.microsoft.com/office/drawing/2014/main" val="4080050539"/>
                    </a:ext>
                  </a:extLst>
                </a:gridCol>
                <a:gridCol w="1304256">
                  <a:extLst>
                    <a:ext uri="{9D8B030D-6E8A-4147-A177-3AD203B41FA5}">
                      <a16:colId xmlns:a16="http://schemas.microsoft.com/office/drawing/2014/main" val="2244258055"/>
                    </a:ext>
                  </a:extLst>
                </a:gridCol>
              </a:tblGrid>
              <a:tr h="922541">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a:t>
                      </a:r>
                      <a:r>
                        <a:rPr lang="en-US" altLang="zh-TW" sz="1200" dirty="0"/>
                        <a:t>Model Calibration</a:t>
                      </a:r>
                      <a:r>
                        <a:rPr lang="en-US" altLang="zh-TW" sz="1200" dirty="0">
                          <a:effectLs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extLst>
                  <a:ext uri="{0D108BD9-81ED-4DB2-BD59-A6C34878D82A}">
                    <a16:rowId xmlns:a16="http://schemas.microsoft.com/office/drawing/2014/main" val="2233095615"/>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0.3056 ±0.012</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0.2703 ±0.048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0.2594 ±0.059</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0.3043  ±0.009</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0.3049  ±0.030</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a:solidFill>
                            <a:srgbClr val="000000"/>
                          </a:solidFill>
                          <a:effectLst/>
                          <a:latin typeface="Arial (本文)"/>
                          <a:ea typeface="新細明體" panose="02020500000000000000" pitchFamily="18" charset="-120"/>
                          <a:cs typeface="+mn-cs"/>
                          <a:sym typeface="Arial"/>
                        </a:rPr>
                        <a:t>0.3023  ±0.015</a:t>
                      </a:r>
                    </a:p>
                  </a:txBody>
                  <a:tcPr marL="7620" marR="7620" marT="7620" marB="0" anchor="ctr"/>
                </a:tc>
                <a:extLst>
                  <a:ext uri="{0D108BD9-81ED-4DB2-BD59-A6C34878D82A}">
                    <a16:rowId xmlns:a16="http://schemas.microsoft.com/office/drawing/2014/main" val="665463506"/>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0.2812 ±0.018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0.2660 ±0.019</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0.2543 ±0.031</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0.2798  ±0.015</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0.2785  ±0.023</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a:solidFill>
                            <a:srgbClr val="000000"/>
                          </a:solidFill>
                          <a:effectLst/>
                          <a:latin typeface="Arial (本文)"/>
                          <a:ea typeface="新細明體" panose="02020500000000000000" pitchFamily="18" charset="-120"/>
                          <a:cs typeface="+mn-cs"/>
                          <a:sym typeface="Arial"/>
                        </a:rPr>
                        <a:t>0.2672  ±0.012</a:t>
                      </a:r>
                    </a:p>
                  </a:txBody>
                  <a:tcPr marL="7620" marR="7620" marT="7620" marB="0" anchor="ctr"/>
                </a:tc>
                <a:extLst>
                  <a:ext uri="{0D108BD9-81ED-4DB2-BD59-A6C34878D82A}">
                    <a16:rowId xmlns:a16="http://schemas.microsoft.com/office/drawing/2014/main" val="546715040"/>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0.3113 ±0.007</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0.2931 ±0.024</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0.2650 ±0.005</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0.3110  ±0.013</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0.3071  ±0.015</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0.2690  ±0.016</a:t>
                      </a:r>
                    </a:p>
                  </a:txBody>
                  <a:tcPr marL="7620" marR="7620" marT="7620" marB="0" anchor="ctr"/>
                </a:tc>
                <a:extLst>
                  <a:ext uri="{0D108BD9-81ED-4DB2-BD59-A6C34878D82A}">
                    <a16:rowId xmlns:a16="http://schemas.microsoft.com/office/drawing/2014/main" val="2600902724"/>
                  </a:ext>
                </a:extLst>
              </a:tr>
              <a:tr h="519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acc(↑)</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0.3110 ±0.008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0.2908 ±0.028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0.2568 ±0.013</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0.3032  ±0.009</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0.3041  ±0.020</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0.2667  ±0.017</a:t>
                      </a:r>
                    </a:p>
                  </a:txBody>
                  <a:tcPr marL="7620" marR="7620" marT="7620" marB="0" anchor="ctr"/>
                </a:tc>
                <a:extLst>
                  <a:ext uri="{0D108BD9-81ED-4DB2-BD59-A6C34878D82A}">
                    <a16:rowId xmlns:a16="http://schemas.microsoft.com/office/drawing/2014/main" val="977305840"/>
                  </a:ext>
                </a:extLst>
              </a:tr>
            </a:tbl>
          </a:graphicData>
        </a:graphic>
      </p:graphicFrame>
      <p:sp>
        <p:nvSpPr>
          <p:cNvPr id="3" name="投影片編號版面配置區 2">
            <a:extLst>
              <a:ext uri="{FF2B5EF4-FFF2-40B4-BE49-F238E27FC236}">
                <a16:creationId xmlns:a16="http://schemas.microsoft.com/office/drawing/2014/main" id="{EA20E6D2-9D7A-7664-C950-344ADB1B3FC5}"/>
              </a:ext>
            </a:extLst>
          </p:cNvPr>
          <p:cNvSpPr>
            <a:spLocks noGrp="1"/>
          </p:cNvSpPr>
          <p:nvPr>
            <p:ph type="sldNum" idx="4"/>
          </p:nvPr>
        </p:nvSpPr>
        <p:spPr/>
        <p:txBody>
          <a:bodyPr/>
          <a:lstStyle/>
          <a:p>
            <a:fld id="{00000000-1234-1234-1234-123412341234}" type="slidenum">
              <a:rPr lang="en-US" smtClean="0"/>
              <a:pPr/>
              <a:t>63</a:t>
            </a:fld>
            <a:endParaRPr lang="en-US" dirty="0"/>
          </a:p>
        </p:txBody>
      </p:sp>
    </p:spTree>
    <p:extLst>
      <p:ext uri="{BB962C8B-B14F-4D97-AF65-F5344CB8AC3E}">
        <p14:creationId xmlns:p14="http://schemas.microsoft.com/office/powerpoint/2010/main" val="212307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7C111B6-BF82-6F82-DE7D-D646CE150707}"/>
              </a:ext>
            </a:extLst>
          </p:cNvPr>
          <p:cNvSpPr/>
          <p:nvPr/>
        </p:nvSpPr>
        <p:spPr bwMode="auto">
          <a:xfrm>
            <a:off x="168540" y="90084"/>
            <a:ext cx="4661854"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Part4 : Experiment</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dirty="0"/>
              <a:t>Using Monte Carlo Dropout to Calibrate Models</a:t>
            </a:r>
            <a:endParaRPr lang="zh-TW" altLang="en-US" sz="1600" dirty="0"/>
          </a:p>
        </p:txBody>
      </p:sp>
      <p:sp>
        <p:nvSpPr>
          <p:cNvPr id="5" name="文字方塊 4">
            <a:extLst>
              <a:ext uri="{FF2B5EF4-FFF2-40B4-BE49-F238E27FC236}">
                <a16:creationId xmlns:a16="http://schemas.microsoft.com/office/drawing/2014/main" id="{DBB419D9-7B0E-E358-67FF-DF2759A34194}"/>
              </a:ext>
            </a:extLst>
          </p:cNvPr>
          <p:cNvSpPr txBox="1"/>
          <p:nvPr/>
        </p:nvSpPr>
        <p:spPr>
          <a:xfrm>
            <a:off x="460018" y="1355658"/>
            <a:ext cx="7646019" cy="2677656"/>
          </a:xfrm>
          <a:prstGeom prst="rect">
            <a:avLst/>
          </a:prstGeom>
          <a:noFill/>
        </p:spPr>
        <p:txBody>
          <a:bodyPr wrap="square">
            <a:spAutoFit/>
          </a:bodyPr>
          <a:lstStyle/>
          <a:p>
            <a:r>
              <a:rPr lang="en-US" altLang="zh-TW" sz="1400" b="1" dirty="0"/>
              <a:t>Experimental Results</a:t>
            </a:r>
          </a:p>
          <a:p>
            <a:endParaRPr lang="zh-TW" altLang="en-US" b="1" dirty="0"/>
          </a:p>
          <a:p>
            <a:r>
              <a:rPr lang="en-US" altLang="zh-TW" dirty="0">
                <a:latin typeface="Cambria" panose="02040503050406030204" pitchFamily="18" charset="0"/>
                <a:ea typeface="Cambria" panose="02040503050406030204" pitchFamily="18" charset="0"/>
              </a:rPr>
              <a:t>Based on these experimental results, we found that SPE performs better on both datasets. After model calibration, the performance of SPE, along with SOE and POE, slightly decreases.</a:t>
            </a:r>
          </a:p>
          <a:p>
            <a:endParaRPr lang="en-US" altLang="zh-TW" dirty="0">
              <a:latin typeface="Cambria" panose="02040503050406030204" pitchFamily="18" charset="0"/>
              <a:ea typeface="Cambria" panose="02040503050406030204" pitchFamily="18" charset="0"/>
            </a:endParaRPr>
          </a:p>
          <a:p>
            <a:r>
              <a:rPr lang="en-US" altLang="zh-TW" dirty="0">
                <a:latin typeface="Cambria" panose="02040503050406030204" pitchFamily="18" charset="0"/>
                <a:ea typeface="Cambria" panose="02040503050406030204" pitchFamily="18" charset="0"/>
              </a:rPr>
              <a:t>In the UT-Zappos and MIT-States datasets, SPE can replace SOE and POE, and SPE without model calibration outperforms SOE and POE.</a:t>
            </a:r>
          </a:p>
          <a:p>
            <a:endParaRPr lang="en-US" altLang="zh-TW" dirty="0">
              <a:latin typeface="Cambria" panose="02040503050406030204" pitchFamily="18" charset="0"/>
              <a:ea typeface="Cambria" panose="02040503050406030204" pitchFamily="18" charset="0"/>
            </a:endParaRPr>
          </a:p>
          <a:p>
            <a:endParaRPr lang="en-US" altLang="zh-TW" dirty="0">
              <a:latin typeface="Cambria" panose="02040503050406030204" pitchFamily="18" charset="0"/>
              <a:ea typeface="Cambria" panose="02040503050406030204" pitchFamily="18" charset="0"/>
            </a:endParaRPr>
          </a:p>
          <a:p>
            <a:r>
              <a:rPr lang="en-US" altLang="zh-TW" b="1" dirty="0">
                <a:latin typeface="Cambria" panose="02040503050406030204" pitchFamily="18" charset="0"/>
                <a:ea typeface="Cambria" panose="02040503050406030204" pitchFamily="18" charset="0"/>
              </a:rPr>
              <a:t>Does the model need calibration? </a:t>
            </a:r>
          </a:p>
          <a:p>
            <a:r>
              <a:rPr lang="en-US" altLang="zh-TW" dirty="0">
                <a:latin typeface="Cambria" panose="02040503050406030204" pitchFamily="18" charset="0"/>
                <a:ea typeface="Cambria" panose="02040503050406030204" pitchFamily="18" charset="0"/>
              </a:rPr>
              <a:t>On both datasets, there is no need for model calibration, and the performance of the model declines after calibration.</a:t>
            </a:r>
            <a:endParaRPr lang="zh-TW" altLang="en-US" dirty="0">
              <a:latin typeface="Cambria" panose="02040503050406030204" pitchFamily="18" charset="0"/>
            </a:endParaRPr>
          </a:p>
        </p:txBody>
      </p:sp>
      <p:sp>
        <p:nvSpPr>
          <p:cNvPr id="9" name="頁尾版面配置區 8">
            <a:extLst>
              <a:ext uri="{FF2B5EF4-FFF2-40B4-BE49-F238E27FC236}">
                <a16:creationId xmlns:a16="http://schemas.microsoft.com/office/drawing/2014/main" id="{05ADEF71-785C-809C-29D8-4B521FFD5FA0}"/>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5C87CE1C-5BC3-4B0A-F761-D11DBE277797}"/>
              </a:ext>
            </a:extLst>
          </p:cNvPr>
          <p:cNvSpPr>
            <a:spLocks noGrp="1"/>
          </p:cNvSpPr>
          <p:nvPr>
            <p:ph type="sldNum" idx="4"/>
          </p:nvPr>
        </p:nvSpPr>
        <p:spPr/>
        <p:txBody>
          <a:bodyPr/>
          <a:lstStyle/>
          <a:p>
            <a:fld id="{00000000-1234-1234-1234-123412341234}" type="slidenum">
              <a:rPr lang="en-US" smtClean="0"/>
              <a:pPr/>
              <a:t>64</a:t>
            </a:fld>
            <a:endParaRPr lang="en-US" dirty="0"/>
          </a:p>
        </p:txBody>
      </p:sp>
    </p:spTree>
    <p:extLst>
      <p:ext uri="{BB962C8B-B14F-4D97-AF65-F5344CB8AC3E}">
        <p14:creationId xmlns:p14="http://schemas.microsoft.com/office/powerpoint/2010/main" val="428985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bg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3061809" y="2298539"/>
            <a:ext cx="3020379" cy="707886"/>
          </a:xfrm>
          <a:prstGeom prst="rect">
            <a:avLst/>
          </a:prstGeom>
        </p:spPr>
        <p:txBody>
          <a:bodyPr wrap="none">
            <a:spAutoFit/>
          </a:bodyPr>
          <a:lstStyle/>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Conclusion</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a:t>
            </a:r>
            <a:r>
              <a:rPr lang="en-US" altLang="zh-CN" dirty="0">
                <a:solidFill>
                  <a:schemeClr val="bg1"/>
                </a:solidFill>
                <a:latin typeface="+mj-lt"/>
              </a:rPr>
              <a:t>FIVE</a:t>
            </a:r>
            <a:endParaRPr lang="zh-CN" altLang="en-US" sz="1400" dirty="0">
              <a:solidFill>
                <a:schemeClr val="bg1"/>
              </a:solidFill>
              <a:latin typeface="+mj-lt"/>
            </a:endParaRPr>
          </a:p>
        </p:txBody>
      </p:sp>
    </p:spTree>
    <p:extLst>
      <p:ext uri="{BB962C8B-B14F-4D97-AF65-F5344CB8AC3E}">
        <p14:creationId xmlns:p14="http://schemas.microsoft.com/office/powerpoint/2010/main" val="3407909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2219582" cy="369332"/>
          </a:xfrm>
          <a:prstGeom prst="rect">
            <a:avLst/>
          </a:prstGeom>
          <a:noFill/>
        </p:spPr>
        <p:txBody>
          <a:bodyPr wrap="none">
            <a:spAutoFit/>
          </a:bodyPr>
          <a:lstStyle/>
          <a:p>
            <a:pPr>
              <a:defRPr/>
            </a:pP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Conclusion</a:t>
            </a:r>
            <a:endPar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字方塊 2"/>
          <p:cNvSpPr txBox="1"/>
          <p:nvPr/>
        </p:nvSpPr>
        <p:spPr>
          <a:xfrm>
            <a:off x="168540" y="1002089"/>
            <a:ext cx="8722360" cy="3108543"/>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dirty="0">
                <a:latin typeface="Cambria" panose="02040503050406030204" pitchFamily="18" charset="0"/>
                <a:ea typeface="Cambria" panose="02040503050406030204" pitchFamily="18" charset="0"/>
              </a:rPr>
              <a:t>We proposed two distinct levels of Ensemble learning methods: </a:t>
            </a:r>
            <a:r>
              <a:rPr lang="en-US" altLang="zh-TW" b="1" dirty="0">
                <a:latin typeface="Cambria" panose="02040503050406030204" pitchFamily="18" charset="0"/>
                <a:ea typeface="Cambria" panose="02040503050406030204" pitchFamily="18" charset="0"/>
              </a:rPr>
              <a:t>SPE</a:t>
            </a:r>
            <a:r>
              <a:rPr lang="en-US" altLang="zh-TW" dirty="0">
                <a:latin typeface="Cambria" panose="02040503050406030204" pitchFamily="18" charset="0"/>
                <a:ea typeface="Cambria" panose="02040503050406030204" pitchFamily="18" charset="0"/>
              </a:rPr>
              <a:t> (Selected Prime Expert ) and </a:t>
            </a:r>
            <a:r>
              <a:rPr lang="en-US" altLang="zh-TW" b="1" dirty="0">
                <a:latin typeface="Cambria" panose="02040503050406030204" pitchFamily="18" charset="0"/>
                <a:ea typeface="Cambria" panose="02040503050406030204" pitchFamily="18" charset="0"/>
              </a:rPr>
              <a:t>HMOE</a:t>
            </a:r>
            <a:r>
              <a:rPr lang="en-US" altLang="zh-TW" dirty="0">
                <a:latin typeface="Cambria" panose="02040503050406030204" pitchFamily="18" charset="0"/>
                <a:ea typeface="Cambria" panose="02040503050406030204" pitchFamily="18" charset="0"/>
              </a:rPr>
              <a:t> (Hierarchical MOE). </a:t>
            </a:r>
            <a:r>
              <a:rPr lang="en-US" altLang="zh-TW" b="1" dirty="0">
                <a:latin typeface="Cambria" panose="02040503050406030204" pitchFamily="18" charset="0"/>
                <a:ea typeface="Cambria" panose="02040503050406030204" pitchFamily="18" charset="0"/>
              </a:rPr>
              <a:t>SPE</a:t>
            </a:r>
            <a:r>
              <a:rPr lang="en-US" altLang="zh-TW" dirty="0">
                <a:latin typeface="Cambria" panose="02040503050406030204" pitchFamily="18" charset="0"/>
                <a:ea typeface="Cambria" panose="02040503050406030204" pitchFamily="18" charset="0"/>
              </a:rPr>
              <a:t> allows for a more precise identification of which experts exhibit higher confidence and accuracy in specific circumstances. This not only assists in selecting and integrating the most confident prediction results but also further enhances the overall predictive performance.</a:t>
            </a:r>
          </a:p>
          <a:p>
            <a:pPr marL="285750" indent="-285750" algn="just">
              <a:buFont typeface="Arial" panose="020B0604020202020204" pitchFamily="34" charset="0"/>
              <a:buChar char="•"/>
            </a:pPr>
            <a:endParaRPr lang="en-US" altLang="zh-TW"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altLang="zh-TW" b="1" dirty="0">
                <a:latin typeface="Cambria" panose="02040503050406030204" pitchFamily="18" charset="0"/>
                <a:ea typeface="Cambria" panose="02040503050406030204" pitchFamily="18" charset="0"/>
              </a:rPr>
              <a:t>HMOE</a:t>
            </a:r>
            <a:r>
              <a:rPr lang="en-US" altLang="zh-TW" dirty="0">
                <a:latin typeface="Cambria" panose="02040503050406030204" pitchFamily="18" charset="0"/>
                <a:ea typeface="Cambria" panose="02040503050406030204" pitchFamily="18" charset="0"/>
              </a:rPr>
              <a:t> involves integrating probabilities output by different Ensemble learning methods. However, the experimental results suggest that using only the SOE and POE methods for integration learning within </a:t>
            </a:r>
            <a:r>
              <a:rPr lang="en-US" altLang="zh-TW" b="1" dirty="0">
                <a:latin typeface="Cambria" panose="02040503050406030204" pitchFamily="18" charset="0"/>
                <a:ea typeface="Cambria" panose="02040503050406030204" pitchFamily="18" charset="0"/>
              </a:rPr>
              <a:t>HMOE</a:t>
            </a:r>
            <a:r>
              <a:rPr lang="en-US" altLang="zh-TW" dirty="0">
                <a:latin typeface="Cambria" panose="02040503050406030204" pitchFamily="18" charset="0"/>
                <a:ea typeface="Cambria" panose="02040503050406030204" pitchFamily="18" charset="0"/>
              </a:rPr>
              <a:t> is inadequate. Our proposed </a:t>
            </a:r>
            <a:r>
              <a:rPr lang="en-US" altLang="zh-TW" b="1" dirty="0">
                <a:latin typeface="Cambria" panose="02040503050406030204" pitchFamily="18" charset="0"/>
                <a:ea typeface="Cambria" panose="02040503050406030204" pitchFamily="18" charset="0"/>
              </a:rPr>
              <a:t>SPE</a:t>
            </a:r>
            <a:r>
              <a:rPr lang="en-US" altLang="zh-TW" dirty="0">
                <a:latin typeface="Cambria" panose="02040503050406030204" pitchFamily="18" charset="0"/>
                <a:ea typeface="Cambria" panose="02040503050406030204" pitchFamily="18" charset="0"/>
              </a:rPr>
              <a:t> method must be incorporated. Thus, the final design of </a:t>
            </a:r>
            <a:r>
              <a:rPr lang="en-US" altLang="zh-TW" b="1" dirty="0">
                <a:latin typeface="Cambria" panose="02040503050406030204" pitchFamily="18" charset="0"/>
                <a:ea typeface="Cambria" panose="02040503050406030204" pitchFamily="18" charset="0"/>
              </a:rPr>
              <a:t>HMOE</a:t>
            </a:r>
            <a:r>
              <a:rPr lang="en-US" altLang="zh-TW" dirty="0">
                <a:latin typeface="Cambria" panose="02040503050406030204" pitchFamily="18" charset="0"/>
                <a:ea typeface="Cambria" panose="02040503050406030204" pitchFamily="18" charset="0"/>
              </a:rPr>
              <a:t> consists of a two-layered MOE. MOE refers to the integration of learning outputs from three experts using the SOE, POE, and </a:t>
            </a:r>
            <a:r>
              <a:rPr lang="en-US" altLang="zh-TW" b="1" dirty="0">
                <a:latin typeface="Cambria" panose="02040503050406030204" pitchFamily="18" charset="0"/>
                <a:ea typeface="Cambria" panose="02040503050406030204" pitchFamily="18" charset="0"/>
              </a:rPr>
              <a:t>SPE</a:t>
            </a:r>
            <a:r>
              <a:rPr lang="en-US" altLang="zh-TW" dirty="0">
                <a:latin typeface="Cambria" panose="02040503050406030204" pitchFamily="18" charset="0"/>
                <a:ea typeface="Cambria" panose="02040503050406030204" pitchFamily="18" charset="0"/>
              </a:rPr>
              <a:t> methods.</a:t>
            </a:r>
          </a:p>
          <a:p>
            <a:pPr marL="285750" indent="-285750" algn="just">
              <a:buFont typeface="Arial" panose="020B0604020202020204" pitchFamily="34" charset="0"/>
              <a:buChar char="•"/>
            </a:pPr>
            <a:endParaRPr lang="en-US" altLang="zh-TW"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altLang="zh-TW" dirty="0">
                <a:latin typeface="Cambria" panose="02040503050406030204" pitchFamily="18" charset="0"/>
                <a:ea typeface="Cambria" panose="02040503050406030204" pitchFamily="18" charset="0"/>
              </a:rPr>
              <a:t>our approach achieved a performance improvement from 51% to </a:t>
            </a:r>
            <a:r>
              <a:rPr lang="en-US" altLang="zh-TW" dirty="0">
                <a:solidFill>
                  <a:srgbClr val="FF0000"/>
                </a:solidFill>
                <a:latin typeface="Cambria" panose="02040503050406030204" pitchFamily="18" charset="0"/>
                <a:ea typeface="Cambria" panose="02040503050406030204" pitchFamily="18" charset="0"/>
              </a:rPr>
              <a:t>54%</a:t>
            </a:r>
            <a:r>
              <a:rPr lang="en-US" altLang="zh-TW" dirty="0">
                <a:latin typeface="Cambria" panose="02040503050406030204" pitchFamily="18" charset="0"/>
                <a:ea typeface="Cambria" panose="02040503050406030204" pitchFamily="18" charset="0"/>
              </a:rPr>
              <a:t> on the UT-Zappos dataset and from 29% to </a:t>
            </a:r>
            <a:r>
              <a:rPr lang="en-US" altLang="zh-TW" dirty="0">
                <a:solidFill>
                  <a:srgbClr val="FF0000"/>
                </a:solidFill>
                <a:latin typeface="Cambria" panose="02040503050406030204" pitchFamily="18" charset="0"/>
                <a:ea typeface="Cambria" panose="02040503050406030204" pitchFamily="18" charset="0"/>
              </a:rPr>
              <a:t>31% </a:t>
            </a:r>
            <a:r>
              <a:rPr lang="en-US" altLang="zh-TW" dirty="0">
                <a:latin typeface="Cambria" panose="02040503050406030204" pitchFamily="18" charset="0"/>
                <a:ea typeface="Cambria" panose="02040503050406030204" pitchFamily="18" charset="0"/>
              </a:rPr>
              <a:t>on the MIT-States dataset. Furthermore, our experiments were averaged over three seeds to ensure the reliability of the data.</a:t>
            </a:r>
            <a:endParaRPr lang="en-US" altLang="zh-TW" sz="1600" dirty="0"/>
          </a:p>
        </p:txBody>
      </p:sp>
      <p:sp>
        <p:nvSpPr>
          <p:cNvPr id="10" name="頁尾版面配置區 9">
            <a:extLst>
              <a:ext uri="{FF2B5EF4-FFF2-40B4-BE49-F238E27FC236}">
                <a16:creationId xmlns:a16="http://schemas.microsoft.com/office/drawing/2014/main" id="{E0885B39-AD34-50C9-2057-FE19D6A62704}"/>
              </a:ext>
            </a:extLst>
          </p:cNvPr>
          <p:cNvSpPr>
            <a:spLocks noGrp="1"/>
          </p:cNvSpPr>
          <p:nvPr>
            <p:ph type="ftr" idx="3"/>
          </p:nvPr>
        </p:nvSpPr>
        <p:spPr/>
        <p:txBody>
          <a:bodyPr/>
          <a:lstStyle/>
          <a:p>
            <a:r>
              <a:rPr lang="en-US" altLang="zh-TW"/>
              <a:t>/67</a:t>
            </a:r>
            <a:endParaRPr lang="zh-TW" altLang="en-US" dirty="0"/>
          </a:p>
        </p:txBody>
      </p:sp>
      <p:sp>
        <p:nvSpPr>
          <p:cNvPr id="4" name="投影片編號版面配置區 3">
            <a:extLst>
              <a:ext uri="{FF2B5EF4-FFF2-40B4-BE49-F238E27FC236}">
                <a16:creationId xmlns:a16="http://schemas.microsoft.com/office/drawing/2014/main" id="{F851A0DD-27DF-3485-B666-03EED3420B7D}"/>
              </a:ext>
            </a:extLst>
          </p:cNvPr>
          <p:cNvSpPr>
            <a:spLocks noGrp="1"/>
          </p:cNvSpPr>
          <p:nvPr>
            <p:ph type="sldNum" idx="4"/>
          </p:nvPr>
        </p:nvSpPr>
        <p:spPr/>
        <p:txBody>
          <a:bodyPr/>
          <a:lstStyle/>
          <a:p>
            <a:fld id="{00000000-1234-1234-1234-123412341234}" type="slidenum">
              <a:rPr lang="en-US" smtClean="0"/>
              <a:pPr/>
              <a:t>66</a:t>
            </a:fld>
            <a:endParaRPr lang="en-US" dirty="0"/>
          </a:p>
        </p:txBody>
      </p:sp>
    </p:spTree>
    <p:extLst>
      <p:ext uri="{BB962C8B-B14F-4D97-AF65-F5344CB8AC3E}">
        <p14:creationId xmlns:p14="http://schemas.microsoft.com/office/powerpoint/2010/main" val="383899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52"/>
          <p:cNvSpPr/>
          <p:nvPr/>
        </p:nvSpPr>
        <p:spPr>
          <a:xfrm>
            <a:off x="0" y="1248032"/>
            <a:ext cx="9144000" cy="2808834"/>
          </a:xfrm>
          <a:prstGeom prst="rect">
            <a:avLst/>
          </a:prstGeom>
          <a:solidFill>
            <a:srgbClr val="597D9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dirty="0">
              <a:solidFill>
                <a:schemeClr val="lt1"/>
              </a:solidFill>
              <a:latin typeface="Calibri"/>
              <a:ea typeface="Calibri"/>
              <a:cs typeface="Calibri"/>
              <a:sym typeface="Calibri"/>
            </a:endParaRPr>
          </a:p>
        </p:txBody>
      </p:sp>
      <p:sp>
        <p:nvSpPr>
          <p:cNvPr id="722" name="Google Shape;722;p52"/>
          <p:cNvSpPr/>
          <p:nvPr/>
        </p:nvSpPr>
        <p:spPr>
          <a:xfrm>
            <a:off x="808594" y="2267748"/>
            <a:ext cx="7499986" cy="769401"/>
          </a:xfrm>
          <a:prstGeom prst="rect">
            <a:avLst/>
          </a:prstGeom>
          <a:noFill/>
          <a:ln>
            <a:noFill/>
          </a:ln>
        </p:spPr>
        <p:txBody>
          <a:bodyPr spcFirstLastPara="1" wrap="square" lIns="91425" tIns="45700" rIns="91425" bIns="45700" anchor="t" anchorCtr="0">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Thanks for your attention</a:t>
            </a:r>
          </a:p>
        </p:txBody>
      </p:sp>
      <p:sp>
        <p:nvSpPr>
          <p:cNvPr id="723" name="Google Shape;723;p52"/>
          <p:cNvSpPr/>
          <p:nvPr/>
        </p:nvSpPr>
        <p:spPr>
          <a:xfrm>
            <a:off x="3917752" y="772917"/>
            <a:ext cx="1281672" cy="1281672"/>
          </a:xfrm>
          <a:prstGeom prst="ellipse">
            <a:avLst/>
          </a:prstGeom>
          <a:solidFill>
            <a:schemeClr val="lt1"/>
          </a:solidFill>
          <a:ln>
            <a:noFill/>
          </a:ln>
          <a:effectLst>
            <a:outerShdw blurRad="101600" dist="101600" dir="5400000" algn="t" rotWithShape="0">
              <a:srgbClr val="000000">
                <a:alpha val="400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grpSp>
        <p:nvGrpSpPr>
          <p:cNvPr id="724" name="Google Shape;724;p52"/>
          <p:cNvGrpSpPr/>
          <p:nvPr/>
        </p:nvGrpSpPr>
        <p:grpSpPr>
          <a:xfrm>
            <a:off x="4117320" y="1086634"/>
            <a:ext cx="882535" cy="769790"/>
            <a:chOff x="4675188" y="2882900"/>
            <a:chExt cx="360362" cy="314325"/>
          </a:xfrm>
        </p:grpSpPr>
        <p:sp>
          <p:nvSpPr>
            <p:cNvPr id="725" name="Google Shape;725;p52"/>
            <p:cNvSpPr/>
            <p:nvPr/>
          </p:nvSpPr>
          <p:spPr>
            <a:xfrm>
              <a:off x="4675188" y="2882900"/>
              <a:ext cx="360362" cy="257175"/>
            </a:xfrm>
            <a:custGeom>
              <a:avLst/>
              <a:gdLst/>
              <a:ahLst/>
              <a:cxnLst/>
              <a:rect l="l" t="t" r="r" b="b"/>
              <a:pathLst>
                <a:path w="21600" h="21600" extrusionOk="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rgbClr val="597D9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1"/>
                </a:buClr>
                <a:buSzPts val="1500"/>
                <a:buFont typeface="Calibri"/>
                <a:buNone/>
              </a:pPr>
              <a:endParaRPr sz="1500" b="0" i="0" u="none" strike="noStrike" cap="none">
                <a:solidFill>
                  <a:srgbClr val="FFFFFF"/>
                </a:solidFill>
                <a:latin typeface="Gill Sans"/>
                <a:ea typeface="Gill Sans"/>
                <a:cs typeface="Gill Sans"/>
                <a:sym typeface="Gill Sans"/>
              </a:endParaRPr>
            </a:p>
          </p:txBody>
        </p:sp>
        <p:sp>
          <p:nvSpPr>
            <p:cNvPr id="726" name="Google Shape;726;p52"/>
            <p:cNvSpPr/>
            <p:nvPr/>
          </p:nvSpPr>
          <p:spPr>
            <a:xfrm>
              <a:off x="5000625" y="2994025"/>
              <a:ext cx="22225" cy="123825"/>
            </a:xfrm>
            <a:custGeom>
              <a:avLst/>
              <a:gdLst/>
              <a:ahLst/>
              <a:cxnLst/>
              <a:rect l="l" t="t" r="r" b="b"/>
              <a:pathLst>
                <a:path w="21600" h="21600" extrusionOk="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rgbClr val="597D9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1"/>
                </a:buClr>
                <a:buSzPts val="1500"/>
                <a:buFont typeface="Calibri"/>
                <a:buNone/>
              </a:pPr>
              <a:endParaRPr sz="1500" b="0" i="0" u="none" strike="noStrike" cap="none">
                <a:solidFill>
                  <a:srgbClr val="FFFFFF"/>
                </a:solidFill>
                <a:latin typeface="Gill Sans"/>
                <a:ea typeface="Gill Sans"/>
                <a:cs typeface="Gill Sans"/>
                <a:sym typeface="Gill Sans"/>
              </a:endParaRPr>
            </a:p>
          </p:txBody>
        </p:sp>
        <p:sp>
          <p:nvSpPr>
            <p:cNvPr id="727" name="Google Shape;727;p52"/>
            <p:cNvSpPr/>
            <p:nvPr/>
          </p:nvSpPr>
          <p:spPr>
            <a:xfrm>
              <a:off x="4989513" y="3128963"/>
              <a:ext cx="46037" cy="68262"/>
            </a:xfrm>
            <a:custGeom>
              <a:avLst/>
              <a:gdLst/>
              <a:ahLst/>
              <a:cxnLst/>
              <a:rect l="l" t="t" r="r" b="b"/>
              <a:pathLst>
                <a:path w="21600" h="21600" extrusionOk="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rgbClr val="597D98"/>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chemeClr val="dk1"/>
                </a:buClr>
                <a:buSzPts val="1500"/>
                <a:buFont typeface="Calibri"/>
                <a:buNone/>
              </a:pPr>
              <a:endParaRPr sz="1500" b="0" i="0" u="none" strike="noStrike" cap="none">
                <a:solidFill>
                  <a:srgbClr val="FFFFFF"/>
                </a:solidFill>
                <a:latin typeface="Gill Sans"/>
                <a:ea typeface="Gill Sans"/>
                <a:cs typeface="Gill Sans"/>
                <a:sym typeface="Gill Sans"/>
              </a:endParaRPr>
            </a:p>
          </p:txBody>
        </p:sp>
      </p:grpSp>
      <p:cxnSp>
        <p:nvCxnSpPr>
          <p:cNvPr id="728" name="Google Shape;728;p52"/>
          <p:cNvCxnSpPr/>
          <p:nvPr/>
        </p:nvCxnSpPr>
        <p:spPr>
          <a:xfrm>
            <a:off x="4170702" y="3323355"/>
            <a:ext cx="802595" cy="0"/>
          </a:xfrm>
          <a:prstGeom prst="straightConnector1">
            <a:avLst/>
          </a:prstGeom>
          <a:noFill/>
          <a:ln w="19050" cap="flat" cmpd="sng">
            <a:solidFill>
              <a:schemeClr val="lt1"/>
            </a:solidFill>
            <a:prstDash val="solid"/>
            <a:miter lim="800000"/>
            <a:headEnd type="none" w="sm" len="sm"/>
            <a:tailEnd type="none" w="sm" len="sm"/>
          </a:ln>
        </p:spPr>
      </p:cxnSp>
      <p:sp>
        <p:nvSpPr>
          <p:cNvPr id="729" name="Google Shape;729;p52"/>
          <p:cNvSpPr/>
          <p:nvPr/>
        </p:nvSpPr>
        <p:spPr>
          <a:xfrm>
            <a:off x="2827749" y="3563936"/>
            <a:ext cx="1647818" cy="2755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a:solidFill>
                  <a:schemeClr val="lt1"/>
                </a:solidFill>
                <a:latin typeface="Calibri"/>
                <a:ea typeface="Calibri"/>
                <a:cs typeface="Calibri"/>
                <a:sym typeface="Calibri"/>
              </a:rPr>
              <a:t>Reporter：周峻緯</a:t>
            </a:r>
            <a:endParaRPr sz="1200">
              <a:solidFill>
                <a:schemeClr val="lt1"/>
              </a:solidFill>
              <a:latin typeface="Calibri"/>
              <a:ea typeface="Calibri"/>
              <a:cs typeface="Calibri"/>
              <a:sym typeface="Calibri"/>
            </a:endParaRPr>
          </a:p>
        </p:txBody>
      </p:sp>
      <p:sp>
        <p:nvSpPr>
          <p:cNvPr id="730" name="Google Shape;730;p52"/>
          <p:cNvSpPr/>
          <p:nvPr/>
        </p:nvSpPr>
        <p:spPr>
          <a:xfrm>
            <a:off x="4572000" y="3563936"/>
            <a:ext cx="1647818" cy="2755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200" dirty="0">
                <a:solidFill>
                  <a:schemeClr val="lt1"/>
                </a:solidFill>
                <a:latin typeface="Calibri"/>
                <a:ea typeface="Calibri"/>
                <a:cs typeface="Calibri"/>
                <a:sym typeface="Calibri"/>
              </a:rPr>
              <a:t>Date：2024/0</a:t>
            </a:r>
            <a:r>
              <a:rPr lang="en-US" altLang="zh-TW" sz="1200" dirty="0">
                <a:solidFill>
                  <a:schemeClr val="lt1"/>
                </a:solidFill>
                <a:latin typeface="Calibri"/>
                <a:ea typeface="Calibri"/>
                <a:cs typeface="Calibri"/>
                <a:sym typeface="Calibri"/>
              </a:rPr>
              <a:t>3</a:t>
            </a:r>
            <a:r>
              <a:rPr lang="en-US" sz="1200" dirty="0">
                <a:solidFill>
                  <a:schemeClr val="lt1"/>
                </a:solidFill>
                <a:latin typeface="Calibri"/>
                <a:ea typeface="Calibri"/>
                <a:cs typeface="Calibri"/>
                <a:sym typeface="Calibri"/>
              </a:rPr>
              <a:t>/2</a:t>
            </a:r>
            <a:r>
              <a:rPr lang="en-US" altLang="zh-TW" sz="1200" dirty="0">
                <a:solidFill>
                  <a:schemeClr val="lt1"/>
                </a:solidFill>
                <a:latin typeface="Calibri"/>
                <a:ea typeface="Calibri"/>
                <a:cs typeface="Calibri"/>
                <a:sym typeface="Calibri"/>
              </a:rPr>
              <a:t>7</a:t>
            </a:r>
            <a:endParaRPr sz="1200" dirty="0">
              <a:solidFill>
                <a:schemeClr val="lt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02919" y="76145"/>
            <a:ext cx="8670660" cy="646331"/>
          </a:xfrm>
          <a:prstGeom prst="rect">
            <a:avLst/>
          </a:prstGeom>
          <a:noFill/>
        </p:spPr>
        <p:txBody>
          <a:bodyPr wrap="squar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Training and Selection of the Object-attribute paired logit Estimation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圓角 5">
            <a:extLst>
              <a:ext uri="{FF2B5EF4-FFF2-40B4-BE49-F238E27FC236}">
                <a16:creationId xmlns:a16="http://schemas.microsoft.com/office/drawing/2014/main" id="{6EF86FB6-026D-967E-E0F6-4EF3001C0B11}"/>
              </a:ext>
            </a:extLst>
          </p:cNvPr>
          <p:cNvSpPr/>
          <p:nvPr/>
        </p:nvSpPr>
        <p:spPr>
          <a:xfrm>
            <a:off x="268246" y="671923"/>
            <a:ext cx="8772833" cy="2139506"/>
          </a:xfrm>
          <a:prstGeom prst="roundRect">
            <a:avLst/>
          </a:prstGeom>
          <a:solidFill>
            <a:schemeClr val="accent6">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 name="文字方塊 6">
            <a:extLst>
              <a:ext uri="{FF2B5EF4-FFF2-40B4-BE49-F238E27FC236}">
                <a16:creationId xmlns:a16="http://schemas.microsoft.com/office/drawing/2014/main" id="{93F9905E-B6CB-5001-5A6D-6D4CD3D6DC8F}"/>
              </a:ext>
            </a:extLst>
          </p:cNvPr>
          <p:cNvSpPr txBox="1"/>
          <p:nvPr/>
        </p:nvSpPr>
        <p:spPr>
          <a:xfrm>
            <a:off x="400832" y="648029"/>
            <a:ext cx="1892968" cy="307777"/>
          </a:xfrm>
          <a:prstGeom prst="rect">
            <a:avLst/>
          </a:prstGeom>
          <a:noFill/>
        </p:spPr>
        <p:txBody>
          <a:bodyPr wrap="square" rtlCol="0">
            <a:spAutoFit/>
          </a:bodyPr>
          <a:lstStyle/>
          <a:p>
            <a:pPr algn="l"/>
            <a:r>
              <a:rPr lang="en-US" altLang="zh-TW" b="1" dirty="0"/>
              <a:t>Training Stage</a:t>
            </a:r>
            <a:endParaRPr lang="en-US" altLang="zh-TW" b="1" dirty="0">
              <a:hlinkClick r:id="rId3">
                <a:extLst>
                  <a:ext uri="{A12FA001-AC4F-418D-AE19-62706E023703}">
                    <ahyp:hlinkClr xmlns:ahyp="http://schemas.microsoft.com/office/drawing/2018/hyperlinkcolor" val="tx"/>
                  </a:ext>
                </a:extLst>
              </a:hlinkClick>
            </a:endParaRPr>
          </a:p>
        </p:txBody>
      </p:sp>
      <p:sp>
        <p:nvSpPr>
          <p:cNvPr id="4" name="矩形 3">
            <a:extLst>
              <a:ext uri="{FF2B5EF4-FFF2-40B4-BE49-F238E27FC236}">
                <a16:creationId xmlns:a16="http://schemas.microsoft.com/office/drawing/2014/main" id="{C0598CC3-7E5B-C248-5AEA-B84E676A4613}"/>
              </a:ext>
            </a:extLst>
          </p:cNvPr>
          <p:cNvSpPr/>
          <p:nvPr/>
        </p:nvSpPr>
        <p:spPr>
          <a:xfrm>
            <a:off x="671585" y="1233930"/>
            <a:ext cx="1892967" cy="646331"/>
          </a:xfrm>
          <a:prstGeom prst="rect">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1"/>
                </a:solidFill>
              </a:rPr>
              <a:t>Czsl</a:t>
            </a:r>
            <a:r>
              <a:rPr lang="en-US" altLang="zh-TW" b="1" dirty="0">
                <a:solidFill>
                  <a:schemeClr val="tx1"/>
                </a:solidFill>
              </a:rPr>
              <a:t> dataset</a:t>
            </a:r>
          </a:p>
          <a:p>
            <a:pPr algn="ctr"/>
            <a:r>
              <a:rPr lang="en-US" altLang="zh-TW" dirty="0">
                <a:solidFill>
                  <a:schemeClr val="tx1"/>
                </a:solidFill>
              </a:rPr>
              <a:t>(train set)</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B31731DB-0A79-DBB0-EC8D-F9BBB70F1ABD}"/>
                  </a:ext>
                </a:extLst>
              </p:cNvPr>
              <p:cNvSpPr txBox="1"/>
              <p:nvPr/>
            </p:nvSpPr>
            <p:spPr>
              <a:xfrm>
                <a:off x="3029401" y="1276384"/>
                <a:ext cx="90885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1" i="1" dirty="0" smtClean="0">
                              <a:latin typeface="Cambria Math" panose="02040503050406030204" pitchFamily="18" charset="0"/>
                            </a:rPr>
                          </m:ctrlPr>
                        </m:sSubPr>
                        <m:e>
                          <m:r>
                            <a:rPr lang="en-US" altLang="zh-TW" b="1" i="1" dirty="0">
                              <a:latin typeface="Cambria Math" panose="02040503050406030204" pitchFamily="18" charset="0"/>
                            </a:rPr>
                            <m:t>𝑿</m:t>
                          </m:r>
                        </m:e>
                        <m:sub>
                          <m:r>
                            <a:rPr lang="en-US" altLang="zh-TW" sz="1400" b="0" i="1" dirty="0" smtClean="0">
                              <a:latin typeface="Cambria Math" panose="02040503050406030204" pitchFamily="18" charset="0"/>
                            </a:rPr>
                            <m:t>𝑡𝑟𝑎𝑖𝑛</m:t>
                          </m:r>
                        </m:sub>
                      </m:sSub>
                    </m:oMath>
                  </m:oMathPara>
                </a14:m>
                <a:endParaRPr lang="zh-TW" altLang="en-US" sz="1400" b="1" dirty="0"/>
              </a:p>
            </p:txBody>
          </p:sp>
        </mc:Choice>
        <mc:Fallback xmlns="">
          <p:sp>
            <p:nvSpPr>
              <p:cNvPr id="18" name="文字方塊 17">
                <a:extLst>
                  <a:ext uri="{FF2B5EF4-FFF2-40B4-BE49-F238E27FC236}">
                    <a16:creationId xmlns:a16="http://schemas.microsoft.com/office/drawing/2014/main" id="{B31731DB-0A79-DBB0-EC8D-F9BBB70F1ABD}"/>
                  </a:ext>
                </a:extLst>
              </p:cNvPr>
              <p:cNvSpPr txBox="1">
                <a:spLocks noRot="1" noChangeAspect="1" noMove="1" noResize="1" noEditPoints="1" noAdjustHandles="1" noChangeArrowheads="1" noChangeShapeType="1" noTextEdit="1"/>
              </p:cNvSpPr>
              <p:nvPr/>
            </p:nvSpPr>
            <p:spPr>
              <a:xfrm>
                <a:off x="3029401" y="1276384"/>
                <a:ext cx="908851" cy="307777"/>
              </a:xfrm>
              <a:prstGeom prst="rect">
                <a:avLst/>
              </a:prstGeom>
              <a:blipFill>
                <a:blip r:embed="rId4"/>
                <a:stretch>
                  <a:fillRect/>
                </a:stretch>
              </a:blipFill>
            </p:spPr>
            <p:txBody>
              <a:bodyPr/>
              <a:lstStyle/>
              <a:p>
                <a:r>
                  <a:rPr lang="zh-TW" altLang="en-US">
                    <a:noFill/>
                  </a:rPr>
                  <a:t> </a:t>
                </a:r>
              </a:p>
            </p:txBody>
          </p:sp>
        </mc:Fallback>
      </mc:AlternateContent>
      <p:cxnSp>
        <p:nvCxnSpPr>
          <p:cNvPr id="103" name="直線單箭頭接點 102">
            <a:extLst>
              <a:ext uri="{FF2B5EF4-FFF2-40B4-BE49-F238E27FC236}">
                <a16:creationId xmlns:a16="http://schemas.microsoft.com/office/drawing/2014/main" id="{552591BF-4B17-8374-8BBA-A13E491B7713}"/>
              </a:ext>
            </a:extLst>
          </p:cNvPr>
          <p:cNvCxnSpPr>
            <a:cxnSpLocks/>
          </p:cNvCxnSpPr>
          <p:nvPr/>
        </p:nvCxnSpPr>
        <p:spPr>
          <a:xfrm>
            <a:off x="5684502" y="1563593"/>
            <a:ext cx="1025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B679C08-D079-7BC7-4060-0DE85A2E9064}"/>
                  </a:ext>
                </a:extLst>
              </p:cNvPr>
              <p:cNvSpPr/>
              <p:nvPr/>
            </p:nvSpPr>
            <p:spPr>
              <a:xfrm>
                <a:off x="4481344" y="1047216"/>
                <a:ext cx="1203158" cy="100857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rPr>
                  <a:t>Object-attribute paired logit Estimation</a:t>
                </a:r>
                <a14:m>
                  <m:oMath xmlns:m="http://schemas.openxmlformats.org/officeDocument/2006/math">
                    <m:r>
                      <a:rPr lang="en-US" altLang="zh-TW" sz="1200" b="1" i="1" dirty="0" smtClean="0">
                        <a:solidFill>
                          <a:schemeClr val="tx1"/>
                        </a:solidFill>
                        <a:latin typeface="Cambria Math" panose="02040503050406030204" pitchFamily="18" charset="0"/>
                      </a:rPr>
                      <m:t>𝑩</m:t>
                    </m:r>
                    <m:r>
                      <a:rPr lang="en-US" altLang="zh-TW" sz="1200" b="1" i="1" dirty="0" smtClean="0">
                        <a:solidFill>
                          <a:schemeClr val="tx1"/>
                        </a:solidFill>
                        <a:latin typeface="Cambria Math" panose="02040503050406030204" pitchFamily="18" charset="0"/>
                      </a:rPr>
                      <m:t>(</m:t>
                    </m:r>
                    <m:r>
                      <a:rPr lang="en-US" altLang="zh-TW" sz="1200" b="1" i="1" dirty="0" smtClean="0">
                        <a:solidFill>
                          <a:schemeClr val="tx1"/>
                        </a:solidFill>
                        <a:latin typeface="Cambria Math" panose="02040503050406030204" pitchFamily="18" charset="0"/>
                      </a:rPr>
                      <m:t>𝑿</m:t>
                    </m:r>
                    <m:r>
                      <a:rPr lang="en-US" altLang="zh-TW" sz="1200" b="1" i="1" dirty="0" smtClean="0">
                        <a:solidFill>
                          <a:schemeClr val="tx1"/>
                        </a:solidFill>
                        <a:latin typeface="Cambria Math" panose="02040503050406030204" pitchFamily="18" charset="0"/>
                      </a:rPr>
                      <m:t>; </m:t>
                    </m:r>
                    <m:r>
                      <a:rPr lang="el-GR" altLang="zh-TW" sz="1200" b="1" i="1" dirty="0" smtClean="0">
                        <a:solidFill>
                          <a:schemeClr val="tx1"/>
                        </a:solidFill>
                        <a:latin typeface="Cambria Math" panose="02040503050406030204" pitchFamily="18" charset="0"/>
                      </a:rPr>
                      <m:t>𝜽</m:t>
                    </m:r>
                    <m:r>
                      <a:rPr lang="en-US" altLang="zh-TW" sz="1200" b="1" i="1" dirty="0" smtClean="0">
                        <a:solidFill>
                          <a:schemeClr val="tx1"/>
                        </a:solidFill>
                        <a:latin typeface="Cambria Math" panose="02040503050406030204" pitchFamily="18" charset="0"/>
                      </a:rPr>
                      <m:t>)</m:t>
                    </m:r>
                  </m:oMath>
                </a14:m>
                <a:endParaRPr lang="zh-TW" altLang="en-US" sz="1200" b="1" dirty="0">
                  <a:solidFill>
                    <a:schemeClr val="tx1"/>
                  </a:solidFill>
                </a:endParaRPr>
              </a:p>
            </p:txBody>
          </p:sp>
        </mc:Choice>
        <mc:Fallback xmlns="">
          <p:sp>
            <p:nvSpPr>
              <p:cNvPr id="10" name="矩形 9">
                <a:extLst>
                  <a:ext uri="{FF2B5EF4-FFF2-40B4-BE49-F238E27FC236}">
                    <a16:creationId xmlns:a16="http://schemas.microsoft.com/office/drawing/2014/main" id="{0B679C08-D079-7BC7-4060-0DE85A2E9064}"/>
                  </a:ext>
                </a:extLst>
              </p:cNvPr>
              <p:cNvSpPr>
                <a:spLocks noRot="1" noChangeAspect="1" noMove="1" noResize="1" noEditPoints="1" noAdjustHandles="1" noChangeArrowheads="1" noChangeShapeType="1" noTextEdit="1"/>
              </p:cNvSpPr>
              <p:nvPr/>
            </p:nvSpPr>
            <p:spPr>
              <a:xfrm>
                <a:off x="4481344" y="1047216"/>
                <a:ext cx="1203158" cy="1008572"/>
              </a:xfrm>
              <a:prstGeom prst="rect">
                <a:avLst/>
              </a:prstGeom>
              <a:blipFill>
                <a:blip r:embed="rId5"/>
                <a:stretch>
                  <a:fillRect b="-1775"/>
                </a:stretch>
              </a:blipFill>
            </p:spPr>
            <p:txBody>
              <a:bodyPr/>
              <a:lstStyle/>
              <a:p>
                <a:r>
                  <a:rPr lang="zh-TW" altLang="en-US">
                    <a:noFill/>
                  </a:rPr>
                  <a:t> </a:t>
                </a:r>
              </a:p>
            </p:txBody>
          </p:sp>
        </mc:Fallback>
      </mc:AlternateContent>
      <p:cxnSp>
        <p:nvCxnSpPr>
          <p:cNvPr id="11" name="直線單箭頭接點 10">
            <a:extLst>
              <a:ext uri="{FF2B5EF4-FFF2-40B4-BE49-F238E27FC236}">
                <a16:creationId xmlns:a16="http://schemas.microsoft.com/office/drawing/2014/main" id="{E4891B81-CF30-563D-B9D4-B4A08ADA2A21}"/>
              </a:ext>
            </a:extLst>
          </p:cNvPr>
          <p:cNvCxnSpPr>
            <a:cxnSpLocks/>
            <a:stCxn id="4" idx="3"/>
            <a:endCxn id="10" idx="1"/>
          </p:cNvCxnSpPr>
          <p:nvPr/>
        </p:nvCxnSpPr>
        <p:spPr>
          <a:xfrm flipV="1">
            <a:off x="2564552" y="1551502"/>
            <a:ext cx="1916792" cy="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89197C2A-314E-4552-0DFB-03022FF48463}"/>
                  </a:ext>
                </a:extLst>
              </p:cNvPr>
              <p:cNvSpPr txBox="1"/>
              <p:nvPr/>
            </p:nvSpPr>
            <p:spPr>
              <a:xfrm>
                <a:off x="5614909" y="1254189"/>
                <a:ext cx="48027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1" i="1" dirty="0" smtClean="0">
                          <a:latin typeface="Cambria Math" panose="02040503050406030204" pitchFamily="18" charset="0"/>
                        </a:rPr>
                        <m:t>𝜻</m:t>
                      </m:r>
                    </m:oMath>
                  </m:oMathPara>
                </a14:m>
                <a:endParaRPr lang="zh-TW" altLang="en-US" sz="1050" b="1" dirty="0"/>
              </a:p>
            </p:txBody>
          </p:sp>
        </mc:Choice>
        <mc:Fallback xmlns="">
          <p:sp>
            <p:nvSpPr>
              <p:cNvPr id="23" name="文字方塊 22">
                <a:extLst>
                  <a:ext uri="{FF2B5EF4-FFF2-40B4-BE49-F238E27FC236}">
                    <a16:creationId xmlns:a16="http://schemas.microsoft.com/office/drawing/2014/main" id="{89197C2A-314E-4552-0DFB-03022FF48463}"/>
                  </a:ext>
                </a:extLst>
              </p:cNvPr>
              <p:cNvSpPr txBox="1">
                <a:spLocks noRot="1" noChangeAspect="1" noMove="1" noResize="1" noEditPoints="1" noAdjustHandles="1" noChangeArrowheads="1" noChangeShapeType="1" noTextEdit="1"/>
              </p:cNvSpPr>
              <p:nvPr/>
            </p:nvSpPr>
            <p:spPr>
              <a:xfrm>
                <a:off x="5614909" y="1254189"/>
                <a:ext cx="480270" cy="307777"/>
              </a:xfrm>
              <a:prstGeom prst="rect">
                <a:avLst/>
              </a:prstGeom>
              <a:blipFill>
                <a:blip r:embed="rId6"/>
                <a:stretch>
                  <a:fillRect b="-10000"/>
                </a:stretch>
              </a:blipFill>
            </p:spPr>
            <p:txBody>
              <a:bodyPr/>
              <a:lstStyle/>
              <a:p>
                <a:r>
                  <a:rPr lang="zh-TW" altLang="en-US">
                    <a:noFill/>
                  </a:rPr>
                  <a:t> </a:t>
                </a:r>
              </a:p>
            </p:txBody>
          </p:sp>
        </mc:Fallback>
      </mc:AlternateContent>
      <p:sp>
        <p:nvSpPr>
          <p:cNvPr id="14" name="矩形 13">
            <a:extLst>
              <a:ext uri="{FF2B5EF4-FFF2-40B4-BE49-F238E27FC236}">
                <a16:creationId xmlns:a16="http://schemas.microsoft.com/office/drawing/2014/main" id="{29F86A5C-23F8-356A-AA0C-3C4DD9DA5FF1}"/>
              </a:ext>
            </a:extLst>
          </p:cNvPr>
          <p:cNvSpPr/>
          <p:nvPr/>
        </p:nvSpPr>
        <p:spPr>
          <a:xfrm>
            <a:off x="6710096" y="1047216"/>
            <a:ext cx="1203158" cy="1008572"/>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rPr>
              <a:t>Cross entropy</a:t>
            </a:r>
            <a:r>
              <a:rPr lang="zh-TW" altLang="en-US" sz="1200" b="1" dirty="0">
                <a:solidFill>
                  <a:schemeClr val="tx1"/>
                </a:solidFill>
              </a:rPr>
              <a:t> </a:t>
            </a:r>
            <a:r>
              <a:rPr lang="en-US" altLang="zh-TW" sz="1200" b="1" dirty="0">
                <a:solidFill>
                  <a:schemeClr val="tx1"/>
                </a:solidFill>
              </a:rPr>
              <a:t>loss</a:t>
            </a:r>
            <a:endParaRPr lang="zh-TW" altLang="en-US" sz="1200" b="1" dirty="0">
              <a:solidFill>
                <a:schemeClr val="tx1"/>
              </a:solidFill>
            </a:endParaRPr>
          </a:p>
        </p:txBody>
      </p:sp>
      <p:cxnSp>
        <p:nvCxnSpPr>
          <p:cNvPr id="13" name="接點: 肘形 12">
            <a:extLst>
              <a:ext uri="{FF2B5EF4-FFF2-40B4-BE49-F238E27FC236}">
                <a16:creationId xmlns:a16="http://schemas.microsoft.com/office/drawing/2014/main" id="{260E9102-31E5-06F4-68E9-7D3AD8646640}"/>
              </a:ext>
            </a:extLst>
          </p:cNvPr>
          <p:cNvCxnSpPr>
            <a:cxnSpLocks/>
            <a:stCxn id="14" idx="0"/>
            <a:endCxn id="10" idx="0"/>
          </p:cNvCxnSpPr>
          <p:nvPr/>
        </p:nvCxnSpPr>
        <p:spPr>
          <a:xfrm rot="16200000" flipV="1">
            <a:off x="6197299" y="-67160"/>
            <a:ext cx="12700" cy="2228752"/>
          </a:xfrm>
          <a:prstGeom prst="bentConnector3">
            <a:avLst>
              <a:gd name="adj1" fmla="val 180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文字方塊 4">
            <a:extLst>
              <a:ext uri="{FF2B5EF4-FFF2-40B4-BE49-F238E27FC236}">
                <a16:creationId xmlns:a16="http://schemas.microsoft.com/office/drawing/2014/main" id="{1D977390-384E-24F0-F90A-D027EF225801}"/>
              </a:ext>
            </a:extLst>
          </p:cNvPr>
          <p:cNvSpPr txBox="1"/>
          <p:nvPr/>
        </p:nvSpPr>
        <p:spPr>
          <a:xfrm>
            <a:off x="5520796" y="785100"/>
            <a:ext cx="1892967" cy="276999"/>
          </a:xfrm>
          <a:prstGeom prst="rect">
            <a:avLst/>
          </a:prstGeom>
          <a:noFill/>
        </p:spPr>
        <p:txBody>
          <a:bodyPr wrap="square">
            <a:spAutoFit/>
          </a:bodyPr>
          <a:lstStyle/>
          <a:p>
            <a:r>
              <a:rPr lang="zh-TW" altLang="en-US" sz="1200" dirty="0"/>
              <a:t>Back</a:t>
            </a:r>
            <a:r>
              <a:rPr lang="en-US" altLang="zh-TW" sz="1200" dirty="0"/>
              <a:t>-</a:t>
            </a:r>
            <a:r>
              <a:rPr lang="zh-TW" altLang="en-US" sz="1200" dirty="0"/>
              <a:t>propagation</a:t>
            </a:r>
          </a:p>
        </p:txBody>
      </p:sp>
      <p:cxnSp>
        <p:nvCxnSpPr>
          <p:cNvPr id="28" name="直線單箭頭接點 27">
            <a:extLst>
              <a:ext uri="{FF2B5EF4-FFF2-40B4-BE49-F238E27FC236}">
                <a16:creationId xmlns:a16="http://schemas.microsoft.com/office/drawing/2014/main" id="{EA068AD5-37E2-086D-BD37-BF310224384E}"/>
              </a:ext>
            </a:extLst>
          </p:cNvPr>
          <p:cNvCxnSpPr>
            <a:cxnSpLocks/>
          </p:cNvCxnSpPr>
          <p:nvPr/>
        </p:nvCxnSpPr>
        <p:spPr>
          <a:xfrm flipV="1">
            <a:off x="2564552" y="1693020"/>
            <a:ext cx="1916792" cy="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70C8C917-0788-B1C9-E1AA-E628AED7D7DA}"/>
                  </a:ext>
                </a:extLst>
              </p:cNvPr>
              <p:cNvSpPr txBox="1"/>
              <p:nvPr/>
            </p:nvSpPr>
            <p:spPr>
              <a:xfrm>
                <a:off x="3013589" y="1683841"/>
                <a:ext cx="9549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b="1" i="1" dirty="0" smtClean="0">
                              <a:latin typeface="Cambria Math" panose="02040503050406030204" pitchFamily="18" charset="0"/>
                            </a:rPr>
                          </m:ctrlPr>
                        </m:sSubPr>
                        <m:e>
                          <m:r>
                            <m:rPr>
                              <m:sty m:val="p"/>
                            </m:rPr>
                            <a:rPr lang="en-US" altLang="zh-TW" b="1" i="1" dirty="0">
                              <a:latin typeface="Cambria Math" panose="02040503050406030204" pitchFamily="18" charset="0"/>
                            </a:rPr>
                            <m:t>Y</m:t>
                          </m:r>
                        </m:e>
                        <m:sub>
                          <m:r>
                            <a:rPr lang="en-US" altLang="zh-TW" sz="1400" b="0" i="1" dirty="0" smtClean="0">
                              <a:latin typeface="Cambria Math" panose="02040503050406030204" pitchFamily="18" charset="0"/>
                            </a:rPr>
                            <m:t>𝑡𝑟𝑎𝑖𝑛</m:t>
                          </m:r>
                        </m:sub>
                      </m:sSub>
                    </m:oMath>
                  </m:oMathPara>
                </a14:m>
                <a:endParaRPr lang="zh-TW" altLang="en-US" dirty="0"/>
              </a:p>
            </p:txBody>
          </p:sp>
        </mc:Choice>
        <mc:Fallback xmlns="">
          <p:sp>
            <p:nvSpPr>
              <p:cNvPr id="30" name="文字方塊 29">
                <a:extLst>
                  <a:ext uri="{FF2B5EF4-FFF2-40B4-BE49-F238E27FC236}">
                    <a16:creationId xmlns:a16="http://schemas.microsoft.com/office/drawing/2014/main" id="{70C8C917-0788-B1C9-E1AA-E628AED7D7DA}"/>
                  </a:ext>
                </a:extLst>
              </p:cNvPr>
              <p:cNvSpPr txBox="1">
                <a:spLocks noRot="1" noChangeAspect="1" noMove="1" noResize="1" noEditPoints="1" noAdjustHandles="1" noChangeArrowheads="1" noChangeShapeType="1" noTextEdit="1"/>
              </p:cNvSpPr>
              <p:nvPr/>
            </p:nvSpPr>
            <p:spPr>
              <a:xfrm>
                <a:off x="3013589" y="1683841"/>
                <a:ext cx="954958" cy="307777"/>
              </a:xfrm>
              <a:prstGeom prst="rect">
                <a:avLst/>
              </a:prstGeom>
              <a:blipFill>
                <a:blip r:embed="rId7"/>
                <a:stretch>
                  <a:fillRect/>
                </a:stretch>
              </a:blipFill>
            </p:spPr>
            <p:txBody>
              <a:bodyPr/>
              <a:lstStyle/>
              <a:p>
                <a:r>
                  <a:rPr lang="zh-TW" altLang="en-US">
                    <a:noFill/>
                  </a:rPr>
                  <a:t> </a:t>
                </a:r>
              </a:p>
            </p:txBody>
          </p:sp>
        </mc:Fallback>
      </mc:AlternateContent>
      <p:sp>
        <p:nvSpPr>
          <p:cNvPr id="63" name="矩形: 圓角 62">
            <a:extLst>
              <a:ext uri="{FF2B5EF4-FFF2-40B4-BE49-F238E27FC236}">
                <a16:creationId xmlns:a16="http://schemas.microsoft.com/office/drawing/2014/main" id="{812ED8DE-0D01-478C-8467-355D48FA191F}"/>
              </a:ext>
            </a:extLst>
          </p:cNvPr>
          <p:cNvSpPr/>
          <p:nvPr/>
        </p:nvSpPr>
        <p:spPr>
          <a:xfrm>
            <a:off x="268247" y="2868169"/>
            <a:ext cx="8772833" cy="1978986"/>
          </a:xfrm>
          <a:prstGeom prst="round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9" name="矩形 68">
            <a:extLst>
              <a:ext uri="{FF2B5EF4-FFF2-40B4-BE49-F238E27FC236}">
                <a16:creationId xmlns:a16="http://schemas.microsoft.com/office/drawing/2014/main" id="{A4D62C26-AC80-0E7D-3278-6693900FEC78}"/>
              </a:ext>
            </a:extLst>
          </p:cNvPr>
          <p:cNvSpPr/>
          <p:nvPr/>
        </p:nvSpPr>
        <p:spPr>
          <a:xfrm>
            <a:off x="457846" y="3526033"/>
            <a:ext cx="1474194" cy="646331"/>
          </a:xfrm>
          <a:prstGeom prst="rect">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b="1" dirty="0" err="1">
                <a:solidFill>
                  <a:schemeClr val="tx1"/>
                </a:solidFill>
              </a:rPr>
              <a:t>Czsl</a:t>
            </a:r>
            <a:r>
              <a:rPr lang="en-US" altLang="zh-TW" b="1" dirty="0">
                <a:solidFill>
                  <a:schemeClr val="tx1"/>
                </a:solidFill>
              </a:rPr>
              <a:t> dataset</a:t>
            </a:r>
          </a:p>
          <a:p>
            <a:pPr algn="ctr"/>
            <a:r>
              <a:rPr lang="en-US" altLang="zh-TW" dirty="0">
                <a:solidFill>
                  <a:schemeClr val="tx1"/>
                </a:solidFill>
              </a:rPr>
              <a:t>(</a:t>
            </a:r>
            <a:r>
              <a:rPr lang="en-US" altLang="zh-TW" dirty="0" err="1">
                <a:solidFill>
                  <a:schemeClr val="tx1"/>
                </a:solidFill>
              </a:rPr>
              <a:t>val</a:t>
            </a:r>
            <a:r>
              <a:rPr lang="en-US" altLang="zh-TW" dirty="0">
                <a:solidFill>
                  <a:schemeClr val="tx1"/>
                </a:solidFill>
              </a:rPr>
              <a:t> set)</a:t>
            </a:r>
            <a:endParaRPr lang="zh-TW" altLang="en-US" dirty="0">
              <a:solidFill>
                <a:schemeClr val="tx1"/>
              </a:solidFill>
            </a:endParaRPr>
          </a:p>
        </p:txBody>
      </p:sp>
      <mc:AlternateContent xmlns:mc="http://schemas.openxmlformats.org/markup-compatibility/2006" xmlns:a14="http://schemas.microsoft.com/office/drawing/2010/main">
        <mc:Choice Requires="a14">
          <p:sp>
            <p:nvSpPr>
              <p:cNvPr id="78" name="文字方塊 77">
                <a:extLst>
                  <a:ext uri="{FF2B5EF4-FFF2-40B4-BE49-F238E27FC236}">
                    <a16:creationId xmlns:a16="http://schemas.microsoft.com/office/drawing/2014/main" id="{AEEA1181-4C0B-6491-68AB-695C49FF1615}"/>
                  </a:ext>
                </a:extLst>
              </p:cNvPr>
              <p:cNvSpPr txBox="1"/>
              <p:nvPr/>
            </p:nvSpPr>
            <p:spPr>
              <a:xfrm>
                <a:off x="1945640" y="3522618"/>
                <a:ext cx="908851"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latin typeface="Cambria Math" panose="02040503050406030204" pitchFamily="18" charset="0"/>
                            </a:rPr>
                          </m:ctrlPr>
                        </m:sSubPr>
                        <m:e>
                          <m:r>
                            <a:rPr lang="en-US" altLang="zh-TW" b="1" i="1" dirty="0">
                              <a:latin typeface="Cambria Math" panose="02040503050406030204" pitchFamily="18" charset="0"/>
                            </a:rPr>
                            <m:t>𝑿</m:t>
                          </m:r>
                        </m:e>
                        <m:sub>
                          <m:r>
                            <a:rPr lang="en-US" altLang="zh-TW" b="0" i="1" dirty="0" smtClean="0">
                              <a:latin typeface="Cambria Math" panose="02040503050406030204" pitchFamily="18" charset="0"/>
                            </a:rPr>
                            <m:t>𝑣𝑎𝑙</m:t>
                          </m:r>
                        </m:sub>
                      </m:sSub>
                    </m:oMath>
                  </m:oMathPara>
                </a14:m>
                <a:endParaRPr lang="zh-TW" altLang="en-US" b="1" dirty="0"/>
              </a:p>
            </p:txBody>
          </p:sp>
        </mc:Choice>
        <mc:Fallback xmlns="">
          <p:sp>
            <p:nvSpPr>
              <p:cNvPr id="78" name="文字方塊 77">
                <a:extLst>
                  <a:ext uri="{FF2B5EF4-FFF2-40B4-BE49-F238E27FC236}">
                    <a16:creationId xmlns:a16="http://schemas.microsoft.com/office/drawing/2014/main" id="{AEEA1181-4C0B-6491-68AB-695C49FF1615}"/>
                  </a:ext>
                </a:extLst>
              </p:cNvPr>
              <p:cNvSpPr txBox="1">
                <a:spLocks noRot="1" noChangeAspect="1" noMove="1" noResize="1" noEditPoints="1" noAdjustHandles="1" noChangeArrowheads="1" noChangeShapeType="1" noTextEdit="1"/>
              </p:cNvSpPr>
              <p:nvPr/>
            </p:nvSpPr>
            <p:spPr>
              <a:xfrm>
                <a:off x="1945640" y="3522618"/>
                <a:ext cx="908851" cy="307777"/>
              </a:xfrm>
              <a:prstGeom prst="rect">
                <a:avLst/>
              </a:prstGeom>
              <a:blipFill>
                <a:blip r:embed="rId8"/>
                <a:stretch>
                  <a:fillRect/>
                </a:stretch>
              </a:blipFill>
            </p:spPr>
            <p:txBody>
              <a:bodyPr/>
              <a:lstStyle/>
              <a:p>
                <a:r>
                  <a:rPr lang="zh-TW" altLang="en-US">
                    <a:noFill/>
                  </a:rPr>
                  <a:t> </a:t>
                </a:r>
              </a:p>
            </p:txBody>
          </p:sp>
        </mc:Fallback>
      </mc:AlternateContent>
      <p:sp>
        <p:nvSpPr>
          <p:cNvPr id="99" name="文字方塊 98">
            <a:extLst>
              <a:ext uri="{FF2B5EF4-FFF2-40B4-BE49-F238E27FC236}">
                <a16:creationId xmlns:a16="http://schemas.microsoft.com/office/drawing/2014/main" id="{A075E86C-C98E-D947-CE8B-41A7D2848BF1}"/>
              </a:ext>
            </a:extLst>
          </p:cNvPr>
          <p:cNvSpPr txBox="1"/>
          <p:nvPr/>
        </p:nvSpPr>
        <p:spPr>
          <a:xfrm>
            <a:off x="414433" y="2929032"/>
            <a:ext cx="1531207" cy="292388"/>
          </a:xfrm>
          <a:prstGeom prst="rect">
            <a:avLst/>
          </a:prstGeom>
          <a:noFill/>
        </p:spPr>
        <p:txBody>
          <a:bodyPr wrap="square">
            <a:spAutoFit/>
          </a:bodyPr>
          <a:lstStyle/>
          <a:p>
            <a:r>
              <a:rPr lang="en-US" altLang="zh-CN" sz="1300" b="1" dirty="0"/>
              <a:t>Model Selection</a:t>
            </a:r>
            <a:endParaRPr lang="zh-TW" altLang="en-US" sz="1300" b="1" dirty="0"/>
          </a:p>
        </p:txBody>
      </p:sp>
      <p:cxnSp>
        <p:nvCxnSpPr>
          <p:cNvPr id="9" name="直線單箭頭接點 8">
            <a:extLst>
              <a:ext uri="{FF2B5EF4-FFF2-40B4-BE49-F238E27FC236}">
                <a16:creationId xmlns:a16="http://schemas.microsoft.com/office/drawing/2014/main" id="{73D779D6-C486-6891-5509-42A13336CB83}"/>
              </a:ext>
            </a:extLst>
          </p:cNvPr>
          <p:cNvCxnSpPr>
            <a:cxnSpLocks/>
            <a:stCxn id="69" idx="3"/>
            <a:endCxn id="27" idx="1"/>
          </p:cNvCxnSpPr>
          <p:nvPr/>
        </p:nvCxnSpPr>
        <p:spPr>
          <a:xfrm flipV="1">
            <a:off x="1932040" y="3849198"/>
            <a:ext cx="77261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895AC41D-DA1D-E732-5078-ADE8FB82DEC6}"/>
                  </a:ext>
                </a:extLst>
              </p:cNvPr>
              <p:cNvSpPr/>
              <p:nvPr/>
            </p:nvSpPr>
            <p:spPr>
              <a:xfrm>
                <a:off x="2704658" y="3344912"/>
                <a:ext cx="1203158" cy="1008572"/>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rPr>
                  <a:t>Object-attribute paired logit Estimation</a:t>
                </a:r>
                <a14:m>
                  <m:oMath xmlns:m="http://schemas.openxmlformats.org/officeDocument/2006/math">
                    <m:r>
                      <a:rPr lang="en-US" altLang="zh-TW" sz="1200" b="1" i="1" dirty="0" smtClean="0">
                        <a:solidFill>
                          <a:schemeClr val="tx1"/>
                        </a:solidFill>
                        <a:latin typeface="Cambria Math" panose="02040503050406030204" pitchFamily="18" charset="0"/>
                      </a:rPr>
                      <m:t>𝑩</m:t>
                    </m:r>
                    <m:r>
                      <a:rPr lang="en-US" altLang="zh-TW" sz="1200" b="1" i="1" dirty="0" smtClean="0">
                        <a:solidFill>
                          <a:schemeClr val="tx1"/>
                        </a:solidFill>
                        <a:latin typeface="Cambria Math" panose="02040503050406030204" pitchFamily="18" charset="0"/>
                      </a:rPr>
                      <m:t>(</m:t>
                    </m:r>
                    <m:r>
                      <a:rPr lang="en-US" altLang="zh-TW" sz="1200" b="1" i="1" dirty="0" smtClean="0">
                        <a:solidFill>
                          <a:schemeClr val="tx1"/>
                        </a:solidFill>
                        <a:latin typeface="Cambria Math" panose="02040503050406030204" pitchFamily="18" charset="0"/>
                      </a:rPr>
                      <m:t>𝑿</m:t>
                    </m:r>
                    <m:r>
                      <a:rPr lang="en-US" altLang="zh-TW" sz="1200" b="1" i="1" dirty="0" smtClean="0">
                        <a:solidFill>
                          <a:schemeClr val="tx1"/>
                        </a:solidFill>
                        <a:latin typeface="Cambria Math" panose="02040503050406030204" pitchFamily="18" charset="0"/>
                      </a:rPr>
                      <m:t>; </m:t>
                    </m:r>
                    <m:r>
                      <a:rPr lang="el-GR" altLang="zh-TW" sz="1200" b="1" i="1" dirty="0" smtClean="0">
                        <a:solidFill>
                          <a:schemeClr val="tx1"/>
                        </a:solidFill>
                        <a:latin typeface="Cambria Math" panose="02040503050406030204" pitchFamily="18" charset="0"/>
                      </a:rPr>
                      <m:t>𝜽</m:t>
                    </m:r>
                    <m:r>
                      <a:rPr lang="en-US" altLang="zh-TW" sz="1200" b="1" i="1" dirty="0" smtClean="0">
                        <a:solidFill>
                          <a:schemeClr val="tx1"/>
                        </a:solidFill>
                        <a:latin typeface="Cambria Math" panose="02040503050406030204" pitchFamily="18" charset="0"/>
                      </a:rPr>
                      <m:t>)</m:t>
                    </m:r>
                  </m:oMath>
                </a14:m>
                <a:endParaRPr lang="zh-TW" altLang="en-US" sz="1200" b="1" dirty="0">
                  <a:solidFill>
                    <a:schemeClr val="tx1"/>
                  </a:solidFill>
                </a:endParaRPr>
              </a:p>
            </p:txBody>
          </p:sp>
        </mc:Choice>
        <mc:Fallback xmlns="">
          <p:sp>
            <p:nvSpPr>
              <p:cNvPr id="27" name="矩形 26">
                <a:extLst>
                  <a:ext uri="{FF2B5EF4-FFF2-40B4-BE49-F238E27FC236}">
                    <a16:creationId xmlns:a16="http://schemas.microsoft.com/office/drawing/2014/main" id="{895AC41D-DA1D-E732-5078-ADE8FB82DEC6}"/>
                  </a:ext>
                </a:extLst>
              </p:cNvPr>
              <p:cNvSpPr>
                <a:spLocks noRot="1" noChangeAspect="1" noMove="1" noResize="1" noEditPoints="1" noAdjustHandles="1" noChangeArrowheads="1" noChangeShapeType="1" noTextEdit="1"/>
              </p:cNvSpPr>
              <p:nvPr/>
            </p:nvSpPr>
            <p:spPr>
              <a:xfrm>
                <a:off x="2704658" y="3344912"/>
                <a:ext cx="1203158" cy="1008572"/>
              </a:xfrm>
              <a:prstGeom prst="rect">
                <a:avLst/>
              </a:prstGeom>
              <a:blipFill>
                <a:blip r:embed="rId9"/>
                <a:stretch>
                  <a:fillRect b="-1775"/>
                </a:stretch>
              </a:blipFill>
            </p:spPr>
            <p:txBody>
              <a:bodyPr/>
              <a:lstStyle/>
              <a:p>
                <a:r>
                  <a:rPr lang="zh-TW" altLang="en-US">
                    <a:noFill/>
                  </a:rPr>
                  <a:t> </a:t>
                </a:r>
              </a:p>
            </p:txBody>
          </p:sp>
        </mc:Fallback>
      </mc:AlternateContent>
      <p:sp>
        <p:nvSpPr>
          <p:cNvPr id="37" name="矩形 36">
            <a:extLst>
              <a:ext uri="{FF2B5EF4-FFF2-40B4-BE49-F238E27FC236}">
                <a16:creationId xmlns:a16="http://schemas.microsoft.com/office/drawing/2014/main" id="{1D8119C6-FA33-871B-6891-B61EBD715517}"/>
              </a:ext>
            </a:extLst>
          </p:cNvPr>
          <p:cNvSpPr/>
          <p:nvPr/>
        </p:nvSpPr>
        <p:spPr>
          <a:xfrm>
            <a:off x="4347497" y="3541518"/>
            <a:ext cx="903990" cy="615360"/>
          </a:xfrm>
          <a:prstGeom prst="rect">
            <a:avLst/>
          </a:prstGeom>
          <a:solidFill>
            <a:schemeClr val="accent3">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rPr>
              <a:t>Cross entropy</a:t>
            </a:r>
            <a:r>
              <a:rPr lang="zh-TW" altLang="en-US" sz="1200" b="1" dirty="0">
                <a:solidFill>
                  <a:schemeClr val="tx1"/>
                </a:solidFill>
              </a:rPr>
              <a:t> </a:t>
            </a:r>
            <a:r>
              <a:rPr lang="en-US" altLang="zh-TW" sz="1200" b="1" dirty="0">
                <a:solidFill>
                  <a:schemeClr val="tx1"/>
                </a:solidFill>
              </a:rPr>
              <a:t>loss</a:t>
            </a:r>
            <a:endParaRPr lang="zh-TW" altLang="en-US" sz="1200" b="1" dirty="0">
              <a:solidFill>
                <a:schemeClr val="tx1"/>
              </a:solidFill>
            </a:endParaRPr>
          </a:p>
        </p:txBody>
      </p:sp>
      <p:sp>
        <p:nvSpPr>
          <p:cNvPr id="39" name="流程圖: 決策 38">
            <a:extLst>
              <a:ext uri="{FF2B5EF4-FFF2-40B4-BE49-F238E27FC236}">
                <a16:creationId xmlns:a16="http://schemas.microsoft.com/office/drawing/2014/main" id="{6965875C-4638-56F1-1F2D-C3FEEB9ABF9C}"/>
              </a:ext>
            </a:extLst>
          </p:cNvPr>
          <p:cNvSpPr/>
          <p:nvPr/>
        </p:nvSpPr>
        <p:spPr>
          <a:xfrm>
            <a:off x="5441581" y="3025935"/>
            <a:ext cx="1480899" cy="858025"/>
          </a:xfrm>
          <a:prstGeom prst="flowChartDecision">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solidFill>
              </a:rPr>
              <a:t>Is the loss lowest?</a:t>
            </a:r>
            <a:endParaRPr lang="zh-TW" altLang="en-US" sz="1200" dirty="0">
              <a:solidFill>
                <a:schemeClr val="tx1"/>
              </a:solidFill>
            </a:endParaRPr>
          </a:p>
        </p:txBody>
      </p:sp>
      <p:sp>
        <p:nvSpPr>
          <p:cNvPr id="43" name="流程圖: 替代程序 42">
            <a:extLst>
              <a:ext uri="{FF2B5EF4-FFF2-40B4-BE49-F238E27FC236}">
                <a16:creationId xmlns:a16="http://schemas.microsoft.com/office/drawing/2014/main" id="{15F9706D-F0D0-C3B9-E83D-DCCB5D719EBC}"/>
              </a:ext>
            </a:extLst>
          </p:cNvPr>
          <p:cNvSpPr/>
          <p:nvPr/>
        </p:nvSpPr>
        <p:spPr>
          <a:xfrm>
            <a:off x="7503117" y="3130074"/>
            <a:ext cx="1234373" cy="64974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dirty="0"/>
              <a:t>Best weight</a:t>
            </a:r>
            <a:endParaRPr lang="zh-TW" altLang="en-US" dirty="0"/>
          </a:p>
        </p:txBody>
      </p:sp>
      <p:cxnSp>
        <p:nvCxnSpPr>
          <p:cNvPr id="44" name="直線單箭頭接點 43">
            <a:extLst>
              <a:ext uri="{FF2B5EF4-FFF2-40B4-BE49-F238E27FC236}">
                <a16:creationId xmlns:a16="http://schemas.microsoft.com/office/drawing/2014/main" id="{32B6B940-6022-3B82-CC6A-D2DAD262E9F4}"/>
              </a:ext>
            </a:extLst>
          </p:cNvPr>
          <p:cNvCxnSpPr>
            <a:cxnSpLocks/>
            <a:stCxn id="27" idx="3"/>
            <a:endCxn id="37" idx="1"/>
          </p:cNvCxnSpPr>
          <p:nvPr/>
        </p:nvCxnSpPr>
        <p:spPr>
          <a:xfrm>
            <a:off x="3907816" y="3849198"/>
            <a:ext cx="4396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a:extLst>
              <a:ext uri="{FF2B5EF4-FFF2-40B4-BE49-F238E27FC236}">
                <a16:creationId xmlns:a16="http://schemas.microsoft.com/office/drawing/2014/main" id="{7B92190C-1738-5D1F-104E-B94AE67EB606}"/>
              </a:ext>
            </a:extLst>
          </p:cNvPr>
          <p:cNvCxnSpPr>
            <a:cxnSpLocks/>
            <a:stCxn id="37" idx="3"/>
            <a:endCxn id="39" idx="1"/>
          </p:cNvCxnSpPr>
          <p:nvPr/>
        </p:nvCxnSpPr>
        <p:spPr>
          <a:xfrm flipV="1">
            <a:off x="5251487" y="3454948"/>
            <a:ext cx="190094" cy="39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a:extLst>
              <a:ext uri="{FF2B5EF4-FFF2-40B4-BE49-F238E27FC236}">
                <a16:creationId xmlns:a16="http://schemas.microsoft.com/office/drawing/2014/main" id="{BEE8C296-E289-1221-8A10-BB72ACBE1EEA}"/>
              </a:ext>
            </a:extLst>
          </p:cNvPr>
          <p:cNvCxnSpPr>
            <a:cxnSpLocks/>
            <a:stCxn id="39" idx="2"/>
            <a:endCxn id="60" idx="0"/>
          </p:cNvCxnSpPr>
          <p:nvPr/>
        </p:nvCxnSpPr>
        <p:spPr>
          <a:xfrm>
            <a:off x="6182031" y="3883960"/>
            <a:ext cx="519" cy="237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69BE6901-53C2-E553-9053-3F070F6C9066}"/>
              </a:ext>
            </a:extLst>
          </p:cNvPr>
          <p:cNvCxnSpPr>
            <a:cxnSpLocks/>
            <a:stCxn id="39" idx="3"/>
            <a:endCxn id="43" idx="1"/>
          </p:cNvCxnSpPr>
          <p:nvPr/>
        </p:nvCxnSpPr>
        <p:spPr>
          <a:xfrm flipV="1">
            <a:off x="6922480" y="3454947"/>
            <a:ext cx="5806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7041CAB3-7880-C2BC-6C9E-0ABD0402F309}"/>
              </a:ext>
            </a:extLst>
          </p:cNvPr>
          <p:cNvSpPr/>
          <p:nvPr/>
        </p:nvSpPr>
        <p:spPr>
          <a:xfrm>
            <a:off x="5730555" y="4121653"/>
            <a:ext cx="903990" cy="615360"/>
          </a:xfrm>
          <a:prstGeom prst="rect">
            <a:avLst/>
          </a:prstGeom>
          <a:solidFill>
            <a:srgbClr val="FF80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rPr>
              <a:t>Keep Training</a:t>
            </a:r>
            <a:endParaRPr lang="zh-TW" altLang="en-US" sz="1200" b="1" dirty="0">
              <a:solidFill>
                <a:schemeClr val="tx1"/>
              </a:solidFill>
            </a:endParaRPr>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4BF1D8F4-4167-F270-EB55-9E192FEF3438}"/>
                  </a:ext>
                </a:extLst>
              </p:cNvPr>
              <p:cNvSpPr txBox="1"/>
              <p:nvPr/>
            </p:nvSpPr>
            <p:spPr>
              <a:xfrm>
                <a:off x="4481344" y="2074392"/>
                <a:ext cx="4615852" cy="761747"/>
              </a:xfrm>
              <a:prstGeom prst="rect">
                <a:avLst/>
              </a:prstGeom>
              <a:noFill/>
            </p:spPr>
            <p:txBody>
              <a:bodyPr wrap="square">
                <a:spAutoFit/>
              </a:bodyPr>
              <a:lstStyle/>
              <a:p>
                <a:r>
                  <a:rPr lang="en-US" altLang="zh-TW" sz="1050" b="1" dirty="0">
                    <a:latin typeface="Cambria" panose="02040503050406030204" pitchFamily="18" charset="0"/>
                    <a:ea typeface="Cambria" panose="02040503050406030204" pitchFamily="18" charset="0"/>
                  </a:rPr>
                  <a:t>Object-attribute paired logit Estimation</a:t>
                </a:r>
                <a:r>
                  <a:rPr lang="en-US" altLang="zh-TW" sz="1050" dirty="0">
                    <a:latin typeface="Cambria" panose="02040503050406030204" pitchFamily="18" charset="0"/>
                    <a:ea typeface="Cambria" panose="02040503050406030204" pitchFamily="18" charset="0"/>
                  </a:rPr>
                  <a:t>:</a:t>
                </a:r>
                <a:r>
                  <a:rPr lang="zh-TW" altLang="en-US" sz="1050" dirty="0">
                    <a:latin typeface="Cambria" panose="02040503050406030204" pitchFamily="18" charset="0"/>
                    <a:ea typeface="Cambria" panose="02040503050406030204" pitchFamily="18" charset="0"/>
                  </a:rPr>
                  <a:t> </a:t>
                </a:r>
                <a:r>
                  <a:rPr lang="en-US" altLang="zh-TW" sz="1050" dirty="0">
                    <a:latin typeface="Cambria" panose="02040503050406030204" pitchFamily="18" charset="0"/>
                    <a:ea typeface="Cambria" panose="02040503050406030204" pitchFamily="18" charset="0"/>
                  </a:rPr>
                  <a:t>We've selected the Decomposed Fusion with Soft Prompt(DFSP) model as our baseline for comparison.</a:t>
                </a:r>
              </a:p>
              <a:p>
                <a:r>
                  <a:rPr lang="zh-TW" altLang="en-US" sz="1050" dirty="0"/>
                  <a:t>𝜻 </a:t>
                </a:r>
                <a:r>
                  <a:rPr lang="en-US" altLang="zh-TW" sz="1050" dirty="0"/>
                  <a:t>: </a:t>
                </a:r>
                <a:r>
                  <a:rPr lang="en-US" altLang="zh-TW" sz="1050" dirty="0">
                    <a:latin typeface="Cambria" panose="02040503050406030204" pitchFamily="18" charset="0"/>
                    <a:ea typeface="Cambria" panose="02040503050406030204" pitchFamily="18" charset="0"/>
                  </a:rPr>
                  <a:t>Pairs logits</a:t>
                </a:r>
              </a:p>
              <a:p>
                <a14:m>
                  <m:oMath xmlns:m="http://schemas.openxmlformats.org/officeDocument/2006/math">
                    <m:sSub>
                      <m:sSubPr>
                        <m:ctrlPr>
                          <a:rPr lang="en-US" altLang="zh-TW" sz="1050" b="1" i="1" dirty="0" smtClean="0">
                            <a:latin typeface="Cambria Math" panose="02040503050406030204" pitchFamily="18" charset="0"/>
                          </a:rPr>
                        </m:ctrlPr>
                      </m:sSubPr>
                      <m:e>
                        <m:r>
                          <a:rPr lang="en-US" altLang="zh-TW" sz="1050" b="1" i="1" dirty="0">
                            <a:latin typeface="Cambria Math" panose="02040503050406030204" pitchFamily="18" charset="0"/>
                          </a:rPr>
                          <m:t>𝑿</m:t>
                        </m:r>
                      </m:e>
                      <m:sub>
                        <m:r>
                          <a:rPr lang="en-US" altLang="zh-TW" sz="1050" b="0" i="1" dirty="0" smtClean="0">
                            <a:latin typeface="Cambria Math" panose="02040503050406030204" pitchFamily="18" charset="0"/>
                          </a:rPr>
                          <m:t>𝑡𝑟𝑎𝑖𝑛</m:t>
                        </m:r>
                      </m:sub>
                    </m:sSub>
                  </m:oMath>
                </a14:m>
                <a:r>
                  <a:rPr lang="zh-TW" altLang="en-US" sz="1050" dirty="0">
                    <a:latin typeface="Cambria" panose="02040503050406030204" pitchFamily="18" charset="0"/>
                  </a:rPr>
                  <a:t> </a:t>
                </a:r>
                <a:r>
                  <a:rPr lang="en-US" altLang="zh-TW" sz="1050" dirty="0">
                    <a:latin typeface="Cambria" panose="02040503050406030204" pitchFamily="18" charset="0"/>
                  </a:rPr>
                  <a:t>:</a:t>
                </a:r>
                <a:r>
                  <a:rPr lang="zh-TW" altLang="en-US" sz="1050" dirty="0">
                    <a:latin typeface="Cambria" panose="02040503050406030204" pitchFamily="18" charset="0"/>
                  </a:rPr>
                  <a:t> </a:t>
                </a:r>
                <a:r>
                  <a:rPr lang="en-US" altLang="zh-TW" sz="1050" dirty="0">
                    <a:latin typeface="Cambria" panose="02040503050406030204" pitchFamily="18" charset="0"/>
                  </a:rPr>
                  <a:t>image data </a:t>
                </a:r>
                <a14:m>
                  <m:oMath xmlns:m="http://schemas.openxmlformats.org/officeDocument/2006/math">
                    <m:r>
                      <a:rPr lang="en-US" altLang="zh-TW" sz="1100" b="0" i="0" dirty="0" smtClean="0">
                        <a:latin typeface="Cambria Math" panose="02040503050406030204" pitchFamily="18" charset="0"/>
                      </a:rPr>
                      <m:t>                 </m:t>
                    </m:r>
                    <m:sSub>
                      <m:sSubPr>
                        <m:ctrlPr>
                          <a:rPr lang="en-US" altLang="zh-TW" sz="1100" b="1" i="1" dirty="0">
                            <a:latin typeface="Cambria Math" panose="02040503050406030204" pitchFamily="18" charset="0"/>
                          </a:rPr>
                        </m:ctrlPr>
                      </m:sSubPr>
                      <m:e>
                        <m:r>
                          <m:rPr>
                            <m:sty m:val="p"/>
                          </m:rPr>
                          <a:rPr lang="en-US" altLang="zh-TW" sz="1100" b="1" i="1" dirty="0">
                            <a:latin typeface="Cambria Math" panose="02040503050406030204" pitchFamily="18" charset="0"/>
                          </a:rPr>
                          <m:t>Y</m:t>
                        </m:r>
                      </m:e>
                      <m:sub>
                        <m:r>
                          <a:rPr lang="en-US" altLang="zh-TW" sz="1100" i="1" dirty="0">
                            <a:latin typeface="Cambria Math" panose="02040503050406030204" pitchFamily="18" charset="0"/>
                          </a:rPr>
                          <m:t>𝑡𝑟𝑎𝑖𝑛</m:t>
                        </m:r>
                      </m:sub>
                    </m:sSub>
                  </m:oMath>
                </a14:m>
                <a:r>
                  <a:rPr lang="en-US" altLang="zh-TW" sz="1050" dirty="0">
                    <a:latin typeface="Cambria" panose="02040503050406030204" pitchFamily="18" charset="0"/>
                  </a:rPr>
                  <a:t>: label data</a:t>
                </a:r>
                <a:endParaRPr lang="zh-TW" altLang="en-US" sz="1050" dirty="0">
                  <a:latin typeface="Cambria" panose="02040503050406030204" pitchFamily="18" charset="0"/>
                </a:endParaRPr>
              </a:p>
            </p:txBody>
          </p:sp>
        </mc:Choice>
        <mc:Fallback xmlns="">
          <p:sp>
            <p:nvSpPr>
              <p:cNvPr id="25" name="文字方塊 24">
                <a:extLst>
                  <a:ext uri="{FF2B5EF4-FFF2-40B4-BE49-F238E27FC236}">
                    <a16:creationId xmlns:a16="http://schemas.microsoft.com/office/drawing/2014/main" id="{4BF1D8F4-4167-F270-EB55-9E192FEF3438}"/>
                  </a:ext>
                </a:extLst>
              </p:cNvPr>
              <p:cNvSpPr txBox="1">
                <a:spLocks noRot="1" noChangeAspect="1" noMove="1" noResize="1" noEditPoints="1" noAdjustHandles="1" noChangeArrowheads="1" noChangeShapeType="1" noTextEdit="1"/>
              </p:cNvSpPr>
              <p:nvPr/>
            </p:nvSpPr>
            <p:spPr>
              <a:xfrm>
                <a:off x="4481344" y="2074392"/>
                <a:ext cx="4615852" cy="761747"/>
              </a:xfrm>
              <a:prstGeom prst="rect">
                <a:avLst/>
              </a:prstGeom>
              <a:blipFill>
                <a:blip r:embed="rId10"/>
                <a:stretch>
                  <a:fillRect b="-1600"/>
                </a:stretch>
              </a:blipFill>
            </p:spPr>
            <p:txBody>
              <a:bodyPr/>
              <a:lstStyle/>
              <a:p>
                <a:r>
                  <a:rPr lang="zh-TW" altLang="en-US">
                    <a:noFill/>
                  </a:rPr>
                  <a:t> </a:t>
                </a:r>
              </a:p>
            </p:txBody>
          </p:sp>
        </mc:Fallback>
      </mc:AlternateContent>
      <p:cxnSp>
        <p:nvCxnSpPr>
          <p:cNvPr id="64" name="接點: 肘形 63">
            <a:extLst>
              <a:ext uri="{FF2B5EF4-FFF2-40B4-BE49-F238E27FC236}">
                <a16:creationId xmlns:a16="http://schemas.microsoft.com/office/drawing/2014/main" id="{1839DF78-86F3-AAAC-6645-577931A6D405}"/>
              </a:ext>
            </a:extLst>
          </p:cNvPr>
          <p:cNvCxnSpPr>
            <a:cxnSpLocks/>
            <a:stCxn id="69" idx="2"/>
            <a:endCxn id="37" idx="2"/>
          </p:cNvCxnSpPr>
          <p:nvPr/>
        </p:nvCxnSpPr>
        <p:spPr>
          <a:xfrm rot="5400000" flipH="1" flipV="1">
            <a:off x="2989474" y="2362346"/>
            <a:ext cx="15486" cy="3604549"/>
          </a:xfrm>
          <a:prstGeom prst="bentConnector3">
            <a:avLst>
              <a:gd name="adj1" fmla="val -219046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28DBD421-5FF6-93D1-72C9-C262E89E788D}"/>
                  </a:ext>
                </a:extLst>
              </p:cNvPr>
              <p:cNvSpPr txBox="1"/>
              <p:nvPr/>
            </p:nvSpPr>
            <p:spPr>
              <a:xfrm>
                <a:off x="2854491" y="4486299"/>
                <a:ext cx="9549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b="1" i="1" dirty="0" smtClean="0">
                              <a:latin typeface="Cambria Math" panose="02040503050406030204" pitchFamily="18" charset="0"/>
                            </a:rPr>
                          </m:ctrlPr>
                        </m:sSubPr>
                        <m:e>
                          <m:r>
                            <m:rPr>
                              <m:sty m:val="p"/>
                            </m:rPr>
                            <a:rPr lang="en-US" altLang="zh-TW" b="1" i="1" dirty="0">
                              <a:latin typeface="Cambria Math" panose="02040503050406030204" pitchFamily="18" charset="0"/>
                            </a:rPr>
                            <m:t>Y</m:t>
                          </m:r>
                        </m:e>
                        <m:sub>
                          <m:r>
                            <a:rPr lang="en-US" altLang="zh-TW" b="0" i="1" dirty="0" smtClean="0">
                              <a:latin typeface="Cambria Math" panose="02040503050406030204" pitchFamily="18" charset="0"/>
                            </a:rPr>
                            <m:t>𝑣𝑎𝑙</m:t>
                          </m:r>
                        </m:sub>
                      </m:sSub>
                    </m:oMath>
                  </m:oMathPara>
                </a14:m>
                <a:endParaRPr lang="zh-TW" altLang="en-US" dirty="0"/>
              </a:p>
            </p:txBody>
          </p:sp>
        </mc:Choice>
        <mc:Fallback xmlns="">
          <p:sp>
            <p:nvSpPr>
              <p:cNvPr id="68" name="文字方塊 67">
                <a:extLst>
                  <a:ext uri="{FF2B5EF4-FFF2-40B4-BE49-F238E27FC236}">
                    <a16:creationId xmlns:a16="http://schemas.microsoft.com/office/drawing/2014/main" id="{28DBD421-5FF6-93D1-72C9-C262E89E788D}"/>
                  </a:ext>
                </a:extLst>
              </p:cNvPr>
              <p:cNvSpPr txBox="1">
                <a:spLocks noRot="1" noChangeAspect="1" noMove="1" noResize="1" noEditPoints="1" noAdjustHandles="1" noChangeArrowheads="1" noChangeShapeType="1" noTextEdit="1"/>
              </p:cNvSpPr>
              <p:nvPr/>
            </p:nvSpPr>
            <p:spPr>
              <a:xfrm>
                <a:off x="2854491" y="4486299"/>
                <a:ext cx="954958" cy="307777"/>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1" name="文字方塊 70">
                <a:extLst>
                  <a:ext uri="{FF2B5EF4-FFF2-40B4-BE49-F238E27FC236}">
                    <a16:creationId xmlns:a16="http://schemas.microsoft.com/office/drawing/2014/main" id="{F97CC296-886B-EBB2-6A14-7913453F11D5}"/>
                  </a:ext>
                </a:extLst>
              </p:cNvPr>
              <p:cNvSpPr txBox="1"/>
              <p:nvPr/>
            </p:nvSpPr>
            <p:spPr>
              <a:xfrm>
                <a:off x="6755079" y="4584737"/>
                <a:ext cx="2388921" cy="257699"/>
              </a:xfrm>
              <a:prstGeom prst="rect">
                <a:avLst/>
              </a:prstGeom>
              <a:noFill/>
            </p:spPr>
            <p:txBody>
              <a:bodyPr wrap="square">
                <a:spAutoFit/>
              </a:bodyPr>
              <a:lstStyle/>
              <a:p>
                <a14:m>
                  <m:oMath xmlns:m="http://schemas.openxmlformats.org/officeDocument/2006/math">
                    <m:sSub>
                      <m:sSubPr>
                        <m:ctrlPr>
                          <a:rPr lang="en-US" altLang="zh-TW" sz="1050" b="1" i="1" dirty="0" smtClean="0">
                            <a:latin typeface="Cambria Math" panose="02040503050406030204" pitchFamily="18" charset="0"/>
                          </a:rPr>
                        </m:ctrlPr>
                      </m:sSubPr>
                      <m:e>
                        <m:r>
                          <a:rPr lang="en-US" altLang="zh-TW" sz="1050" b="1" i="1" dirty="0">
                            <a:latin typeface="Cambria Math" panose="02040503050406030204" pitchFamily="18" charset="0"/>
                          </a:rPr>
                          <m:t>𝑿</m:t>
                        </m:r>
                      </m:e>
                      <m:sub>
                        <m:r>
                          <a:rPr lang="en-US" altLang="zh-TW" sz="1050" b="0" i="1" dirty="0" smtClean="0">
                            <a:latin typeface="Cambria Math" panose="02040503050406030204" pitchFamily="18" charset="0"/>
                          </a:rPr>
                          <m:t>𝑣𝑎</m:t>
                        </m:r>
                        <m:r>
                          <a:rPr lang="en-US" altLang="zh-TW" sz="1050" b="1" i="1" dirty="0" smtClean="0">
                            <a:latin typeface="Cambria Math" panose="02040503050406030204" pitchFamily="18" charset="0"/>
                          </a:rPr>
                          <m:t>𝒍</m:t>
                        </m:r>
                      </m:sub>
                    </m:sSub>
                  </m:oMath>
                </a14:m>
                <a:r>
                  <a:rPr lang="zh-TW" altLang="en-US" sz="1050" dirty="0">
                    <a:latin typeface="Cambria" panose="02040503050406030204" pitchFamily="18" charset="0"/>
                  </a:rPr>
                  <a:t> </a:t>
                </a:r>
                <a:r>
                  <a:rPr lang="en-US" altLang="zh-TW" sz="1050" dirty="0">
                    <a:latin typeface="Cambria" panose="02040503050406030204" pitchFamily="18" charset="0"/>
                  </a:rPr>
                  <a:t>:</a:t>
                </a:r>
                <a:r>
                  <a:rPr lang="zh-TW" altLang="en-US" sz="1050" dirty="0">
                    <a:latin typeface="Cambria" panose="02040503050406030204" pitchFamily="18" charset="0"/>
                  </a:rPr>
                  <a:t> </a:t>
                </a:r>
                <a:r>
                  <a:rPr lang="en-US" altLang="zh-TW" sz="1050" dirty="0">
                    <a:latin typeface="Cambria" panose="02040503050406030204" pitchFamily="18" charset="0"/>
                  </a:rPr>
                  <a:t>image data </a:t>
                </a:r>
                <a14:m>
                  <m:oMath xmlns:m="http://schemas.openxmlformats.org/officeDocument/2006/math">
                    <m:r>
                      <a:rPr lang="en-US" altLang="zh-TW" sz="1100" b="0" i="0" dirty="0" smtClean="0">
                        <a:latin typeface="Cambria Math" panose="02040503050406030204" pitchFamily="18" charset="0"/>
                      </a:rPr>
                      <m:t>     </m:t>
                    </m:r>
                    <m:sSub>
                      <m:sSubPr>
                        <m:ctrlPr>
                          <a:rPr lang="en-US" altLang="zh-TW" sz="1100" b="1" i="1" dirty="0">
                            <a:latin typeface="Cambria Math" panose="02040503050406030204" pitchFamily="18" charset="0"/>
                          </a:rPr>
                        </m:ctrlPr>
                      </m:sSubPr>
                      <m:e>
                        <m:r>
                          <m:rPr>
                            <m:sty m:val="p"/>
                          </m:rPr>
                          <a:rPr lang="en-US" altLang="zh-TW" sz="1100" b="1" i="1" dirty="0">
                            <a:latin typeface="Cambria Math" panose="02040503050406030204" pitchFamily="18" charset="0"/>
                          </a:rPr>
                          <m:t>Y</m:t>
                        </m:r>
                      </m:e>
                      <m:sub>
                        <m:r>
                          <a:rPr lang="en-US" altLang="zh-TW" sz="1100" b="0" i="1" dirty="0" smtClean="0">
                            <a:latin typeface="Cambria Math" panose="02040503050406030204" pitchFamily="18" charset="0"/>
                          </a:rPr>
                          <m:t>𝑣𝑎𝑙</m:t>
                        </m:r>
                      </m:sub>
                    </m:sSub>
                  </m:oMath>
                </a14:m>
                <a:r>
                  <a:rPr lang="en-US" altLang="zh-TW" sz="1050" dirty="0">
                    <a:latin typeface="Cambria" panose="02040503050406030204" pitchFamily="18" charset="0"/>
                  </a:rPr>
                  <a:t>: label data</a:t>
                </a:r>
                <a:endParaRPr lang="zh-TW" altLang="en-US" sz="1050" dirty="0">
                  <a:latin typeface="Cambria" panose="02040503050406030204" pitchFamily="18" charset="0"/>
                </a:endParaRPr>
              </a:p>
            </p:txBody>
          </p:sp>
        </mc:Choice>
        <mc:Fallback xmlns="">
          <p:sp>
            <p:nvSpPr>
              <p:cNvPr id="71" name="文字方塊 70">
                <a:extLst>
                  <a:ext uri="{FF2B5EF4-FFF2-40B4-BE49-F238E27FC236}">
                    <a16:creationId xmlns:a16="http://schemas.microsoft.com/office/drawing/2014/main" id="{F97CC296-886B-EBB2-6A14-7913453F11D5}"/>
                  </a:ext>
                </a:extLst>
              </p:cNvPr>
              <p:cNvSpPr txBox="1">
                <a:spLocks noRot="1" noChangeAspect="1" noMove="1" noResize="1" noEditPoints="1" noAdjustHandles="1" noChangeArrowheads="1" noChangeShapeType="1" noTextEdit="1"/>
              </p:cNvSpPr>
              <p:nvPr/>
            </p:nvSpPr>
            <p:spPr>
              <a:xfrm>
                <a:off x="6755079" y="4584737"/>
                <a:ext cx="2388921" cy="257699"/>
              </a:xfrm>
              <a:prstGeom prst="rect">
                <a:avLst/>
              </a:prstGeom>
              <a:blipFill>
                <a:blip r:embed="rId12"/>
                <a:stretch>
                  <a:fillRect b="-1428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FDC7B7BD-6296-253A-9EE4-03866C251074}"/>
                  </a:ext>
                </a:extLst>
              </p:cNvPr>
              <p:cNvSpPr txBox="1"/>
              <p:nvPr/>
            </p:nvSpPr>
            <p:spPr>
              <a:xfrm>
                <a:off x="6728694" y="3187207"/>
                <a:ext cx="9549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TW" sz="1400" b="0" i="0" dirty="0" smtClean="0">
                          <a:latin typeface="Cambria Math" panose="02040503050406030204" pitchFamily="18" charset="0"/>
                        </a:rPr>
                        <m:t>True</m:t>
                      </m:r>
                    </m:oMath>
                  </m:oMathPara>
                </a14:m>
                <a:endParaRPr lang="zh-TW" altLang="en-US" dirty="0"/>
              </a:p>
            </p:txBody>
          </p:sp>
        </mc:Choice>
        <mc:Fallback xmlns="">
          <p:sp>
            <p:nvSpPr>
              <p:cNvPr id="73" name="文字方塊 72">
                <a:extLst>
                  <a:ext uri="{FF2B5EF4-FFF2-40B4-BE49-F238E27FC236}">
                    <a16:creationId xmlns:a16="http://schemas.microsoft.com/office/drawing/2014/main" id="{FDC7B7BD-6296-253A-9EE4-03866C251074}"/>
                  </a:ext>
                </a:extLst>
              </p:cNvPr>
              <p:cNvSpPr txBox="1">
                <a:spLocks noRot="1" noChangeAspect="1" noMove="1" noResize="1" noEditPoints="1" noAdjustHandles="1" noChangeArrowheads="1" noChangeShapeType="1" noTextEdit="1"/>
              </p:cNvSpPr>
              <p:nvPr/>
            </p:nvSpPr>
            <p:spPr>
              <a:xfrm>
                <a:off x="6728694" y="3187207"/>
                <a:ext cx="954958" cy="307777"/>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4" name="文字方塊 73">
                <a:extLst>
                  <a:ext uri="{FF2B5EF4-FFF2-40B4-BE49-F238E27FC236}">
                    <a16:creationId xmlns:a16="http://schemas.microsoft.com/office/drawing/2014/main" id="{12FF7781-9E4F-49FA-4EDB-D70F38384F99}"/>
                  </a:ext>
                </a:extLst>
              </p:cNvPr>
              <p:cNvSpPr txBox="1"/>
              <p:nvPr/>
            </p:nvSpPr>
            <p:spPr>
              <a:xfrm>
                <a:off x="6034657" y="3812097"/>
                <a:ext cx="95495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altLang="zh-TW" sz="1400" b="0" i="0" dirty="0" smtClean="0">
                          <a:latin typeface="Cambria Math" panose="02040503050406030204" pitchFamily="18" charset="0"/>
                        </a:rPr>
                        <m:t>False</m:t>
                      </m:r>
                    </m:oMath>
                  </m:oMathPara>
                </a14:m>
                <a:endParaRPr lang="zh-TW" altLang="en-US" dirty="0"/>
              </a:p>
            </p:txBody>
          </p:sp>
        </mc:Choice>
        <mc:Fallback xmlns="">
          <p:sp>
            <p:nvSpPr>
              <p:cNvPr id="74" name="文字方塊 73">
                <a:extLst>
                  <a:ext uri="{FF2B5EF4-FFF2-40B4-BE49-F238E27FC236}">
                    <a16:creationId xmlns:a16="http://schemas.microsoft.com/office/drawing/2014/main" id="{12FF7781-9E4F-49FA-4EDB-D70F38384F99}"/>
                  </a:ext>
                </a:extLst>
              </p:cNvPr>
              <p:cNvSpPr txBox="1">
                <a:spLocks noRot="1" noChangeAspect="1" noMove="1" noResize="1" noEditPoints="1" noAdjustHandles="1" noChangeArrowheads="1" noChangeShapeType="1" noTextEdit="1"/>
              </p:cNvSpPr>
              <p:nvPr/>
            </p:nvSpPr>
            <p:spPr>
              <a:xfrm>
                <a:off x="6034657" y="3812097"/>
                <a:ext cx="954958" cy="307777"/>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5" name="文字方塊 74">
                <a:extLst>
                  <a:ext uri="{FF2B5EF4-FFF2-40B4-BE49-F238E27FC236}">
                    <a16:creationId xmlns:a16="http://schemas.microsoft.com/office/drawing/2014/main" id="{A25E4FFC-F581-A8F0-2AAD-ADC612BA5E18}"/>
                  </a:ext>
                </a:extLst>
              </p:cNvPr>
              <p:cNvSpPr txBox="1"/>
              <p:nvPr/>
            </p:nvSpPr>
            <p:spPr>
              <a:xfrm>
                <a:off x="3817044" y="3576183"/>
                <a:ext cx="48027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1" i="1" dirty="0" smtClean="0">
                          <a:latin typeface="Cambria Math" panose="02040503050406030204" pitchFamily="18" charset="0"/>
                        </a:rPr>
                        <m:t>𝜻</m:t>
                      </m:r>
                    </m:oMath>
                  </m:oMathPara>
                </a14:m>
                <a:endParaRPr lang="zh-TW" altLang="en-US" sz="1050" b="1" dirty="0"/>
              </a:p>
            </p:txBody>
          </p:sp>
        </mc:Choice>
        <mc:Fallback xmlns="">
          <p:sp>
            <p:nvSpPr>
              <p:cNvPr id="75" name="文字方塊 74">
                <a:extLst>
                  <a:ext uri="{FF2B5EF4-FFF2-40B4-BE49-F238E27FC236}">
                    <a16:creationId xmlns:a16="http://schemas.microsoft.com/office/drawing/2014/main" id="{A25E4FFC-F581-A8F0-2AAD-ADC612BA5E18}"/>
                  </a:ext>
                </a:extLst>
              </p:cNvPr>
              <p:cNvSpPr txBox="1">
                <a:spLocks noRot="1" noChangeAspect="1" noMove="1" noResize="1" noEditPoints="1" noAdjustHandles="1" noChangeArrowheads="1" noChangeShapeType="1" noTextEdit="1"/>
              </p:cNvSpPr>
              <p:nvPr/>
            </p:nvSpPr>
            <p:spPr>
              <a:xfrm>
                <a:off x="3817044" y="3576183"/>
                <a:ext cx="480270" cy="307777"/>
              </a:xfrm>
              <a:prstGeom prst="rect">
                <a:avLst/>
              </a:prstGeom>
              <a:blipFill>
                <a:blip r:embed="rId6"/>
                <a:stretch>
                  <a:fillRect b="-10000"/>
                </a:stretch>
              </a:blipFill>
            </p:spPr>
            <p:txBody>
              <a:bodyPr/>
              <a:lstStyle/>
              <a:p>
                <a:r>
                  <a:rPr lang="zh-TW" altLang="en-US">
                    <a:noFill/>
                  </a:rPr>
                  <a:t> </a:t>
                </a:r>
              </a:p>
            </p:txBody>
          </p:sp>
        </mc:Fallback>
      </mc:AlternateContent>
      <p:sp>
        <p:nvSpPr>
          <p:cNvPr id="8" name="文字方塊 7">
            <a:extLst>
              <a:ext uri="{FF2B5EF4-FFF2-40B4-BE49-F238E27FC236}">
                <a16:creationId xmlns:a16="http://schemas.microsoft.com/office/drawing/2014/main" id="{6FA287D0-657B-0D5C-8D86-D1F732663864}"/>
              </a:ext>
            </a:extLst>
          </p:cNvPr>
          <p:cNvSpPr txBox="1"/>
          <p:nvPr/>
        </p:nvSpPr>
        <p:spPr>
          <a:xfrm>
            <a:off x="294551" y="2067715"/>
            <a:ext cx="4104130" cy="738664"/>
          </a:xfrm>
          <a:prstGeom prst="rect">
            <a:avLst/>
          </a:prstGeom>
          <a:noFill/>
        </p:spPr>
        <p:txBody>
          <a:bodyPr wrap="square">
            <a:spAutoFit/>
          </a:bodyPr>
          <a:lstStyle/>
          <a:p>
            <a:r>
              <a:rPr lang="zh-TW" altLang="en-US" sz="1050" dirty="0">
                <a:latin typeface="Cambria" panose="02040503050406030204" pitchFamily="18" charset="0"/>
              </a:rPr>
              <a:t>Why do we need a </a:t>
            </a:r>
            <a:r>
              <a:rPr lang="en-US" altLang="zh-TW" sz="1050" dirty="0">
                <a:latin typeface="Cambria" panose="02040503050406030204" pitchFamily="18" charset="0"/>
              </a:rPr>
              <a:t>Object-attribute paired logit Estimation</a:t>
            </a:r>
            <a:r>
              <a:rPr lang="zh-TW" altLang="en-US" sz="1050" dirty="0">
                <a:latin typeface="Cambria" panose="02040503050406030204" pitchFamily="18" charset="0"/>
              </a:rPr>
              <a:t>?    We have pair estimation first, then partial estimation, so we need </a:t>
            </a:r>
            <a:r>
              <a:rPr lang="en-US" altLang="zh-TW" sz="1050" dirty="0">
                <a:latin typeface="Cambria" panose="02040503050406030204" pitchFamily="18" charset="0"/>
              </a:rPr>
              <a:t>Object-attribute paired logit Estimation</a:t>
            </a:r>
            <a:r>
              <a:rPr lang="zh-TW" altLang="en-US" sz="1050" dirty="0">
                <a:latin typeface="Cambria" panose="02040503050406030204" pitchFamily="18" charset="0"/>
              </a:rPr>
              <a:t>. </a:t>
            </a:r>
            <a:r>
              <a:rPr lang="en-US" altLang="zh-TW" sz="1050" dirty="0">
                <a:latin typeface="Cambria" panose="02040503050406030204" pitchFamily="18" charset="0"/>
              </a:rPr>
              <a:t>Object-attribute paired logit Estimation</a:t>
            </a:r>
            <a:r>
              <a:rPr lang="zh-TW" altLang="en-US" sz="1050" dirty="0">
                <a:latin typeface="Cambria" panose="02040503050406030204" pitchFamily="18" charset="0"/>
              </a:rPr>
              <a:t> outputs pair estimation.</a:t>
            </a:r>
          </a:p>
        </p:txBody>
      </p:sp>
      <p:sp>
        <p:nvSpPr>
          <p:cNvPr id="20" name="頁尾版面配置區 19">
            <a:extLst>
              <a:ext uri="{FF2B5EF4-FFF2-40B4-BE49-F238E27FC236}">
                <a16:creationId xmlns:a16="http://schemas.microsoft.com/office/drawing/2014/main" id="{51D891EC-CD61-359D-020B-AA9CD0D24495}"/>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D53C2EAB-B915-784D-0A35-A506A01DA719}"/>
              </a:ext>
            </a:extLst>
          </p:cNvPr>
          <p:cNvSpPr>
            <a:spLocks noGrp="1"/>
          </p:cNvSpPr>
          <p:nvPr>
            <p:ph type="sldNum" idx="4"/>
          </p:nvPr>
        </p:nvSpPr>
        <p:spPr/>
        <p:txBody>
          <a:bodyPr/>
          <a:lstStyle/>
          <a:p>
            <a:fld id="{00000000-1234-1234-1234-123412341234}" type="slidenum">
              <a:rPr lang="en-US" smtClean="0"/>
              <a:pPr/>
              <a:t>68</a:t>
            </a:fld>
            <a:endParaRPr lang="en-US" dirty="0"/>
          </a:p>
        </p:txBody>
      </p:sp>
    </p:spTree>
    <p:extLst>
      <p:ext uri="{BB962C8B-B14F-4D97-AF65-F5344CB8AC3E}">
        <p14:creationId xmlns:p14="http://schemas.microsoft.com/office/powerpoint/2010/main" val="453279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8031109"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Logit Estimation Model Architecture: Text to Image Feature Converter</a:t>
            </a:r>
          </a:p>
        </p:txBody>
      </p:sp>
      <mc:AlternateContent xmlns:mc="http://schemas.openxmlformats.org/markup-compatibility/2006" xmlns:a14="http://schemas.microsoft.com/office/drawing/2010/main">
        <mc:Choice Requires="a14">
          <p:sp>
            <p:nvSpPr>
              <p:cNvPr id="1063" name="文字方塊 1062">
                <a:extLst>
                  <a:ext uri="{FF2B5EF4-FFF2-40B4-BE49-F238E27FC236}">
                    <a16:creationId xmlns:a16="http://schemas.microsoft.com/office/drawing/2014/main" id="{E2EC7EB3-53B5-BBAE-0B65-50FCA336CA83}"/>
                  </a:ext>
                </a:extLst>
              </p:cNvPr>
              <p:cNvSpPr txBox="1"/>
              <p:nvPr/>
            </p:nvSpPr>
            <p:spPr>
              <a:xfrm>
                <a:off x="4372373" y="1516801"/>
                <a:ext cx="4653116" cy="1187056"/>
              </a:xfrm>
              <a:prstGeom prst="rect">
                <a:avLst/>
              </a:prstGeom>
              <a:noFill/>
            </p:spPr>
            <p:txBody>
              <a:bodyPr wrap="square">
                <a:spAutoFit/>
              </a:bodyPr>
              <a:lstStyle/>
              <a:p>
                <a:pPr marL="285750" indent="-285750">
                  <a:buFont typeface="Arial" panose="020B0604020202020204" pitchFamily="34" charset="0"/>
                  <a:buChar char="•"/>
                </a:pPr>
                <a:r>
                  <a:rPr lang="en-US" altLang="zh-TW" b="1" i="0" dirty="0">
                    <a:latin typeface="Cambria" panose="02040503050406030204" pitchFamily="18" charset="0"/>
                    <a:ea typeface="Cambria" panose="02040503050406030204" pitchFamily="18" charset="0"/>
                  </a:rPr>
                  <a:t>Text to Image Feature Converter</a:t>
                </a:r>
                <a:r>
                  <a:rPr lang="en-US" altLang="zh-TW" dirty="0">
                    <a:latin typeface="Cambria" panose="02040503050406030204" pitchFamily="18" charset="0"/>
                    <a:ea typeface="Cambria" panose="02040503050406030204" pitchFamily="18" charset="0"/>
                  </a:rPr>
                  <a:t>: </a:t>
                </a:r>
              </a:p>
              <a:p>
                <a:r>
                  <a:rPr lang="en-US" altLang="zh-TW" dirty="0">
                    <a:latin typeface="Cambria" panose="02040503050406030204" pitchFamily="18" charset="0"/>
                    <a:ea typeface="Cambria" panose="02040503050406030204" pitchFamily="18" charset="0"/>
                  </a:rPr>
                  <a:t> A series of dimension transformations will be performed on </a:t>
                </a:r>
                <a14:m>
                  <m:oMath xmlns:m="http://schemas.openxmlformats.org/officeDocument/2006/math">
                    <m:sSub>
                      <m:sSubPr>
                        <m:ctrlPr>
                          <a:rPr lang="en-US" altLang="zh-TW" sz="1400" i="1" smtClean="0">
                            <a:latin typeface="Cambria Math" panose="02040503050406030204" pitchFamily="18" charset="0"/>
                          </a:rPr>
                        </m:ctrlPr>
                      </m:sSubPr>
                      <m:e>
                        <m:r>
                          <a:rPr lang="en-US" altLang="zh-TW" sz="1400" b="1" i="1" smtClean="0">
                            <a:latin typeface="Cambria Math" panose="02040503050406030204" pitchFamily="18" charset="0"/>
                          </a:rPr>
                          <m:t>𝒇</m:t>
                        </m:r>
                      </m:e>
                      <m:sub>
                        <m:r>
                          <a:rPr lang="en-US" altLang="zh-TW" sz="1400" i="1">
                            <a:latin typeface="Cambria Math" panose="02040503050406030204" pitchFamily="18" charset="0"/>
                          </a:rPr>
                          <m:t>𝑡</m:t>
                        </m:r>
                        <m:r>
                          <a:rPr lang="en-US" altLang="zh-TW" sz="1400" b="0" i="1" smtClean="0">
                            <a:latin typeface="Cambria Math" panose="02040503050406030204" pitchFamily="18" charset="0"/>
                          </a:rPr>
                          <m:t>𝑥𝑡</m:t>
                        </m:r>
                      </m:sub>
                    </m:sSub>
                  </m:oMath>
                </a14:m>
                <a:r>
                  <a:rPr lang="en-US" altLang="zh-TW" dirty="0">
                    <a:solidFill>
                      <a:schemeClr val="tx1"/>
                    </a:solidFill>
                    <a:ea typeface="Cambria Math" panose="02040503050406030204" pitchFamily="18" charset="0"/>
                  </a:rPr>
                  <a:t> </a:t>
                </a:r>
                <a:r>
                  <a:rPr lang="en-US" altLang="zh-TW" dirty="0">
                    <a:latin typeface="Cambria" panose="02040503050406030204" pitchFamily="18" charset="0"/>
                    <a:ea typeface="Cambria" panose="02040503050406030204" pitchFamily="18" charset="0"/>
                  </a:rPr>
                  <a:t>to make it consistent with </a:t>
                </a:r>
                <a14:m>
                  <m:oMath xmlns:m="http://schemas.openxmlformats.org/officeDocument/2006/math">
                    <m:sSub>
                      <m:sSubPr>
                        <m:ctrlPr>
                          <a:rPr lang="en-US" altLang="zh-TW" i="1">
                            <a:latin typeface="Cambria Math" panose="02040503050406030204" pitchFamily="18" charset="0"/>
                          </a:rPr>
                        </m:ctrlPr>
                      </m:sSubPr>
                      <m:e>
                        <m:r>
                          <a:rPr lang="en-US" altLang="zh-TW" b="1" i="1">
                            <a:latin typeface="Cambria Math" panose="02040503050406030204" pitchFamily="18" charset="0"/>
                          </a:rPr>
                          <m:t>𝒇</m:t>
                        </m:r>
                      </m:e>
                      <m:sub>
                        <m:r>
                          <a:rPr lang="en-US" altLang="zh-TW" i="1">
                            <a:latin typeface="Cambria Math" panose="02040503050406030204" pitchFamily="18" charset="0"/>
                          </a:rPr>
                          <m:t>𝑖𝑚𝑔</m:t>
                        </m:r>
                      </m:sub>
                    </m:sSub>
                    <m:r>
                      <a:rPr lang="en-US" altLang="zh-TW" i="1">
                        <a:latin typeface="Cambria Math" panose="02040503050406030204" pitchFamily="18" charset="0"/>
                      </a:rPr>
                      <m:t> </m:t>
                    </m:r>
                  </m:oMath>
                </a14:m>
                <a:r>
                  <a:rPr lang="en-US" altLang="zh-TW" dirty="0">
                    <a:latin typeface="Cambria" panose="02040503050406030204" pitchFamily="18" charset="0"/>
                    <a:ea typeface="Cambria" panose="02040503050406030204" pitchFamily="18" charset="0"/>
                  </a:rPr>
                  <a:t>. This will enable the joint learning of text and image features during the training of the Custom Image Encoder.</a:t>
                </a:r>
              </a:p>
            </p:txBody>
          </p:sp>
        </mc:Choice>
        <mc:Fallback xmlns="">
          <p:sp>
            <p:nvSpPr>
              <p:cNvPr id="1063" name="文字方塊 1062">
                <a:extLst>
                  <a:ext uri="{FF2B5EF4-FFF2-40B4-BE49-F238E27FC236}">
                    <a16:creationId xmlns:a16="http://schemas.microsoft.com/office/drawing/2014/main" id="{E2EC7EB3-53B5-BBAE-0B65-50FCA336CA83}"/>
                  </a:ext>
                </a:extLst>
              </p:cNvPr>
              <p:cNvSpPr txBox="1">
                <a:spLocks noRot="1" noChangeAspect="1" noMove="1" noResize="1" noEditPoints="1" noAdjustHandles="1" noChangeArrowheads="1" noChangeShapeType="1" noTextEdit="1"/>
              </p:cNvSpPr>
              <p:nvPr/>
            </p:nvSpPr>
            <p:spPr>
              <a:xfrm>
                <a:off x="4372373" y="1516801"/>
                <a:ext cx="4653116" cy="1187056"/>
              </a:xfrm>
              <a:prstGeom prst="rect">
                <a:avLst/>
              </a:prstGeom>
              <a:blipFill>
                <a:blip r:embed="rId3"/>
                <a:stretch>
                  <a:fillRect l="-393" t="-1538" b="-359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70" name="文字方塊 1069">
                <a:extLst>
                  <a:ext uri="{FF2B5EF4-FFF2-40B4-BE49-F238E27FC236}">
                    <a16:creationId xmlns:a16="http://schemas.microsoft.com/office/drawing/2014/main" id="{169BC514-4C79-4BF7-EEDD-B470FB03D314}"/>
                  </a:ext>
                </a:extLst>
              </p:cNvPr>
              <p:cNvSpPr txBox="1"/>
              <p:nvPr/>
            </p:nvSpPr>
            <p:spPr>
              <a:xfrm>
                <a:off x="4572000" y="2892556"/>
                <a:ext cx="4301785" cy="325282"/>
              </a:xfrm>
              <a:prstGeom prst="rect">
                <a:avLst/>
              </a:prstGeom>
              <a:noFill/>
            </p:spPr>
            <p:txBody>
              <a:bodyPr wrap="square">
                <a:spAutoFit/>
              </a:bodyPr>
              <a:lstStyle/>
              <a:p>
                <a14:m>
                  <m:oMath xmlns:m="http://schemas.openxmlformats.org/officeDocument/2006/math">
                    <m:sSub>
                      <m:sSubPr>
                        <m:ctrlPr>
                          <a:rPr lang="en-US" altLang="zh-TW" sz="1400" i="1" smtClean="0">
                            <a:latin typeface="Cambria Math" panose="02040503050406030204" pitchFamily="18" charset="0"/>
                          </a:rPr>
                        </m:ctrlPr>
                      </m:sSubPr>
                      <m:e>
                        <m:r>
                          <a:rPr lang="en-US" altLang="zh-TW" sz="1400" b="1" i="1" smtClean="0">
                            <a:latin typeface="Cambria Math" panose="02040503050406030204" pitchFamily="18" charset="0"/>
                          </a:rPr>
                          <m:t>𝒇</m:t>
                        </m:r>
                      </m:e>
                      <m:sub>
                        <m:r>
                          <a:rPr lang="en-US" altLang="zh-TW" sz="1400" i="1">
                            <a:latin typeface="Cambria Math" panose="02040503050406030204" pitchFamily="18" charset="0"/>
                          </a:rPr>
                          <m:t>𝑡</m:t>
                        </m:r>
                        <m:r>
                          <a:rPr lang="en-US" altLang="zh-TW" sz="1400" b="0" i="1" smtClean="0">
                            <a:latin typeface="Cambria Math" panose="02040503050406030204" pitchFamily="18" charset="0"/>
                          </a:rPr>
                          <m:t>𝑥𝑡</m:t>
                        </m:r>
                      </m:sub>
                    </m:sSub>
                  </m:oMath>
                </a14:m>
                <a:r>
                  <a:rPr lang="zh-TW" altLang="en-US" dirty="0"/>
                  <a:t> </a:t>
                </a:r>
                <a14:m>
                  <m:oMath xmlns:m="http://schemas.openxmlformats.org/officeDocument/2006/math">
                    <m:r>
                      <m:rPr>
                        <m:nor/>
                      </m:rPr>
                      <a:rPr lang="zh-TW" altLang="en-US"/>
                      <m:t>→</m:t>
                    </m:r>
                  </m:oMath>
                </a14:m>
                <a:r>
                  <a:rPr lang="zh-TW" altLang="en-US" dirty="0"/>
                  <a:t> </a:t>
                </a:r>
                <a14:m>
                  <m:oMath xmlns:m="http://schemas.openxmlformats.org/officeDocument/2006/math">
                    <m:sSub>
                      <m:sSubPr>
                        <m:ctrlPr>
                          <a:rPr lang="en-US" altLang="zh-TW" i="1">
                            <a:latin typeface="Cambria Math" panose="02040503050406030204" pitchFamily="18" charset="0"/>
                          </a:rPr>
                        </m:ctrlPr>
                      </m:sSubPr>
                      <m:e>
                        <m:r>
                          <a:rPr lang="en-US" altLang="zh-TW" b="1" i="1">
                            <a:latin typeface="Cambria Math" panose="02040503050406030204" pitchFamily="18" charset="0"/>
                          </a:rPr>
                          <m:t>𝒇</m:t>
                        </m:r>
                      </m:e>
                      <m:sub>
                        <m:r>
                          <a:rPr lang="en-US" altLang="zh-TW" i="1">
                            <a:latin typeface="Cambria Math" panose="02040503050406030204" pitchFamily="18" charset="0"/>
                          </a:rPr>
                          <m:t>𝑡𝑥𝑡</m:t>
                        </m:r>
                        <m:r>
                          <m:rPr>
                            <m:nor/>
                          </m:rPr>
                          <a:rPr lang="zh-TW" altLang="en-US"/>
                          <m:t>→</m:t>
                        </m:r>
                        <m:r>
                          <a:rPr lang="en-US" altLang="zh-TW" i="1">
                            <a:latin typeface="Cambria Math" panose="02040503050406030204" pitchFamily="18" charset="0"/>
                          </a:rPr>
                          <m:t>𝑖𝑚𝑔</m:t>
                        </m:r>
                      </m:sub>
                    </m:sSub>
                  </m:oMath>
                </a14:m>
                <a:endParaRPr lang="zh-TW" altLang="en-US" dirty="0"/>
              </a:p>
            </p:txBody>
          </p:sp>
        </mc:Choice>
        <mc:Fallback xmlns="">
          <p:sp>
            <p:nvSpPr>
              <p:cNvPr id="1070" name="文字方塊 1069">
                <a:extLst>
                  <a:ext uri="{FF2B5EF4-FFF2-40B4-BE49-F238E27FC236}">
                    <a16:creationId xmlns:a16="http://schemas.microsoft.com/office/drawing/2014/main" id="{169BC514-4C79-4BF7-EEDD-B470FB03D314}"/>
                  </a:ext>
                </a:extLst>
              </p:cNvPr>
              <p:cNvSpPr txBox="1">
                <a:spLocks noRot="1" noChangeAspect="1" noMove="1" noResize="1" noEditPoints="1" noAdjustHandles="1" noChangeArrowheads="1" noChangeShapeType="1" noTextEdit="1"/>
              </p:cNvSpPr>
              <p:nvPr/>
            </p:nvSpPr>
            <p:spPr>
              <a:xfrm>
                <a:off x="4572000" y="2892556"/>
                <a:ext cx="4301785" cy="325282"/>
              </a:xfrm>
              <a:prstGeom prst="rect">
                <a:avLst/>
              </a:prstGeom>
              <a:blipFill>
                <a:blip r:embed="rId4"/>
                <a:stretch>
                  <a:fillRect b="-1887"/>
                </a:stretch>
              </a:blipFill>
            </p:spPr>
            <p:txBody>
              <a:bodyPr/>
              <a:lstStyle/>
              <a:p>
                <a:r>
                  <a:rPr lang="zh-TW" altLang="en-US">
                    <a:noFill/>
                  </a:rPr>
                  <a:t> </a:t>
                </a:r>
              </a:p>
            </p:txBody>
          </p:sp>
        </mc:Fallback>
      </mc:AlternateContent>
      <p:sp>
        <p:nvSpPr>
          <p:cNvPr id="36" name="文字方塊 35">
            <a:extLst>
              <a:ext uri="{FF2B5EF4-FFF2-40B4-BE49-F238E27FC236}">
                <a16:creationId xmlns:a16="http://schemas.microsoft.com/office/drawing/2014/main" id="{F4FB6035-4FC4-1C3C-760E-DDA20E5225E1}"/>
              </a:ext>
            </a:extLst>
          </p:cNvPr>
          <p:cNvSpPr txBox="1"/>
          <p:nvPr/>
        </p:nvSpPr>
        <p:spPr>
          <a:xfrm>
            <a:off x="-269999" y="1473327"/>
            <a:ext cx="1754458" cy="461665"/>
          </a:xfrm>
          <a:prstGeom prst="rect">
            <a:avLst/>
          </a:prstGeom>
          <a:noFill/>
        </p:spPr>
        <p:txBody>
          <a:bodyPr wrap="square" rtlCol="0">
            <a:spAutoFit/>
          </a:bodyPr>
          <a:lstStyle/>
          <a:p>
            <a:pPr algn="ctr"/>
            <a:r>
              <a:rPr lang="en-US" altLang="zh-TW" sz="1200" b="1" i="0" dirty="0" err="1">
                <a:solidFill>
                  <a:srgbClr val="000000"/>
                </a:solidFill>
                <a:effectLst/>
                <a:latin typeface="Cambria" panose="02040503050406030204" pitchFamily="18" charset="0"/>
                <a:ea typeface="Cambria" panose="02040503050406030204" pitchFamily="18" charset="0"/>
              </a:rPr>
              <a:t>attr,obj</a:t>
            </a:r>
            <a:endParaRPr lang="en-US" altLang="zh-TW" sz="1050" b="0" i="0" dirty="0">
              <a:solidFill>
                <a:srgbClr val="303030"/>
              </a:solidFill>
              <a:effectLst/>
              <a:latin typeface="Cambria" panose="02040503050406030204" pitchFamily="18" charset="0"/>
              <a:ea typeface="Cambria" panose="02040503050406030204" pitchFamily="18" charset="0"/>
            </a:endParaRPr>
          </a:p>
          <a:p>
            <a:pPr algn="ctr"/>
            <a:r>
              <a:rPr lang="en-US" altLang="zh-TW" sz="1200" b="0" i="0" dirty="0">
                <a:solidFill>
                  <a:srgbClr val="000000"/>
                </a:solidFill>
                <a:effectLst/>
                <a:latin typeface="Cambria" panose="02040503050406030204" pitchFamily="18" charset="0"/>
                <a:ea typeface="Cambria" panose="02040503050406030204" pitchFamily="18" charset="0"/>
              </a:rPr>
              <a:t>(learnable soft prompt)</a:t>
            </a:r>
            <a:endParaRPr lang="en-US" altLang="zh-TW" sz="1050" b="0" i="0" dirty="0">
              <a:solidFill>
                <a:srgbClr val="303030"/>
              </a:solidFill>
              <a:effectLst/>
              <a:latin typeface="Cambria" panose="02040503050406030204" pitchFamily="18" charset="0"/>
              <a:ea typeface="Cambria" panose="02040503050406030204" pitchFamily="18" charset="0"/>
            </a:endParaRPr>
          </a:p>
        </p:txBody>
      </p:sp>
      <p:sp>
        <p:nvSpPr>
          <p:cNvPr id="37" name="文字方塊 36">
            <a:extLst>
              <a:ext uri="{FF2B5EF4-FFF2-40B4-BE49-F238E27FC236}">
                <a16:creationId xmlns:a16="http://schemas.microsoft.com/office/drawing/2014/main" id="{AC70412B-2316-84E0-3DE0-11638A889884}"/>
              </a:ext>
            </a:extLst>
          </p:cNvPr>
          <p:cNvSpPr txBox="1"/>
          <p:nvPr/>
        </p:nvSpPr>
        <p:spPr>
          <a:xfrm>
            <a:off x="306041" y="3791338"/>
            <a:ext cx="784303" cy="307777"/>
          </a:xfrm>
          <a:prstGeom prst="rect">
            <a:avLst/>
          </a:prstGeom>
          <a:noFill/>
        </p:spPr>
        <p:txBody>
          <a:bodyPr wrap="square">
            <a:spAutoFit/>
          </a:bodyPr>
          <a:lstStyle/>
          <a:p>
            <a:r>
              <a:rPr lang="en-US" altLang="zh-TW" sz="1400" b="1" dirty="0">
                <a:solidFill>
                  <a:srgbClr val="000000"/>
                </a:solidFill>
                <a:effectLst/>
                <a:latin typeface="Cambria" panose="02040503050406030204" pitchFamily="18" charset="0"/>
                <a:ea typeface="Cambria" panose="02040503050406030204" pitchFamily="18" charset="0"/>
              </a:rPr>
              <a:t>image</a:t>
            </a:r>
            <a:endParaRPr lang="zh-TW" altLang="en-US" dirty="0">
              <a:latin typeface="Cambria" panose="02040503050406030204" pitchFamily="18" charset="0"/>
            </a:endParaRPr>
          </a:p>
        </p:txBody>
      </p:sp>
      <p:grpSp>
        <p:nvGrpSpPr>
          <p:cNvPr id="38" name="群組 37">
            <a:extLst>
              <a:ext uri="{FF2B5EF4-FFF2-40B4-BE49-F238E27FC236}">
                <a16:creationId xmlns:a16="http://schemas.microsoft.com/office/drawing/2014/main" id="{28DF8380-9FCA-B4B8-577A-178FEDBBC26E}"/>
              </a:ext>
            </a:extLst>
          </p:cNvPr>
          <p:cNvGrpSpPr/>
          <p:nvPr/>
        </p:nvGrpSpPr>
        <p:grpSpPr>
          <a:xfrm>
            <a:off x="1323757" y="1023020"/>
            <a:ext cx="973874" cy="1362279"/>
            <a:chOff x="1698702" y="1133680"/>
            <a:chExt cx="973874" cy="1275380"/>
          </a:xfrm>
        </p:grpSpPr>
        <p:sp>
          <p:nvSpPr>
            <p:cNvPr id="39" name="梯形 38">
              <a:extLst>
                <a:ext uri="{FF2B5EF4-FFF2-40B4-BE49-F238E27FC236}">
                  <a16:creationId xmlns:a16="http://schemas.microsoft.com/office/drawing/2014/main" id="{9F26B3E9-2F29-E479-357A-1D2491041A6F}"/>
                </a:ext>
              </a:extLst>
            </p:cNvPr>
            <p:cNvSpPr/>
            <p:nvPr/>
          </p:nvSpPr>
          <p:spPr>
            <a:xfrm rot="5400000">
              <a:off x="1547949" y="1347624"/>
              <a:ext cx="1275380" cy="847491"/>
            </a:xfrm>
            <a:prstGeom prst="trapezoi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40" name="文字方塊 39">
              <a:extLst>
                <a:ext uri="{FF2B5EF4-FFF2-40B4-BE49-F238E27FC236}">
                  <a16:creationId xmlns:a16="http://schemas.microsoft.com/office/drawing/2014/main" id="{4E87B6BC-9C03-0E70-0D5A-797D616B4342}"/>
                </a:ext>
              </a:extLst>
            </p:cNvPr>
            <p:cNvSpPr txBox="1"/>
            <p:nvPr/>
          </p:nvSpPr>
          <p:spPr>
            <a:xfrm>
              <a:off x="1698702" y="1378009"/>
              <a:ext cx="973874" cy="769441"/>
            </a:xfrm>
            <a:prstGeom prst="rect">
              <a:avLst/>
            </a:prstGeom>
            <a:noFill/>
          </p:spPr>
          <p:txBody>
            <a:bodyPr wrap="square" rtlCol="0">
              <a:spAutoFit/>
            </a:bodyPr>
            <a:lstStyle/>
            <a:p>
              <a:pPr algn="ctr"/>
              <a:r>
                <a:rPr lang="en-US" altLang="zh-TW" sz="1100" dirty="0"/>
                <a:t> Custom text Encoder</a:t>
              </a:r>
            </a:p>
            <a:p>
              <a:pPr algn="ctr"/>
              <a:r>
                <a:rPr lang="en-US" altLang="zh-TW" sz="1100" dirty="0"/>
                <a:t>(transformer part)</a:t>
              </a:r>
              <a:endParaRPr lang="zh-TW" altLang="en-US" sz="1100" dirty="0"/>
            </a:p>
          </p:txBody>
        </p:sp>
      </p:grpSp>
      <p:grpSp>
        <p:nvGrpSpPr>
          <p:cNvPr id="41" name="群組 40">
            <a:extLst>
              <a:ext uri="{FF2B5EF4-FFF2-40B4-BE49-F238E27FC236}">
                <a16:creationId xmlns:a16="http://schemas.microsoft.com/office/drawing/2014/main" id="{0FA44A9C-E0A3-C9D3-A790-30B980EEF3B7}"/>
              </a:ext>
            </a:extLst>
          </p:cNvPr>
          <p:cNvGrpSpPr/>
          <p:nvPr/>
        </p:nvGrpSpPr>
        <p:grpSpPr>
          <a:xfrm>
            <a:off x="1323757" y="3461426"/>
            <a:ext cx="973874" cy="1275381"/>
            <a:chOff x="1698702" y="1133680"/>
            <a:chExt cx="973874" cy="1275380"/>
          </a:xfrm>
        </p:grpSpPr>
        <p:sp>
          <p:nvSpPr>
            <p:cNvPr id="42" name="梯形 41">
              <a:extLst>
                <a:ext uri="{FF2B5EF4-FFF2-40B4-BE49-F238E27FC236}">
                  <a16:creationId xmlns:a16="http://schemas.microsoft.com/office/drawing/2014/main" id="{38C17F8B-F5AC-AA86-7D7D-231CA12AD364}"/>
                </a:ext>
              </a:extLst>
            </p:cNvPr>
            <p:cNvSpPr/>
            <p:nvPr/>
          </p:nvSpPr>
          <p:spPr>
            <a:xfrm rot="5400000">
              <a:off x="1547949" y="1347624"/>
              <a:ext cx="1275380" cy="84749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43" name="文字方塊 42">
              <a:extLst>
                <a:ext uri="{FF2B5EF4-FFF2-40B4-BE49-F238E27FC236}">
                  <a16:creationId xmlns:a16="http://schemas.microsoft.com/office/drawing/2014/main" id="{0842AE34-63CC-FF61-FED7-FCA33E30480C}"/>
                </a:ext>
              </a:extLst>
            </p:cNvPr>
            <p:cNvSpPr txBox="1"/>
            <p:nvPr/>
          </p:nvSpPr>
          <p:spPr>
            <a:xfrm>
              <a:off x="1698702" y="1302009"/>
              <a:ext cx="973874" cy="938719"/>
            </a:xfrm>
            <a:prstGeom prst="rect">
              <a:avLst/>
            </a:prstGeom>
            <a:noFill/>
          </p:spPr>
          <p:txBody>
            <a:bodyPr wrap="square" rtlCol="0">
              <a:spAutoFit/>
            </a:bodyPr>
            <a:lstStyle/>
            <a:p>
              <a:pPr algn="ctr"/>
              <a:r>
                <a:rPr lang="en-US" altLang="zh-TW" sz="1100" dirty="0"/>
                <a:t> Custom image Encoder</a:t>
              </a:r>
            </a:p>
            <a:p>
              <a:pPr algn="ctr"/>
              <a:r>
                <a:rPr lang="en-US" altLang="zh-TW" sz="1100" dirty="0"/>
                <a:t>(transformer part)</a:t>
              </a:r>
              <a:endParaRPr lang="zh-TW" altLang="en-US" sz="1100" dirty="0"/>
            </a:p>
          </p:txBody>
        </p:sp>
      </p:grpSp>
      <p:grpSp>
        <p:nvGrpSpPr>
          <p:cNvPr id="44" name="群組 43">
            <a:extLst>
              <a:ext uri="{FF2B5EF4-FFF2-40B4-BE49-F238E27FC236}">
                <a16:creationId xmlns:a16="http://schemas.microsoft.com/office/drawing/2014/main" id="{05DC1371-A1D0-273B-755E-FBD0433829FA}"/>
              </a:ext>
            </a:extLst>
          </p:cNvPr>
          <p:cNvGrpSpPr/>
          <p:nvPr/>
        </p:nvGrpSpPr>
        <p:grpSpPr>
          <a:xfrm>
            <a:off x="2657705" y="998831"/>
            <a:ext cx="973874" cy="1362279"/>
            <a:chOff x="1698702" y="1133680"/>
            <a:chExt cx="973874" cy="1275380"/>
          </a:xfrm>
        </p:grpSpPr>
        <p:sp>
          <p:nvSpPr>
            <p:cNvPr id="45" name="梯形 44">
              <a:extLst>
                <a:ext uri="{FF2B5EF4-FFF2-40B4-BE49-F238E27FC236}">
                  <a16:creationId xmlns:a16="http://schemas.microsoft.com/office/drawing/2014/main" id="{34144123-CE9C-99C6-C8F9-9A249CD9F83B}"/>
                </a:ext>
              </a:extLst>
            </p:cNvPr>
            <p:cNvSpPr/>
            <p:nvPr/>
          </p:nvSpPr>
          <p:spPr>
            <a:xfrm rot="5400000">
              <a:off x="1547949" y="1347624"/>
              <a:ext cx="1275380" cy="847491"/>
            </a:xfrm>
            <a:prstGeom prst="trapezoi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46" name="文字方塊 45">
              <a:extLst>
                <a:ext uri="{FF2B5EF4-FFF2-40B4-BE49-F238E27FC236}">
                  <a16:creationId xmlns:a16="http://schemas.microsoft.com/office/drawing/2014/main" id="{EAF9BC37-C324-49DC-AEF8-93FB56CDF794}"/>
                </a:ext>
              </a:extLst>
            </p:cNvPr>
            <p:cNvSpPr txBox="1"/>
            <p:nvPr/>
          </p:nvSpPr>
          <p:spPr>
            <a:xfrm>
              <a:off x="1698702" y="1434487"/>
              <a:ext cx="973874" cy="720359"/>
            </a:xfrm>
            <a:prstGeom prst="rect">
              <a:avLst/>
            </a:prstGeom>
            <a:noFill/>
          </p:spPr>
          <p:txBody>
            <a:bodyPr wrap="square" rtlCol="0">
              <a:spAutoFit/>
            </a:bodyPr>
            <a:lstStyle/>
            <a:p>
              <a:pPr algn="ctr"/>
              <a:r>
                <a:rPr lang="en-US" altLang="zh-TW" sz="1100" dirty="0"/>
                <a:t> Custom text Encoder</a:t>
              </a:r>
            </a:p>
            <a:p>
              <a:pPr algn="ctr"/>
              <a:r>
                <a:rPr lang="en-US" altLang="zh-TW" sz="1100" dirty="0"/>
                <a:t>(projection part)</a:t>
              </a:r>
              <a:endParaRPr lang="zh-TW" altLang="en-US" sz="1100" dirty="0"/>
            </a:p>
          </p:txBody>
        </p:sp>
      </p:grpSp>
      <p:grpSp>
        <p:nvGrpSpPr>
          <p:cNvPr id="47" name="群組 46">
            <a:extLst>
              <a:ext uri="{FF2B5EF4-FFF2-40B4-BE49-F238E27FC236}">
                <a16:creationId xmlns:a16="http://schemas.microsoft.com/office/drawing/2014/main" id="{6F9B64F4-D093-F58A-C3A3-915F81B8D18E}"/>
              </a:ext>
            </a:extLst>
          </p:cNvPr>
          <p:cNvGrpSpPr/>
          <p:nvPr/>
        </p:nvGrpSpPr>
        <p:grpSpPr>
          <a:xfrm>
            <a:off x="2720896" y="3468858"/>
            <a:ext cx="910683" cy="1275381"/>
            <a:chOff x="1761893" y="1133680"/>
            <a:chExt cx="910683" cy="1275380"/>
          </a:xfrm>
        </p:grpSpPr>
        <p:sp>
          <p:nvSpPr>
            <p:cNvPr id="48" name="梯形 47">
              <a:extLst>
                <a:ext uri="{FF2B5EF4-FFF2-40B4-BE49-F238E27FC236}">
                  <a16:creationId xmlns:a16="http://schemas.microsoft.com/office/drawing/2014/main" id="{F2A256CF-D5E4-943A-10D4-BB1B74548318}"/>
                </a:ext>
              </a:extLst>
            </p:cNvPr>
            <p:cNvSpPr/>
            <p:nvPr/>
          </p:nvSpPr>
          <p:spPr>
            <a:xfrm rot="5400000">
              <a:off x="1547949" y="1347624"/>
              <a:ext cx="1275380" cy="84749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49" name="文字方塊 48">
              <a:extLst>
                <a:ext uri="{FF2B5EF4-FFF2-40B4-BE49-F238E27FC236}">
                  <a16:creationId xmlns:a16="http://schemas.microsoft.com/office/drawing/2014/main" id="{62E6EFC0-6670-1799-18EE-C6F71FD2FCB9}"/>
                </a:ext>
              </a:extLst>
            </p:cNvPr>
            <p:cNvSpPr txBox="1"/>
            <p:nvPr/>
          </p:nvSpPr>
          <p:spPr>
            <a:xfrm>
              <a:off x="1761894" y="1302009"/>
              <a:ext cx="910682" cy="938718"/>
            </a:xfrm>
            <a:prstGeom prst="rect">
              <a:avLst/>
            </a:prstGeom>
            <a:noFill/>
          </p:spPr>
          <p:txBody>
            <a:bodyPr wrap="square" rtlCol="0">
              <a:spAutoFit/>
            </a:bodyPr>
            <a:lstStyle/>
            <a:p>
              <a:pPr algn="ctr"/>
              <a:r>
                <a:rPr lang="en-US" altLang="zh-TW" sz="1100" dirty="0"/>
                <a:t> Custom image Encoder</a:t>
              </a:r>
            </a:p>
            <a:p>
              <a:pPr algn="ctr"/>
              <a:r>
                <a:rPr lang="en-US" altLang="zh-TW" sz="1100" dirty="0"/>
                <a:t>(projection part)</a:t>
              </a:r>
              <a:endParaRPr lang="zh-TW" altLang="en-US" sz="1100" dirty="0"/>
            </a:p>
          </p:txBody>
        </p:sp>
      </p:grpSp>
      <p:cxnSp>
        <p:nvCxnSpPr>
          <p:cNvPr id="50" name="直線單箭頭接點 49">
            <a:extLst>
              <a:ext uri="{FF2B5EF4-FFF2-40B4-BE49-F238E27FC236}">
                <a16:creationId xmlns:a16="http://schemas.microsoft.com/office/drawing/2014/main" id="{9F361CD1-FB9E-69BE-57BF-6107E10AB897}"/>
              </a:ext>
            </a:extLst>
          </p:cNvPr>
          <p:cNvCxnSpPr>
            <a:cxnSpLocks/>
            <a:stCxn id="40" idx="3"/>
            <a:endCxn id="46" idx="1"/>
          </p:cNvCxnSpPr>
          <p:nvPr/>
        </p:nvCxnSpPr>
        <p:spPr>
          <a:xfrm>
            <a:off x="2297631" y="1694931"/>
            <a:ext cx="360074" cy="9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a:extLst>
              <a:ext uri="{FF2B5EF4-FFF2-40B4-BE49-F238E27FC236}">
                <a16:creationId xmlns:a16="http://schemas.microsoft.com/office/drawing/2014/main" id="{C5D7120A-2000-79AC-2E69-7EBCE6618C8A}"/>
              </a:ext>
            </a:extLst>
          </p:cNvPr>
          <p:cNvCxnSpPr>
            <a:cxnSpLocks/>
            <a:stCxn id="43" idx="3"/>
            <a:endCxn id="49" idx="1"/>
          </p:cNvCxnSpPr>
          <p:nvPr/>
        </p:nvCxnSpPr>
        <p:spPr>
          <a:xfrm>
            <a:off x="2297631" y="4099115"/>
            <a:ext cx="423266" cy="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CA95BCB6-8158-E7AE-37DE-B5943631B9CF}"/>
              </a:ext>
            </a:extLst>
          </p:cNvPr>
          <p:cNvSpPr/>
          <p:nvPr/>
        </p:nvSpPr>
        <p:spPr>
          <a:xfrm>
            <a:off x="4378713" y="4652559"/>
            <a:ext cx="810322"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cross-</a:t>
            </a:r>
          </a:p>
          <a:p>
            <a:pPr algn="ctr"/>
            <a:r>
              <a:rPr lang="en-US" altLang="zh-TW" sz="1100" b="1" dirty="0"/>
              <a:t>attention</a:t>
            </a:r>
            <a:endParaRPr lang="en-US" altLang="zh-TW" sz="1100" b="1" dirty="0">
              <a:solidFill>
                <a:schemeClr val="bg1"/>
              </a:solidFill>
            </a:endParaRPr>
          </a:p>
        </p:txBody>
      </p:sp>
      <p:sp>
        <p:nvSpPr>
          <p:cNvPr id="53" name="矩形 52">
            <a:extLst>
              <a:ext uri="{FF2B5EF4-FFF2-40B4-BE49-F238E27FC236}">
                <a16:creationId xmlns:a16="http://schemas.microsoft.com/office/drawing/2014/main" id="{E131EA90-0BB8-819E-FB69-61F5A7B6F16F}"/>
              </a:ext>
            </a:extLst>
          </p:cNvPr>
          <p:cNvSpPr/>
          <p:nvPr/>
        </p:nvSpPr>
        <p:spPr>
          <a:xfrm>
            <a:off x="4318543" y="736595"/>
            <a:ext cx="810322"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self-</a:t>
            </a:r>
          </a:p>
          <a:p>
            <a:pPr algn="ctr"/>
            <a:r>
              <a:rPr lang="en-US" altLang="zh-TW" sz="1100" b="1" dirty="0"/>
              <a:t>attention</a:t>
            </a:r>
            <a:endParaRPr lang="en-US" altLang="zh-TW" sz="1100" b="1" dirty="0">
              <a:solidFill>
                <a:schemeClr val="bg1"/>
              </a:solidFill>
            </a:endParaRPr>
          </a:p>
        </p:txBody>
      </p:sp>
      <p:cxnSp>
        <p:nvCxnSpPr>
          <p:cNvPr id="54" name="接點: 肘形 53">
            <a:extLst>
              <a:ext uri="{FF2B5EF4-FFF2-40B4-BE49-F238E27FC236}">
                <a16:creationId xmlns:a16="http://schemas.microsoft.com/office/drawing/2014/main" id="{47AA4CE1-A252-743C-03C4-EFFCE36AF25A}"/>
              </a:ext>
            </a:extLst>
          </p:cNvPr>
          <p:cNvCxnSpPr>
            <a:cxnSpLocks/>
            <a:stCxn id="46" idx="3"/>
            <a:endCxn id="56" idx="0"/>
          </p:cNvCxnSpPr>
          <p:nvPr/>
        </p:nvCxnSpPr>
        <p:spPr>
          <a:xfrm>
            <a:off x="3631579" y="1704855"/>
            <a:ext cx="121570" cy="9088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接點: 肘形 54">
            <a:extLst>
              <a:ext uri="{FF2B5EF4-FFF2-40B4-BE49-F238E27FC236}">
                <a16:creationId xmlns:a16="http://schemas.microsoft.com/office/drawing/2014/main" id="{815B76EF-D215-B04C-93B3-5BF73E86560C}"/>
              </a:ext>
            </a:extLst>
          </p:cNvPr>
          <p:cNvCxnSpPr>
            <a:cxnSpLocks/>
            <a:stCxn id="49" idx="3"/>
            <a:endCxn id="56" idx="2"/>
          </p:cNvCxnSpPr>
          <p:nvPr/>
        </p:nvCxnSpPr>
        <p:spPr>
          <a:xfrm flipV="1">
            <a:off x="3631579" y="3217838"/>
            <a:ext cx="121570" cy="888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6F75FA9A-342C-4C1A-DB1B-584B6A241677}"/>
              </a:ext>
            </a:extLst>
          </p:cNvPr>
          <p:cNvSpPr/>
          <p:nvPr/>
        </p:nvSpPr>
        <p:spPr>
          <a:xfrm>
            <a:off x="3329404" y="2613724"/>
            <a:ext cx="847490" cy="604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100" b="1" dirty="0"/>
              <a:t>Pair space</a:t>
            </a:r>
          </a:p>
          <a:p>
            <a:pPr algn="ctr"/>
            <a:r>
              <a:rPr lang="en-US" altLang="zh-TW" sz="1100" b="1" dirty="0"/>
              <a:t>similarity</a:t>
            </a:r>
          </a:p>
        </p:txBody>
      </p:sp>
      <p:cxnSp>
        <p:nvCxnSpPr>
          <p:cNvPr id="57" name="接點: 肘形 56">
            <a:extLst>
              <a:ext uri="{FF2B5EF4-FFF2-40B4-BE49-F238E27FC236}">
                <a16:creationId xmlns:a16="http://schemas.microsoft.com/office/drawing/2014/main" id="{00843F06-E670-E67E-63BE-0A419EBD44E1}"/>
              </a:ext>
            </a:extLst>
          </p:cNvPr>
          <p:cNvCxnSpPr>
            <a:cxnSpLocks/>
            <a:stCxn id="43" idx="3"/>
            <a:endCxn id="52" idx="1"/>
          </p:cNvCxnSpPr>
          <p:nvPr/>
        </p:nvCxnSpPr>
        <p:spPr>
          <a:xfrm>
            <a:off x="2297631" y="4099115"/>
            <a:ext cx="2081082" cy="706005"/>
          </a:xfrm>
          <a:prstGeom prst="bentConnector3">
            <a:avLst>
              <a:gd name="adj1" fmla="val 414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矩形 57">
            <a:extLst>
              <a:ext uri="{FF2B5EF4-FFF2-40B4-BE49-F238E27FC236}">
                <a16:creationId xmlns:a16="http://schemas.microsoft.com/office/drawing/2014/main" id="{B419A756-8BCE-9BA0-EC49-2AE409995984}"/>
              </a:ext>
            </a:extLst>
          </p:cNvPr>
          <p:cNvSpPr/>
          <p:nvPr/>
        </p:nvSpPr>
        <p:spPr>
          <a:xfrm>
            <a:off x="2118768" y="2474686"/>
            <a:ext cx="847490" cy="743152"/>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000" b="1" dirty="0"/>
              <a:t>Text to Image Feature Converter</a:t>
            </a:r>
          </a:p>
        </p:txBody>
      </p:sp>
      <p:cxnSp>
        <p:nvCxnSpPr>
          <p:cNvPr id="59" name="直線單箭頭接點 58">
            <a:extLst>
              <a:ext uri="{FF2B5EF4-FFF2-40B4-BE49-F238E27FC236}">
                <a16:creationId xmlns:a16="http://schemas.microsoft.com/office/drawing/2014/main" id="{336254B4-3571-6DDC-2F61-8D207798C794}"/>
              </a:ext>
            </a:extLst>
          </p:cNvPr>
          <p:cNvCxnSpPr>
            <a:cxnSpLocks/>
          </p:cNvCxnSpPr>
          <p:nvPr/>
        </p:nvCxnSpPr>
        <p:spPr>
          <a:xfrm>
            <a:off x="2432579" y="1694931"/>
            <a:ext cx="0" cy="77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0DF4DB84-A1A8-073E-E1A1-5FC9EA24F4D4}"/>
                  </a:ext>
                </a:extLst>
              </p:cNvPr>
              <p:cNvSpPr txBox="1"/>
              <p:nvPr/>
            </p:nvSpPr>
            <p:spPr>
              <a:xfrm>
                <a:off x="2373217" y="1411566"/>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b="1" i="1" smtClean="0">
                              <a:latin typeface="Cambria Math" panose="02040503050406030204" pitchFamily="18" charset="0"/>
                            </a:rPr>
                            <m:t>𝒇</m:t>
                          </m:r>
                        </m:e>
                        <m:sub>
                          <m:r>
                            <a:rPr lang="en-US" altLang="zh-TW" sz="1050" i="1">
                              <a:latin typeface="Cambria Math" panose="02040503050406030204" pitchFamily="18" charset="0"/>
                            </a:rPr>
                            <m:t>𝑡</m:t>
                          </m:r>
                          <m:r>
                            <a:rPr lang="en-US" altLang="zh-TW" sz="1050" b="0" i="1" smtClean="0">
                              <a:latin typeface="Cambria Math" panose="02040503050406030204" pitchFamily="18" charset="0"/>
                            </a:rPr>
                            <m:t>𝑥𝑡</m:t>
                          </m:r>
                        </m:sub>
                      </m:sSub>
                    </m:oMath>
                  </m:oMathPara>
                </a14:m>
                <a:endParaRPr lang="zh-TW" altLang="en-US" sz="1050" dirty="0"/>
              </a:p>
            </p:txBody>
          </p:sp>
        </mc:Choice>
        <mc:Fallback xmlns="">
          <p:sp>
            <p:nvSpPr>
              <p:cNvPr id="60" name="文字方塊 59">
                <a:extLst>
                  <a:ext uri="{FF2B5EF4-FFF2-40B4-BE49-F238E27FC236}">
                    <a16:creationId xmlns:a16="http://schemas.microsoft.com/office/drawing/2014/main" id="{0DF4DB84-A1A8-073E-E1A1-5FC9EA24F4D4}"/>
                  </a:ext>
                </a:extLst>
              </p:cNvPr>
              <p:cNvSpPr txBox="1">
                <a:spLocks noRot="1" noChangeAspect="1" noMove="1" noResize="1" noEditPoints="1" noAdjustHandles="1" noChangeArrowheads="1" noChangeShapeType="1" noTextEdit="1"/>
              </p:cNvSpPr>
              <p:nvPr/>
            </p:nvSpPr>
            <p:spPr>
              <a:xfrm>
                <a:off x="2373217" y="1411566"/>
                <a:ext cx="405868" cy="261610"/>
              </a:xfrm>
              <a:prstGeom prst="rect">
                <a:avLst/>
              </a:prstGeom>
              <a:blipFill>
                <a:blip r:embed="rId11"/>
                <a:stretch>
                  <a:fillRect b="-47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1" name="文字方塊 60">
                <a:extLst>
                  <a:ext uri="{FF2B5EF4-FFF2-40B4-BE49-F238E27FC236}">
                    <a16:creationId xmlns:a16="http://schemas.microsoft.com/office/drawing/2014/main" id="{D085C731-A9E8-569C-5F0A-3597DAC7508A}"/>
                  </a:ext>
                </a:extLst>
              </p:cNvPr>
              <p:cNvSpPr txBox="1"/>
              <p:nvPr/>
            </p:nvSpPr>
            <p:spPr>
              <a:xfrm>
                <a:off x="2151813" y="3799878"/>
                <a:ext cx="405868" cy="275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b="0" i="1" smtClean="0">
                              <a:latin typeface="Cambria Math" panose="02040503050406030204" pitchFamily="18" charset="0"/>
                            </a:rPr>
                            <m:t>𝑖𝑚𝑔</m:t>
                          </m:r>
                        </m:sub>
                      </m:sSub>
                    </m:oMath>
                  </m:oMathPara>
                </a14:m>
                <a:endParaRPr lang="zh-TW" altLang="en-US" sz="1100" dirty="0"/>
              </a:p>
            </p:txBody>
          </p:sp>
        </mc:Choice>
        <mc:Fallback xmlns="">
          <p:sp>
            <p:nvSpPr>
              <p:cNvPr id="61" name="文字方塊 60">
                <a:extLst>
                  <a:ext uri="{FF2B5EF4-FFF2-40B4-BE49-F238E27FC236}">
                    <a16:creationId xmlns:a16="http://schemas.microsoft.com/office/drawing/2014/main" id="{D085C731-A9E8-569C-5F0A-3597DAC7508A}"/>
                  </a:ext>
                </a:extLst>
              </p:cNvPr>
              <p:cNvSpPr txBox="1">
                <a:spLocks noRot="1" noChangeAspect="1" noMove="1" noResize="1" noEditPoints="1" noAdjustHandles="1" noChangeArrowheads="1" noChangeShapeType="1" noTextEdit="1"/>
              </p:cNvSpPr>
              <p:nvPr/>
            </p:nvSpPr>
            <p:spPr>
              <a:xfrm>
                <a:off x="2151813" y="3799878"/>
                <a:ext cx="405868" cy="275332"/>
              </a:xfrm>
              <a:prstGeom prst="rect">
                <a:avLst/>
              </a:prstGeom>
              <a:blipFill>
                <a:blip r:embed="rId12"/>
                <a:stretch>
                  <a:fillRect r="-2985"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44DFACEA-35E5-AE3B-BCC6-62905021D0CE}"/>
                  </a:ext>
                </a:extLst>
              </p:cNvPr>
              <p:cNvSpPr txBox="1"/>
              <p:nvPr/>
            </p:nvSpPr>
            <p:spPr>
              <a:xfrm>
                <a:off x="3461691" y="1677927"/>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b="0" i="1" smtClean="0">
                              <a:latin typeface="Cambria Math" panose="02040503050406030204" pitchFamily="18" charset="0"/>
                            </a:rPr>
                            <m:t>𝑡</m:t>
                          </m:r>
                        </m:sub>
                      </m:sSub>
                    </m:oMath>
                  </m:oMathPara>
                </a14:m>
                <a:endParaRPr lang="zh-TW" altLang="en-US" sz="1100" dirty="0"/>
              </a:p>
            </p:txBody>
          </p:sp>
        </mc:Choice>
        <mc:Fallback xmlns="">
          <p:sp>
            <p:nvSpPr>
              <p:cNvPr id="62" name="文字方塊 61">
                <a:extLst>
                  <a:ext uri="{FF2B5EF4-FFF2-40B4-BE49-F238E27FC236}">
                    <a16:creationId xmlns:a16="http://schemas.microsoft.com/office/drawing/2014/main" id="{44DFACEA-35E5-AE3B-BCC6-62905021D0CE}"/>
                  </a:ext>
                </a:extLst>
              </p:cNvPr>
              <p:cNvSpPr txBox="1">
                <a:spLocks noRot="1" noChangeAspect="1" noMove="1" noResize="1" noEditPoints="1" noAdjustHandles="1" noChangeArrowheads="1" noChangeShapeType="1" noTextEdit="1"/>
              </p:cNvSpPr>
              <p:nvPr/>
            </p:nvSpPr>
            <p:spPr>
              <a:xfrm>
                <a:off x="3461691" y="1677927"/>
                <a:ext cx="405868" cy="261610"/>
              </a:xfrm>
              <a:prstGeom prst="rect">
                <a:avLst/>
              </a:prstGeom>
              <a:blipFill>
                <a:blip r:embed="rId13"/>
                <a:stretch>
                  <a:fillRect b="-69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3FD94114-3DD5-C83C-5566-328D3E000749}"/>
                  </a:ext>
                </a:extLst>
              </p:cNvPr>
              <p:cNvSpPr txBox="1"/>
              <p:nvPr/>
            </p:nvSpPr>
            <p:spPr>
              <a:xfrm>
                <a:off x="3461513" y="3814421"/>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b="0" i="1" smtClean="0">
                              <a:latin typeface="Cambria Math" panose="02040503050406030204" pitchFamily="18" charset="0"/>
                            </a:rPr>
                            <m:t>𝑣</m:t>
                          </m:r>
                        </m:sub>
                      </m:sSub>
                    </m:oMath>
                  </m:oMathPara>
                </a14:m>
                <a:endParaRPr lang="zh-TW" altLang="en-US" sz="1100" dirty="0"/>
              </a:p>
            </p:txBody>
          </p:sp>
        </mc:Choice>
        <mc:Fallback xmlns="">
          <p:sp>
            <p:nvSpPr>
              <p:cNvPr id="63" name="文字方塊 62">
                <a:extLst>
                  <a:ext uri="{FF2B5EF4-FFF2-40B4-BE49-F238E27FC236}">
                    <a16:creationId xmlns:a16="http://schemas.microsoft.com/office/drawing/2014/main" id="{3FD94114-3DD5-C83C-5566-328D3E000749}"/>
                  </a:ext>
                </a:extLst>
              </p:cNvPr>
              <p:cNvSpPr txBox="1">
                <a:spLocks noRot="1" noChangeAspect="1" noMove="1" noResize="1" noEditPoints="1" noAdjustHandles="1" noChangeArrowheads="1" noChangeShapeType="1" noTextEdit="1"/>
              </p:cNvSpPr>
              <p:nvPr/>
            </p:nvSpPr>
            <p:spPr>
              <a:xfrm>
                <a:off x="3461513" y="3814421"/>
                <a:ext cx="405868" cy="261610"/>
              </a:xfrm>
              <a:prstGeom prst="rect">
                <a:avLst/>
              </a:prstGeom>
              <a:blipFill>
                <a:blip r:embed="rId14"/>
                <a:stretch>
                  <a:fillRect b="-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BDACAE20-5A45-C714-9607-C90C62A35E4A}"/>
                  </a:ext>
                </a:extLst>
              </p:cNvPr>
              <p:cNvSpPr txBox="1"/>
              <p:nvPr/>
            </p:nvSpPr>
            <p:spPr>
              <a:xfrm>
                <a:off x="1767257" y="3175864"/>
                <a:ext cx="644075" cy="275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a:latin typeface="Cambria Math" panose="02040503050406030204" pitchFamily="18" charset="0"/>
                            </a:rPr>
                          </m:ctrlPr>
                        </m:sSubPr>
                        <m:e>
                          <m:r>
                            <a:rPr lang="en-US" altLang="zh-TW" sz="1100" b="1" i="1">
                              <a:latin typeface="Cambria Math" panose="02040503050406030204" pitchFamily="18" charset="0"/>
                            </a:rPr>
                            <m:t>𝒇</m:t>
                          </m:r>
                        </m:e>
                        <m:sub>
                          <m:r>
                            <a:rPr lang="en-US" altLang="zh-TW" sz="1100" i="1">
                              <a:latin typeface="Cambria Math" panose="02040503050406030204" pitchFamily="18" charset="0"/>
                            </a:rPr>
                            <m:t>𝑡𝑥𝑡</m:t>
                          </m:r>
                          <m:r>
                            <m:rPr>
                              <m:nor/>
                            </m:rPr>
                            <a:rPr lang="zh-TW" altLang="en-US" sz="1100"/>
                            <m:t>→</m:t>
                          </m:r>
                          <m:r>
                            <a:rPr lang="en-US" altLang="zh-TW" sz="1100" i="1">
                              <a:latin typeface="Cambria Math" panose="02040503050406030204" pitchFamily="18" charset="0"/>
                            </a:rPr>
                            <m:t>𝑖𝑚𝑔</m:t>
                          </m:r>
                        </m:sub>
                      </m:sSub>
                    </m:oMath>
                  </m:oMathPara>
                </a14:m>
                <a:endParaRPr lang="zh-TW" altLang="en-US" sz="1100" dirty="0"/>
              </a:p>
            </p:txBody>
          </p:sp>
        </mc:Choice>
        <mc:Fallback xmlns="">
          <p:sp>
            <p:nvSpPr>
              <p:cNvPr id="64" name="文字方塊 63">
                <a:extLst>
                  <a:ext uri="{FF2B5EF4-FFF2-40B4-BE49-F238E27FC236}">
                    <a16:creationId xmlns:a16="http://schemas.microsoft.com/office/drawing/2014/main" id="{BDACAE20-5A45-C714-9607-C90C62A35E4A}"/>
                  </a:ext>
                </a:extLst>
              </p:cNvPr>
              <p:cNvSpPr txBox="1">
                <a:spLocks noRot="1" noChangeAspect="1" noMove="1" noResize="1" noEditPoints="1" noAdjustHandles="1" noChangeArrowheads="1" noChangeShapeType="1" noTextEdit="1"/>
              </p:cNvSpPr>
              <p:nvPr/>
            </p:nvSpPr>
            <p:spPr>
              <a:xfrm>
                <a:off x="1767257" y="3175864"/>
                <a:ext cx="644075" cy="275332"/>
              </a:xfrm>
              <a:prstGeom prst="rect">
                <a:avLst/>
              </a:prstGeom>
              <a:blipFill>
                <a:blip r:embed="rId15"/>
                <a:stretch>
                  <a:fillRect r="-9434" b="-4444"/>
                </a:stretch>
              </a:blipFill>
            </p:spPr>
            <p:txBody>
              <a:bodyPr/>
              <a:lstStyle/>
              <a:p>
                <a:r>
                  <a:rPr lang="zh-TW" altLang="en-US">
                    <a:noFill/>
                  </a:rPr>
                  <a:t> </a:t>
                </a:r>
              </a:p>
            </p:txBody>
          </p:sp>
        </mc:Fallback>
      </mc:AlternateContent>
      <p:grpSp>
        <p:nvGrpSpPr>
          <p:cNvPr id="65" name="群組 64">
            <a:extLst>
              <a:ext uri="{FF2B5EF4-FFF2-40B4-BE49-F238E27FC236}">
                <a16:creationId xmlns:a16="http://schemas.microsoft.com/office/drawing/2014/main" id="{A479FA5B-9260-C345-ECA9-82944283BF7A}"/>
              </a:ext>
            </a:extLst>
          </p:cNvPr>
          <p:cNvGrpSpPr/>
          <p:nvPr/>
        </p:nvGrpSpPr>
        <p:grpSpPr>
          <a:xfrm>
            <a:off x="2497341" y="3217838"/>
            <a:ext cx="1883873" cy="1527185"/>
            <a:chOff x="2497341" y="3217838"/>
            <a:chExt cx="1883873" cy="1527185"/>
          </a:xfrm>
        </p:grpSpPr>
        <p:cxnSp>
          <p:nvCxnSpPr>
            <p:cNvPr id="66" name="接點: 肘形 65">
              <a:extLst>
                <a:ext uri="{FF2B5EF4-FFF2-40B4-BE49-F238E27FC236}">
                  <a16:creationId xmlns:a16="http://schemas.microsoft.com/office/drawing/2014/main" id="{07CD6CC6-EE21-1663-6414-EF6D5D824033}"/>
                </a:ext>
              </a:extLst>
            </p:cNvPr>
            <p:cNvCxnSpPr>
              <a:cxnSpLocks/>
              <a:stCxn id="67" idx="2"/>
            </p:cNvCxnSpPr>
            <p:nvPr/>
          </p:nvCxnSpPr>
          <p:spPr>
            <a:xfrm rot="10800000" flipH="1" flipV="1">
              <a:off x="2541719" y="4158876"/>
              <a:ext cx="1839495" cy="586147"/>
            </a:xfrm>
            <a:prstGeom prst="bentConnector3">
              <a:avLst>
                <a:gd name="adj1" fmla="val -3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弧形 66">
              <a:extLst>
                <a:ext uri="{FF2B5EF4-FFF2-40B4-BE49-F238E27FC236}">
                  <a16:creationId xmlns:a16="http://schemas.microsoft.com/office/drawing/2014/main" id="{7D163D70-8899-10B4-DE4D-A176CD709051}"/>
                </a:ext>
              </a:extLst>
            </p:cNvPr>
            <p:cNvSpPr/>
            <p:nvPr/>
          </p:nvSpPr>
          <p:spPr>
            <a:xfrm>
              <a:off x="2497341" y="4054212"/>
              <a:ext cx="89576" cy="104667"/>
            </a:xfrm>
            <a:prstGeom prst="arc">
              <a:avLst>
                <a:gd name="adj1" fmla="val 16200000"/>
                <a:gd name="adj2" fmla="val 5426862"/>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TW" altLang="en-US"/>
            </a:p>
          </p:txBody>
        </p:sp>
        <p:cxnSp>
          <p:nvCxnSpPr>
            <p:cNvPr id="68" name="直線接點 67">
              <a:extLst>
                <a:ext uri="{FF2B5EF4-FFF2-40B4-BE49-F238E27FC236}">
                  <a16:creationId xmlns:a16="http://schemas.microsoft.com/office/drawing/2014/main" id="{969A9206-2ABE-F7E4-5286-02F6033526E7}"/>
                </a:ext>
              </a:extLst>
            </p:cNvPr>
            <p:cNvCxnSpPr>
              <a:cxnSpLocks/>
              <a:stCxn id="58" idx="2"/>
            </p:cNvCxnSpPr>
            <p:nvPr/>
          </p:nvCxnSpPr>
          <p:spPr>
            <a:xfrm>
              <a:off x="2542513" y="3217838"/>
              <a:ext cx="0" cy="836374"/>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69" name="接點: 肘形 68">
            <a:extLst>
              <a:ext uri="{FF2B5EF4-FFF2-40B4-BE49-F238E27FC236}">
                <a16:creationId xmlns:a16="http://schemas.microsoft.com/office/drawing/2014/main" id="{94284166-26E3-BD55-987C-E700BF8AC826}"/>
              </a:ext>
            </a:extLst>
          </p:cNvPr>
          <p:cNvCxnSpPr>
            <a:cxnSpLocks/>
            <a:endCxn id="53" idx="1"/>
          </p:cNvCxnSpPr>
          <p:nvPr/>
        </p:nvCxnSpPr>
        <p:spPr>
          <a:xfrm flipV="1">
            <a:off x="2297631" y="889156"/>
            <a:ext cx="2020912" cy="805775"/>
          </a:xfrm>
          <a:prstGeom prst="bentConnector3">
            <a:avLst>
              <a:gd name="adj1" fmla="val 3270"/>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頁尾版面配置區 7">
            <a:extLst>
              <a:ext uri="{FF2B5EF4-FFF2-40B4-BE49-F238E27FC236}">
                <a16:creationId xmlns:a16="http://schemas.microsoft.com/office/drawing/2014/main" id="{130264D5-406F-1A27-6CE9-682068F53C61}"/>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05A7041B-8BDC-15DF-6E38-DBBD4FA9C56A}"/>
              </a:ext>
            </a:extLst>
          </p:cNvPr>
          <p:cNvSpPr>
            <a:spLocks noGrp="1"/>
          </p:cNvSpPr>
          <p:nvPr>
            <p:ph type="sldNum" idx="4"/>
          </p:nvPr>
        </p:nvSpPr>
        <p:spPr/>
        <p:txBody>
          <a:bodyPr/>
          <a:lstStyle/>
          <a:p>
            <a:fld id="{00000000-1234-1234-1234-123412341234}" type="slidenum">
              <a:rPr lang="en-US" smtClean="0"/>
              <a:pPr/>
              <a:t>69</a:t>
            </a:fld>
            <a:endParaRPr lang="en-US" dirty="0"/>
          </a:p>
        </p:txBody>
      </p:sp>
    </p:spTree>
    <p:extLst>
      <p:ext uri="{BB962C8B-B14F-4D97-AF65-F5344CB8AC3E}">
        <p14:creationId xmlns:p14="http://schemas.microsoft.com/office/powerpoint/2010/main" val="320475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2470100"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 Introduction</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Dataset split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6" name="表格 6">
                <a:extLst>
                  <a:ext uri="{FF2B5EF4-FFF2-40B4-BE49-F238E27FC236}">
                    <a16:creationId xmlns:a16="http://schemas.microsoft.com/office/drawing/2014/main" id="{9EA40677-2F44-2159-7A3E-C4ADC990E8EA}"/>
                  </a:ext>
                </a:extLst>
              </p:cNvPr>
              <p:cNvGraphicFramePr>
                <a:graphicFrameLocks noGrp="1"/>
              </p:cNvGraphicFramePr>
              <p:nvPr>
                <p:extLst>
                  <p:ext uri="{D42A27DB-BD31-4B8C-83A1-F6EECF244321}">
                    <p14:modId xmlns:p14="http://schemas.microsoft.com/office/powerpoint/2010/main" val="3917056649"/>
                  </p:ext>
                </p:extLst>
              </p:nvPr>
            </p:nvGraphicFramePr>
            <p:xfrm>
              <a:off x="549070" y="1470015"/>
              <a:ext cx="7791448" cy="1555749"/>
            </p:xfrm>
            <a:graphic>
              <a:graphicData uri="http://schemas.openxmlformats.org/drawingml/2006/table">
                <a:tbl>
                  <a:tblPr firstRow="1" bandRow="1">
                    <a:tableStyleId>{7DF18680-E054-41AD-8BC1-D1AEF772440D}</a:tableStyleId>
                  </a:tblPr>
                  <a:tblGrid>
                    <a:gridCol w="1114424">
                      <a:extLst>
                        <a:ext uri="{9D8B030D-6E8A-4147-A177-3AD203B41FA5}">
                          <a16:colId xmlns:a16="http://schemas.microsoft.com/office/drawing/2014/main" val="2432113800"/>
                        </a:ext>
                      </a:extLst>
                    </a:gridCol>
                    <a:gridCol w="833438">
                      <a:extLst>
                        <a:ext uri="{9D8B030D-6E8A-4147-A177-3AD203B41FA5}">
                          <a16:colId xmlns:a16="http://schemas.microsoft.com/office/drawing/2014/main" val="451237234"/>
                        </a:ext>
                      </a:extLst>
                    </a:gridCol>
                    <a:gridCol w="973931">
                      <a:extLst>
                        <a:ext uri="{9D8B030D-6E8A-4147-A177-3AD203B41FA5}">
                          <a16:colId xmlns:a16="http://schemas.microsoft.com/office/drawing/2014/main" val="225710770"/>
                        </a:ext>
                      </a:extLst>
                    </a:gridCol>
                    <a:gridCol w="973931">
                      <a:extLst>
                        <a:ext uri="{9D8B030D-6E8A-4147-A177-3AD203B41FA5}">
                          <a16:colId xmlns:a16="http://schemas.microsoft.com/office/drawing/2014/main" val="4115523783"/>
                        </a:ext>
                      </a:extLst>
                    </a:gridCol>
                    <a:gridCol w="973931">
                      <a:extLst>
                        <a:ext uri="{9D8B030D-6E8A-4147-A177-3AD203B41FA5}">
                          <a16:colId xmlns:a16="http://schemas.microsoft.com/office/drawing/2014/main" val="1781045322"/>
                        </a:ext>
                      </a:extLst>
                    </a:gridCol>
                    <a:gridCol w="973931">
                      <a:extLst>
                        <a:ext uri="{9D8B030D-6E8A-4147-A177-3AD203B41FA5}">
                          <a16:colId xmlns:a16="http://schemas.microsoft.com/office/drawing/2014/main" val="3761601366"/>
                        </a:ext>
                      </a:extLst>
                    </a:gridCol>
                    <a:gridCol w="973931">
                      <a:extLst>
                        <a:ext uri="{9D8B030D-6E8A-4147-A177-3AD203B41FA5}">
                          <a16:colId xmlns:a16="http://schemas.microsoft.com/office/drawing/2014/main" val="1343053082"/>
                        </a:ext>
                      </a:extLst>
                    </a:gridCol>
                    <a:gridCol w="973931">
                      <a:extLst>
                        <a:ext uri="{9D8B030D-6E8A-4147-A177-3AD203B41FA5}">
                          <a16:colId xmlns:a16="http://schemas.microsoft.com/office/drawing/2014/main" val="150299235"/>
                        </a:ext>
                      </a:extLst>
                    </a:gridCol>
                  </a:tblGrid>
                  <a:tr h="385552">
                    <a:tc>
                      <a:txBody>
                        <a:bodyPr/>
                        <a:lstStyle/>
                        <a:p>
                          <a:pPr algn="ctr"/>
                          <a:endParaRPr lang="zh-TW" altLang="en-US" dirty="0"/>
                        </a:p>
                      </a:txBody>
                      <a:tcPr anchor="ctr"/>
                    </a:tc>
                    <a:tc gridSpan="3">
                      <a:txBody>
                        <a:bodyPr/>
                        <a:lstStyle/>
                        <a:p>
                          <a:pPr algn="ctr"/>
                          <a:r>
                            <a:rPr lang="en-US" altLang="zh-TW" dirty="0"/>
                            <a:t>Train set</a:t>
                          </a:r>
                          <a:endParaRPr lang="zh-TW" altLang="en-US" dirty="0"/>
                        </a:p>
                      </a:txBody>
                      <a:tcPr anchor="ctr"/>
                    </a:tc>
                    <a:tc hMerge="1">
                      <a:txBody>
                        <a:bodyPr/>
                        <a:lstStyle/>
                        <a:p>
                          <a:endParaRPr lang="zh-TW" altLang="en-US" dirty="0"/>
                        </a:p>
                      </a:txBody>
                      <a:tcPr/>
                    </a:tc>
                    <a:tc hMerge="1">
                      <a:txBody>
                        <a:bodyPr/>
                        <a:lstStyle/>
                        <a:p>
                          <a:endParaRPr lang="zh-TW" altLang="en-US" dirty="0"/>
                        </a:p>
                      </a:txBody>
                      <a:tcPr/>
                    </a:tc>
                    <a:tc gridSpan="2">
                      <a:txBody>
                        <a:bodyPr/>
                        <a:lstStyle/>
                        <a:p>
                          <a:pPr algn="ctr"/>
                          <a:r>
                            <a:rPr lang="en-US" altLang="zh-TW" dirty="0"/>
                            <a:t>Val set</a:t>
                          </a:r>
                          <a:endParaRPr lang="zh-TW" altLang="en-US" dirty="0"/>
                        </a:p>
                      </a:txBody>
                      <a:tcPr anchor="ctr"/>
                    </a:tc>
                    <a:tc hMerge="1">
                      <a:txBody>
                        <a:bodyPr/>
                        <a:lstStyle/>
                        <a:p>
                          <a:endParaRPr lang="zh-TW" altLang="en-US" dirty="0"/>
                        </a:p>
                      </a:txBody>
                      <a:tcPr/>
                    </a:tc>
                    <a:tc gridSpan="2">
                      <a:txBody>
                        <a:bodyPr/>
                        <a:lstStyle/>
                        <a:p>
                          <a:pPr algn="ctr"/>
                          <a:r>
                            <a:rPr lang="en-US" altLang="zh-TW" dirty="0"/>
                            <a:t>Test set </a:t>
                          </a:r>
                          <a:endParaRPr lang="zh-TW" altLang="en-US" dirty="0"/>
                        </a:p>
                      </a:txBody>
                      <a:tcPr anchor="ctr"/>
                    </a:tc>
                    <a:tc hMerge="1">
                      <a:txBody>
                        <a:bodyPr/>
                        <a:lstStyle/>
                        <a:p>
                          <a:endParaRPr lang="zh-TW" altLang="en-US" dirty="0"/>
                        </a:p>
                      </a:txBody>
                      <a:tcPr/>
                    </a:tc>
                    <a:extLst>
                      <a:ext uri="{0D108BD9-81ED-4DB2-BD59-A6C34878D82A}">
                        <a16:rowId xmlns:a16="http://schemas.microsoft.com/office/drawing/2014/main" val="909872731"/>
                      </a:ext>
                    </a:extLst>
                  </a:tr>
                  <a:tr h="399093">
                    <a:tc>
                      <a:txBody>
                        <a:bodyPr/>
                        <a:lstStyle/>
                        <a:p>
                          <a:pPr algn="ctr"/>
                          <a:r>
                            <a:rPr lang="en-US" altLang="zh-TW" dirty="0"/>
                            <a:t>Datasets</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tx1"/>
                                        </a:solidFill>
                                        <a:latin typeface="Cambria Math" panose="02040503050406030204" pitchFamily="18" charset="0"/>
                                      </a:rPr>
                                    </m:ctrlPr>
                                  </m:sSubPr>
                                  <m:e>
                                    <m:r>
                                      <a:rPr lang="en-US" altLang="zh-TW" sz="1400" i="1">
                                        <a:solidFill>
                                          <a:schemeClr val="tx1"/>
                                        </a:solidFill>
                                        <a:latin typeface="Cambria Math" panose="02040503050406030204" pitchFamily="18" charset="0"/>
                                      </a:rPr>
                                      <m:t>𝑛</m:t>
                                    </m:r>
                                  </m:e>
                                  <m:sub>
                                    <m:r>
                                      <a:rPr lang="en-US" altLang="zh-TW" sz="1400" b="0" i="1" smtClean="0">
                                        <a:solidFill>
                                          <a:schemeClr val="tx1"/>
                                        </a:solidFill>
                                        <a:latin typeface="Cambria Math" panose="02040503050406030204" pitchFamily="18" charset="0"/>
                                      </a:rPr>
                                      <m:t>𝑎𝑡𝑡</m:t>
                                    </m:r>
                                  </m:sub>
                                </m:sSub>
                              </m:oMath>
                            </m:oMathPara>
                          </a14:m>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lang="en-US" altLang="zh-TW" i="1" smtClean="0">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𝑛</m:t>
                                    </m:r>
                                  </m:e>
                                  <m:sub>
                                    <m:r>
                                      <a:rPr lang="en-US" altLang="zh-TW" i="1">
                                        <a:solidFill>
                                          <a:schemeClr val="tx1"/>
                                        </a:solidFill>
                                        <a:latin typeface="Cambria Math" panose="02040503050406030204" pitchFamily="18" charset="0"/>
                                      </a:rPr>
                                      <m:t>𝑜𝑏𝑗</m:t>
                                    </m:r>
                                  </m:sub>
                                </m:sSub>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400" i="1" smtClean="0">
                                        <a:latin typeface="Cambria Math" panose="02040503050406030204" pitchFamily="18" charset="0"/>
                                      </a:rPr>
                                    </m:ctrlPr>
                                  </m:sSupPr>
                                  <m:e>
                                    <m:r>
                                      <a:rPr lang="en-US" altLang="zh-TW" sz="1400" i="1">
                                        <a:latin typeface="Cambria Math" panose="02040503050406030204" pitchFamily="18" charset="0"/>
                                      </a:rPr>
                                      <m:t> </m:t>
                                    </m:r>
                                    <m:r>
                                      <a:rPr lang="en-US" altLang="zh-TW" sz="1400" b="0" i="1" smtClean="0">
                                        <a:latin typeface="Cambria Math" panose="02040503050406030204" pitchFamily="18" charset="0"/>
                                      </a:rPr>
                                      <m:t>𝑌</m:t>
                                    </m:r>
                                  </m:e>
                                  <m:sup>
                                    <m:r>
                                      <a:rPr lang="en-US" altLang="zh-TW" sz="1400" b="0" i="1" smtClean="0">
                                        <a:latin typeface="Cambria Math" panose="02040503050406030204" pitchFamily="18" charset="0"/>
                                      </a:rPr>
                                      <m:t>𝑆</m:t>
                                    </m:r>
                                  </m:sup>
                                </m:sSup>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400" i="1" smtClean="0">
                                        <a:latin typeface="Cambria Math" panose="02040503050406030204" pitchFamily="18" charset="0"/>
                                      </a:rPr>
                                    </m:ctrlPr>
                                  </m:sSupPr>
                                  <m:e>
                                    <m:r>
                                      <a:rPr lang="en-US" altLang="zh-TW" sz="1400" i="1">
                                        <a:latin typeface="Cambria Math" panose="02040503050406030204" pitchFamily="18" charset="0"/>
                                      </a:rPr>
                                      <m:t> </m:t>
                                    </m:r>
                                    <m:r>
                                      <a:rPr lang="en-US" altLang="zh-TW" sz="1400" b="0" i="1" smtClean="0">
                                        <a:latin typeface="Cambria Math" panose="02040503050406030204" pitchFamily="18" charset="0"/>
                                      </a:rPr>
                                      <m:t>𝑌</m:t>
                                    </m:r>
                                  </m:e>
                                  <m:sup>
                                    <m:r>
                                      <a:rPr lang="en-US" altLang="zh-TW" sz="1400" b="0" i="1" smtClean="0">
                                        <a:latin typeface="Cambria Math" panose="02040503050406030204" pitchFamily="18" charset="0"/>
                                      </a:rPr>
                                      <m:t>𝑢</m:t>
                                    </m:r>
                                  </m:sup>
                                </m:sSup>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400" i="1" smtClean="0">
                                        <a:latin typeface="Cambria Math" panose="02040503050406030204" pitchFamily="18" charset="0"/>
                                      </a:rPr>
                                    </m:ctrlPr>
                                  </m:sSupPr>
                                  <m:e>
                                    <m:r>
                                      <a:rPr lang="en-US" altLang="zh-TW" sz="1400" i="1">
                                        <a:latin typeface="Cambria Math" panose="02040503050406030204" pitchFamily="18" charset="0"/>
                                      </a:rPr>
                                      <m:t> </m:t>
                                    </m:r>
                                    <m:r>
                                      <a:rPr lang="en-US" altLang="zh-TW" sz="1400" b="0" i="1" smtClean="0">
                                        <a:latin typeface="Cambria Math" panose="02040503050406030204" pitchFamily="18" charset="0"/>
                                      </a:rPr>
                                      <m:t>𝑌</m:t>
                                    </m:r>
                                  </m:e>
                                  <m:sup>
                                    <m:r>
                                      <a:rPr lang="en-US" altLang="zh-TW" sz="1400" b="0" i="1" smtClean="0">
                                        <a:latin typeface="Cambria Math" panose="02040503050406030204" pitchFamily="18" charset="0"/>
                                      </a:rPr>
                                      <m:t>𝑆</m:t>
                                    </m:r>
                                  </m:sup>
                                </m:sSup>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400" i="1" smtClean="0">
                                        <a:latin typeface="Cambria Math" panose="02040503050406030204" pitchFamily="18" charset="0"/>
                                      </a:rPr>
                                    </m:ctrlPr>
                                  </m:sSupPr>
                                  <m:e>
                                    <m:r>
                                      <a:rPr lang="en-US" altLang="zh-TW" sz="1400" i="1">
                                        <a:latin typeface="Cambria Math" panose="02040503050406030204" pitchFamily="18" charset="0"/>
                                      </a:rPr>
                                      <m:t> </m:t>
                                    </m:r>
                                    <m:r>
                                      <a:rPr lang="en-US" altLang="zh-TW" sz="1400" b="0" i="1" smtClean="0">
                                        <a:latin typeface="Cambria Math" panose="02040503050406030204" pitchFamily="18" charset="0"/>
                                      </a:rPr>
                                      <m:t>𝑌</m:t>
                                    </m:r>
                                  </m:e>
                                  <m:sup>
                                    <m:r>
                                      <a:rPr lang="en-US" altLang="zh-TW" sz="1400" b="0" i="1" smtClean="0">
                                        <a:latin typeface="Cambria Math" panose="02040503050406030204" pitchFamily="18" charset="0"/>
                                      </a:rPr>
                                      <m:t>𝑢</m:t>
                                    </m:r>
                                  </m:sup>
                                </m:sSup>
                              </m:oMath>
                            </m:oMathPara>
                          </a14:m>
                          <a:endParaRPr lang="zh-TW" altLang="en-US" dirty="0"/>
                        </a:p>
                      </a:txBody>
                      <a:tcPr anchor="ctr"/>
                    </a:tc>
                    <a:tc>
                      <a:txBody>
                        <a:bodyPr/>
                        <a:lstStyle/>
                        <a:p>
                          <a:pPr algn="ctr"/>
                          <a14:m>
                            <m:oMathPara xmlns:m="http://schemas.openxmlformats.org/officeDocument/2006/math">
                              <m:oMathParaPr>
                                <m:jc m:val="centerGroup"/>
                              </m:oMathParaPr>
                              <m:oMath xmlns:m="http://schemas.openxmlformats.org/officeDocument/2006/math">
                                <m:sSup>
                                  <m:sSupPr>
                                    <m:ctrlPr>
                                      <a:rPr lang="en-US" altLang="zh-TW" sz="1400" i="1" smtClean="0">
                                        <a:latin typeface="Cambria Math" panose="02040503050406030204" pitchFamily="18" charset="0"/>
                                      </a:rPr>
                                    </m:ctrlPr>
                                  </m:sSupPr>
                                  <m:e>
                                    <m:r>
                                      <a:rPr lang="en-US" altLang="zh-TW" sz="1400" i="1">
                                        <a:latin typeface="Cambria Math" panose="02040503050406030204" pitchFamily="18" charset="0"/>
                                      </a:rPr>
                                      <m:t> </m:t>
                                    </m:r>
                                    <m:r>
                                      <a:rPr lang="en-US" altLang="zh-TW" sz="1400" b="0" i="1" smtClean="0">
                                        <a:latin typeface="Cambria Math" panose="02040503050406030204" pitchFamily="18" charset="0"/>
                                      </a:rPr>
                                      <m:t>𝑌</m:t>
                                    </m:r>
                                  </m:e>
                                  <m:sup>
                                    <m:r>
                                      <a:rPr lang="en-US" altLang="zh-TW" sz="1400" b="0" i="1" smtClean="0">
                                        <a:latin typeface="Cambria Math" panose="02040503050406030204" pitchFamily="18" charset="0"/>
                                      </a:rPr>
                                      <m:t>𝑆</m:t>
                                    </m:r>
                                  </m:sup>
                                </m:sSup>
                              </m:oMath>
                            </m:oMathPara>
                          </a14:m>
                          <a:endParaRPr lang="zh-TW" altLang="en-US" dirty="0"/>
                        </a:p>
                      </a:txBody>
                      <a:tcPr anchor="ctr"/>
                    </a:tc>
                    <a:extLst>
                      <a:ext uri="{0D108BD9-81ED-4DB2-BD59-A6C34878D82A}">
                        <a16:rowId xmlns:a16="http://schemas.microsoft.com/office/drawing/2014/main" val="4215396962"/>
                      </a:ext>
                    </a:extLst>
                  </a:tr>
                  <a:tr h="385552">
                    <a:tc>
                      <a:txBody>
                        <a:bodyPr/>
                        <a:lstStyle/>
                        <a:p>
                          <a:pPr algn="ctr"/>
                          <a:r>
                            <a:rPr lang="en-US" altLang="zh-TW" dirty="0"/>
                            <a:t>MIT-States</a:t>
                          </a:r>
                          <a:endParaRPr lang="zh-TW" altLang="en-US" dirty="0"/>
                        </a:p>
                      </a:txBody>
                      <a:tcPr anchor="ctr"/>
                    </a:tc>
                    <a:tc>
                      <a:txBody>
                        <a:bodyPr/>
                        <a:lstStyle/>
                        <a:p>
                          <a:pPr algn="ctr"/>
                          <a:r>
                            <a:rPr lang="en-US" altLang="zh-TW" dirty="0"/>
                            <a:t>115</a:t>
                          </a:r>
                          <a:endParaRPr lang="zh-TW" altLang="en-US" dirty="0"/>
                        </a:p>
                      </a:txBody>
                      <a:tcPr anchor="ctr"/>
                    </a:tc>
                    <a:tc>
                      <a:txBody>
                        <a:bodyPr/>
                        <a:lstStyle/>
                        <a:p>
                          <a:pPr algn="ctr"/>
                          <a:r>
                            <a:rPr lang="en-US" altLang="zh-TW" dirty="0"/>
                            <a:t>245</a:t>
                          </a:r>
                          <a:endParaRPr lang="zh-TW" altLang="en-US" dirty="0"/>
                        </a:p>
                      </a:txBody>
                      <a:tcPr anchor="ctr"/>
                    </a:tc>
                    <a:tc>
                      <a:txBody>
                        <a:bodyPr/>
                        <a:lstStyle/>
                        <a:p>
                          <a:pPr algn="ctr"/>
                          <a:r>
                            <a:rPr lang="en-US" altLang="zh-TW" dirty="0"/>
                            <a:t>1262</a:t>
                          </a:r>
                          <a:endParaRPr lang="zh-TW" altLang="en-US" dirty="0"/>
                        </a:p>
                      </a:txBody>
                      <a:tcPr anchor="ctr"/>
                    </a:tc>
                    <a:tc>
                      <a:txBody>
                        <a:bodyPr/>
                        <a:lstStyle/>
                        <a:p>
                          <a:pPr algn="ctr"/>
                          <a:r>
                            <a:rPr lang="en-US" altLang="zh-TW" dirty="0"/>
                            <a:t>300</a:t>
                          </a:r>
                          <a:endParaRPr lang="zh-TW" altLang="en-US" dirty="0"/>
                        </a:p>
                      </a:txBody>
                      <a:tcPr anchor="ctr"/>
                    </a:tc>
                    <a:tc>
                      <a:txBody>
                        <a:bodyPr/>
                        <a:lstStyle/>
                        <a:p>
                          <a:pPr algn="ctr"/>
                          <a:r>
                            <a:rPr lang="en-US" altLang="zh-TW" dirty="0"/>
                            <a:t>300</a:t>
                          </a:r>
                          <a:endParaRPr lang="zh-TW" altLang="en-US" dirty="0"/>
                        </a:p>
                      </a:txBody>
                      <a:tcPr anchor="ctr"/>
                    </a:tc>
                    <a:tc>
                      <a:txBody>
                        <a:bodyPr/>
                        <a:lstStyle/>
                        <a:p>
                          <a:pPr algn="ctr"/>
                          <a:r>
                            <a:rPr lang="en-US" altLang="zh-TW" dirty="0"/>
                            <a:t>400</a:t>
                          </a:r>
                          <a:endParaRPr lang="zh-TW" altLang="en-US" dirty="0"/>
                        </a:p>
                      </a:txBody>
                      <a:tcPr anchor="ctr"/>
                    </a:tc>
                    <a:tc>
                      <a:txBody>
                        <a:bodyPr/>
                        <a:lstStyle/>
                        <a:p>
                          <a:pPr algn="ctr"/>
                          <a:r>
                            <a:rPr lang="en-US" altLang="zh-TW" dirty="0"/>
                            <a:t>400</a:t>
                          </a:r>
                          <a:endParaRPr lang="zh-TW" altLang="en-US" dirty="0"/>
                        </a:p>
                      </a:txBody>
                      <a:tcPr anchor="ctr"/>
                    </a:tc>
                    <a:extLst>
                      <a:ext uri="{0D108BD9-81ED-4DB2-BD59-A6C34878D82A}">
                        <a16:rowId xmlns:a16="http://schemas.microsoft.com/office/drawing/2014/main" val="3020970212"/>
                      </a:ext>
                    </a:extLst>
                  </a:tr>
                  <a:tr h="385552">
                    <a:tc>
                      <a:txBody>
                        <a:bodyPr/>
                        <a:lstStyle/>
                        <a:p>
                          <a:pPr algn="ctr"/>
                          <a:r>
                            <a:rPr lang="en-US" altLang="zh-TW" dirty="0"/>
                            <a:t>UT-Zappos </a:t>
                          </a:r>
                          <a:endParaRPr lang="zh-TW" altLang="en-US" dirty="0"/>
                        </a:p>
                      </a:txBody>
                      <a:tcPr anchor="ctr"/>
                    </a:tc>
                    <a:tc>
                      <a:txBody>
                        <a:bodyPr/>
                        <a:lstStyle/>
                        <a:p>
                          <a:pPr algn="ctr"/>
                          <a:r>
                            <a:rPr lang="en-US" altLang="zh-TW" dirty="0"/>
                            <a:t>16</a:t>
                          </a:r>
                          <a:endParaRPr lang="zh-TW" altLang="en-US" dirty="0"/>
                        </a:p>
                      </a:txBody>
                      <a:tcPr anchor="ctr"/>
                    </a:tc>
                    <a:tc>
                      <a:txBody>
                        <a:bodyPr/>
                        <a:lstStyle/>
                        <a:p>
                          <a:pPr algn="ctr"/>
                          <a:r>
                            <a:rPr lang="en-US" altLang="zh-TW" dirty="0"/>
                            <a:t>12</a:t>
                          </a:r>
                          <a:endParaRPr lang="zh-TW" altLang="en-US" dirty="0"/>
                        </a:p>
                      </a:txBody>
                      <a:tcPr anchor="ctr"/>
                    </a:tc>
                    <a:tc>
                      <a:txBody>
                        <a:bodyPr/>
                        <a:lstStyle/>
                        <a:p>
                          <a:pPr algn="ctr"/>
                          <a:r>
                            <a:rPr lang="en-US" altLang="zh-TW" dirty="0"/>
                            <a:t>83</a:t>
                          </a:r>
                          <a:endParaRPr lang="zh-TW" altLang="en-US" dirty="0"/>
                        </a:p>
                      </a:txBody>
                      <a:tcPr anchor="ctr"/>
                    </a:tc>
                    <a:tc>
                      <a:txBody>
                        <a:bodyPr/>
                        <a:lstStyle/>
                        <a:p>
                          <a:pPr algn="ctr"/>
                          <a:r>
                            <a:rPr lang="en-US" altLang="zh-TW" dirty="0"/>
                            <a:t>15</a:t>
                          </a:r>
                          <a:endParaRPr lang="zh-TW" altLang="en-US" dirty="0"/>
                        </a:p>
                      </a:txBody>
                      <a:tcPr anchor="ctr"/>
                    </a:tc>
                    <a:tc>
                      <a:txBody>
                        <a:bodyPr/>
                        <a:lstStyle/>
                        <a:p>
                          <a:pPr algn="ctr"/>
                          <a:r>
                            <a:rPr lang="en-US" altLang="zh-TW" dirty="0"/>
                            <a:t>15</a:t>
                          </a:r>
                          <a:endParaRPr lang="zh-TW" altLang="en-US" dirty="0"/>
                        </a:p>
                      </a:txBody>
                      <a:tcPr anchor="ctr"/>
                    </a:tc>
                    <a:tc>
                      <a:txBody>
                        <a:bodyPr/>
                        <a:lstStyle/>
                        <a:p>
                          <a:pPr algn="ctr"/>
                          <a:r>
                            <a:rPr lang="en-US" altLang="zh-TW" dirty="0"/>
                            <a:t>18</a:t>
                          </a:r>
                          <a:endParaRPr lang="zh-TW" altLang="en-US" dirty="0"/>
                        </a:p>
                      </a:txBody>
                      <a:tcPr anchor="ctr"/>
                    </a:tc>
                    <a:tc>
                      <a:txBody>
                        <a:bodyPr/>
                        <a:lstStyle/>
                        <a:p>
                          <a:pPr algn="ctr"/>
                          <a:r>
                            <a:rPr lang="en-US" altLang="zh-TW" dirty="0"/>
                            <a:t>18</a:t>
                          </a:r>
                          <a:endParaRPr lang="zh-TW" altLang="en-US" dirty="0"/>
                        </a:p>
                      </a:txBody>
                      <a:tcPr anchor="ctr"/>
                    </a:tc>
                    <a:extLst>
                      <a:ext uri="{0D108BD9-81ED-4DB2-BD59-A6C34878D82A}">
                        <a16:rowId xmlns:a16="http://schemas.microsoft.com/office/drawing/2014/main" val="4285281154"/>
                      </a:ext>
                    </a:extLst>
                  </a:tr>
                </a:tbl>
              </a:graphicData>
            </a:graphic>
          </p:graphicFrame>
        </mc:Choice>
        <mc:Fallback xmlns="">
          <p:graphicFrame>
            <p:nvGraphicFramePr>
              <p:cNvPr id="6" name="表格 6">
                <a:extLst>
                  <a:ext uri="{FF2B5EF4-FFF2-40B4-BE49-F238E27FC236}">
                    <a16:creationId xmlns:a16="http://schemas.microsoft.com/office/drawing/2014/main" id="{9EA40677-2F44-2159-7A3E-C4ADC990E8EA}"/>
                  </a:ext>
                </a:extLst>
              </p:cNvPr>
              <p:cNvGraphicFramePr>
                <a:graphicFrameLocks noGrp="1"/>
              </p:cNvGraphicFramePr>
              <p:nvPr>
                <p:extLst>
                  <p:ext uri="{D42A27DB-BD31-4B8C-83A1-F6EECF244321}">
                    <p14:modId xmlns:p14="http://schemas.microsoft.com/office/powerpoint/2010/main" val="3917056649"/>
                  </p:ext>
                </p:extLst>
              </p:nvPr>
            </p:nvGraphicFramePr>
            <p:xfrm>
              <a:off x="549070" y="1470015"/>
              <a:ext cx="7791448" cy="1555749"/>
            </p:xfrm>
            <a:graphic>
              <a:graphicData uri="http://schemas.openxmlformats.org/drawingml/2006/table">
                <a:tbl>
                  <a:tblPr firstRow="1" bandRow="1">
                    <a:tableStyleId>{7DF18680-E054-41AD-8BC1-D1AEF772440D}</a:tableStyleId>
                  </a:tblPr>
                  <a:tblGrid>
                    <a:gridCol w="1114424">
                      <a:extLst>
                        <a:ext uri="{9D8B030D-6E8A-4147-A177-3AD203B41FA5}">
                          <a16:colId xmlns:a16="http://schemas.microsoft.com/office/drawing/2014/main" val="2432113800"/>
                        </a:ext>
                      </a:extLst>
                    </a:gridCol>
                    <a:gridCol w="833438">
                      <a:extLst>
                        <a:ext uri="{9D8B030D-6E8A-4147-A177-3AD203B41FA5}">
                          <a16:colId xmlns:a16="http://schemas.microsoft.com/office/drawing/2014/main" val="451237234"/>
                        </a:ext>
                      </a:extLst>
                    </a:gridCol>
                    <a:gridCol w="973931">
                      <a:extLst>
                        <a:ext uri="{9D8B030D-6E8A-4147-A177-3AD203B41FA5}">
                          <a16:colId xmlns:a16="http://schemas.microsoft.com/office/drawing/2014/main" val="225710770"/>
                        </a:ext>
                      </a:extLst>
                    </a:gridCol>
                    <a:gridCol w="973931">
                      <a:extLst>
                        <a:ext uri="{9D8B030D-6E8A-4147-A177-3AD203B41FA5}">
                          <a16:colId xmlns:a16="http://schemas.microsoft.com/office/drawing/2014/main" val="4115523783"/>
                        </a:ext>
                      </a:extLst>
                    </a:gridCol>
                    <a:gridCol w="973931">
                      <a:extLst>
                        <a:ext uri="{9D8B030D-6E8A-4147-A177-3AD203B41FA5}">
                          <a16:colId xmlns:a16="http://schemas.microsoft.com/office/drawing/2014/main" val="1781045322"/>
                        </a:ext>
                      </a:extLst>
                    </a:gridCol>
                    <a:gridCol w="973931">
                      <a:extLst>
                        <a:ext uri="{9D8B030D-6E8A-4147-A177-3AD203B41FA5}">
                          <a16:colId xmlns:a16="http://schemas.microsoft.com/office/drawing/2014/main" val="3761601366"/>
                        </a:ext>
                      </a:extLst>
                    </a:gridCol>
                    <a:gridCol w="973931">
                      <a:extLst>
                        <a:ext uri="{9D8B030D-6E8A-4147-A177-3AD203B41FA5}">
                          <a16:colId xmlns:a16="http://schemas.microsoft.com/office/drawing/2014/main" val="1343053082"/>
                        </a:ext>
                      </a:extLst>
                    </a:gridCol>
                    <a:gridCol w="973931">
                      <a:extLst>
                        <a:ext uri="{9D8B030D-6E8A-4147-A177-3AD203B41FA5}">
                          <a16:colId xmlns:a16="http://schemas.microsoft.com/office/drawing/2014/main" val="150299235"/>
                        </a:ext>
                      </a:extLst>
                    </a:gridCol>
                  </a:tblGrid>
                  <a:tr h="385552">
                    <a:tc>
                      <a:txBody>
                        <a:bodyPr/>
                        <a:lstStyle/>
                        <a:p>
                          <a:pPr algn="ctr"/>
                          <a:endParaRPr lang="zh-TW" altLang="en-US" dirty="0"/>
                        </a:p>
                      </a:txBody>
                      <a:tcPr anchor="ctr"/>
                    </a:tc>
                    <a:tc gridSpan="3">
                      <a:txBody>
                        <a:bodyPr/>
                        <a:lstStyle/>
                        <a:p>
                          <a:pPr algn="ctr"/>
                          <a:r>
                            <a:rPr lang="en-US" altLang="zh-TW" dirty="0"/>
                            <a:t>Train set</a:t>
                          </a:r>
                          <a:endParaRPr lang="zh-TW" altLang="en-US" dirty="0"/>
                        </a:p>
                      </a:txBody>
                      <a:tcPr anchor="ctr"/>
                    </a:tc>
                    <a:tc hMerge="1">
                      <a:txBody>
                        <a:bodyPr/>
                        <a:lstStyle/>
                        <a:p>
                          <a:endParaRPr lang="zh-TW" altLang="en-US" dirty="0"/>
                        </a:p>
                      </a:txBody>
                      <a:tcPr/>
                    </a:tc>
                    <a:tc hMerge="1">
                      <a:txBody>
                        <a:bodyPr/>
                        <a:lstStyle/>
                        <a:p>
                          <a:endParaRPr lang="zh-TW" altLang="en-US" dirty="0"/>
                        </a:p>
                      </a:txBody>
                      <a:tcPr/>
                    </a:tc>
                    <a:tc gridSpan="2">
                      <a:txBody>
                        <a:bodyPr/>
                        <a:lstStyle/>
                        <a:p>
                          <a:pPr algn="ctr"/>
                          <a:r>
                            <a:rPr lang="en-US" altLang="zh-TW" dirty="0"/>
                            <a:t>Val set</a:t>
                          </a:r>
                          <a:endParaRPr lang="zh-TW" altLang="en-US" dirty="0"/>
                        </a:p>
                      </a:txBody>
                      <a:tcPr anchor="ctr"/>
                    </a:tc>
                    <a:tc hMerge="1">
                      <a:txBody>
                        <a:bodyPr/>
                        <a:lstStyle/>
                        <a:p>
                          <a:endParaRPr lang="zh-TW" altLang="en-US" dirty="0"/>
                        </a:p>
                      </a:txBody>
                      <a:tcPr/>
                    </a:tc>
                    <a:tc gridSpan="2">
                      <a:txBody>
                        <a:bodyPr/>
                        <a:lstStyle/>
                        <a:p>
                          <a:pPr algn="ctr"/>
                          <a:r>
                            <a:rPr lang="en-US" altLang="zh-TW" dirty="0"/>
                            <a:t>Test set </a:t>
                          </a:r>
                          <a:endParaRPr lang="zh-TW" altLang="en-US" dirty="0"/>
                        </a:p>
                      </a:txBody>
                      <a:tcPr anchor="ctr"/>
                    </a:tc>
                    <a:tc hMerge="1">
                      <a:txBody>
                        <a:bodyPr/>
                        <a:lstStyle/>
                        <a:p>
                          <a:endParaRPr lang="zh-TW" altLang="en-US" dirty="0"/>
                        </a:p>
                      </a:txBody>
                      <a:tcPr/>
                    </a:tc>
                    <a:extLst>
                      <a:ext uri="{0D108BD9-81ED-4DB2-BD59-A6C34878D82A}">
                        <a16:rowId xmlns:a16="http://schemas.microsoft.com/office/drawing/2014/main" val="909872731"/>
                      </a:ext>
                    </a:extLst>
                  </a:tr>
                  <a:tr h="399093">
                    <a:tc>
                      <a:txBody>
                        <a:bodyPr/>
                        <a:lstStyle/>
                        <a:p>
                          <a:pPr algn="ctr"/>
                          <a:r>
                            <a:rPr lang="en-US" altLang="zh-TW" dirty="0"/>
                            <a:t>Datasets</a:t>
                          </a:r>
                          <a:endParaRPr lang="zh-TW" altLang="en-US" dirty="0"/>
                        </a:p>
                      </a:txBody>
                      <a:tcPr anchor="ctr"/>
                    </a:tc>
                    <a:tc>
                      <a:txBody>
                        <a:bodyPr/>
                        <a:lstStyle/>
                        <a:p>
                          <a:endParaRPr lang="zh-TW"/>
                        </a:p>
                      </a:txBody>
                      <a:tcPr anchor="ctr">
                        <a:blipFill>
                          <a:blip r:embed="rId3"/>
                          <a:stretch>
                            <a:fillRect l="-134307" t="-96970" r="-702920" b="-196970"/>
                          </a:stretch>
                        </a:blipFill>
                      </a:tcPr>
                    </a:tc>
                    <a:tc>
                      <a:txBody>
                        <a:bodyPr/>
                        <a:lstStyle/>
                        <a:p>
                          <a:endParaRPr lang="zh-TW"/>
                        </a:p>
                      </a:txBody>
                      <a:tcPr anchor="ctr">
                        <a:blipFill>
                          <a:blip r:embed="rId3"/>
                          <a:stretch>
                            <a:fillRect l="-200625" t="-96970" r="-501875" b="-196970"/>
                          </a:stretch>
                        </a:blipFill>
                      </a:tcPr>
                    </a:tc>
                    <a:tc>
                      <a:txBody>
                        <a:bodyPr/>
                        <a:lstStyle/>
                        <a:p>
                          <a:endParaRPr lang="zh-TW"/>
                        </a:p>
                      </a:txBody>
                      <a:tcPr anchor="ctr">
                        <a:blipFill>
                          <a:blip r:embed="rId3"/>
                          <a:stretch>
                            <a:fillRect l="-300625" t="-96970" r="-401875" b="-196970"/>
                          </a:stretch>
                        </a:blipFill>
                      </a:tcPr>
                    </a:tc>
                    <a:tc>
                      <a:txBody>
                        <a:bodyPr/>
                        <a:lstStyle/>
                        <a:p>
                          <a:endParaRPr lang="zh-TW"/>
                        </a:p>
                      </a:txBody>
                      <a:tcPr anchor="ctr">
                        <a:blipFill>
                          <a:blip r:embed="rId3"/>
                          <a:stretch>
                            <a:fillRect l="-403145" t="-96970" r="-304403" b="-196970"/>
                          </a:stretch>
                        </a:blipFill>
                      </a:tcPr>
                    </a:tc>
                    <a:tc>
                      <a:txBody>
                        <a:bodyPr/>
                        <a:lstStyle/>
                        <a:p>
                          <a:endParaRPr lang="zh-TW"/>
                        </a:p>
                      </a:txBody>
                      <a:tcPr anchor="ctr">
                        <a:blipFill>
                          <a:blip r:embed="rId3"/>
                          <a:stretch>
                            <a:fillRect l="-500000" t="-96970" r="-202500" b="-196970"/>
                          </a:stretch>
                        </a:blipFill>
                      </a:tcPr>
                    </a:tc>
                    <a:tc>
                      <a:txBody>
                        <a:bodyPr/>
                        <a:lstStyle/>
                        <a:p>
                          <a:endParaRPr lang="zh-TW"/>
                        </a:p>
                      </a:txBody>
                      <a:tcPr anchor="ctr">
                        <a:blipFill>
                          <a:blip r:embed="rId3"/>
                          <a:stretch>
                            <a:fillRect l="-600000" t="-96970" r="-102500" b="-196970"/>
                          </a:stretch>
                        </a:blipFill>
                      </a:tcPr>
                    </a:tc>
                    <a:tc>
                      <a:txBody>
                        <a:bodyPr/>
                        <a:lstStyle/>
                        <a:p>
                          <a:endParaRPr lang="zh-TW"/>
                        </a:p>
                      </a:txBody>
                      <a:tcPr anchor="ctr">
                        <a:blipFill>
                          <a:blip r:embed="rId3"/>
                          <a:stretch>
                            <a:fillRect l="-700000" t="-96970" r="-2500" b="-196970"/>
                          </a:stretch>
                        </a:blipFill>
                      </a:tcPr>
                    </a:tc>
                    <a:extLst>
                      <a:ext uri="{0D108BD9-81ED-4DB2-BD59-A6C34878D82A}">
                        <a16:rowId xmlns:a16="http://schemas.microsoft.com/office/drawing/2014/main" val="4215396962"/>
                      </a:ext>
                    </a:extLst>
                  </a:tr>
                  <a:tr h="385552">
                    <a:tc>
                      <a:txBody>
                        <a:bodyPr/>
                        <a:lstStyle/>
                        <a:p>
                          <a:pPr algn="ctr"/>
                          <a:r>
                            <a:rPr lang="en-US" altLang="zh-TW" dirty="0"/>
                            <a:t>MIT-States</a:t>
                          </a:r>
                          <a:endParaRPr lang="zh-TW" altLang="en-US" dirty="0"/>
                        </a:p>
                      </a:txBody>
                      <a:tcPr anchor="ctr"/>
                    </a:tc>
                    <a:tc>
                      <a:txBody>
                        <a:bodyPr/>
                        <a:lstStyle/>
                        <a:p>
                          <a:pPr algn="ctr"/>
                          <a:r>
                            <a:rPr lang="en-US" altLang="zh-TW" dirty="0"/>
                            <a:t>115</a:t>
                          </a:r>
                          <a:endParaRPr lang="zh-TW" altLang="en-US" dirty="0"/>
                        </a:p>
                      </a:txBody>
                      <a:tcPr anchor="ctr"/>
                    </a:tc>
                    <a:tc>
                      <a:txBody>
                        <a:bodyPr/>
                        <a:lstStyle/>
                        <a:p>
                          <a:pPr algn="ctr"/>
                          <a:r>
                            <a:rPr lang="en-US" altLang="zh-TW" dirty="0"/>
                            <a:t>245</a:t>
                          </a:r>
                          <a:endParaRPr lang="zh-TW" altLang="en-US" dirty="0"/>
                        </a:p>
                      </a:txBody>
                      <a:tcPr anchor="ctr"/>
                    </a:tc>
                    <a:tc>
                      <a:txBody>
                        <a:bodyPr/>
                        <a:lstStyle/>
                        <a:p>
                          <a:pPr algn="ctr"/>
                          <a:r>
                            <a:rPr lang="en-US" altLang="zh-TW" dirty="0"/>
                            <a:t>1262</a:t>
                          </a:r>
                          <a:endParaRPr lang="zh-TW" altLang="en-US" dirty="0"/>
                        </a:p>
                      </a:txBody>
                      <a:tcPr anchor="ctr"/>
                    </a:tc>
                    <a:tc>
                      <a:txBody>
                        <a:bodyPr/>
                        <a:lstStyle/>
                        <a:p>
                          <a:pPr algn="ctr"/>
                          <a:r>
                            <a:rPr lang="en-US" altLang="zh-TW" dirty="0"/>
                            <a:t>300</a:t>
                          </a:r>
                          <a:endParaRPr lang="zh-TW" altLang="en-US" dirty="0"/>
                        </a:p>
                      </a:txBody>
                      <a:tcPr anchor="ctr"/>
                    </a:tc>
                    <a:tc>
                      <a:txBody>
                        <a:bodyPr/>
                        <a:lstStyle/>
                        <a:p>
                          <a:pPr algn="ctr"/>
                          <a:r>
                            <a:rPr lang="en-US" altLang="zh-TW" dirty="0"/>
                            <a:t>300</a:t>
                          </a:r>
                          <a:endParaRPr lang="zh-TW" altLang="en-US" dirty="0"/>
                        </a:p>
                      </a:txBody>
                      <a:tcPr anchor="ctr"/>
                    </a:tc>
                    <a:tc>
                      <a:txBody>
                        <a:bodyPr/>
                        <a:lstStyle/>
                        <a:p>
                          <a:pPr algn="ctr"/>
                          <a:r>
                            <a:rPr lang="en-US" altLang="zh-TW" dirty="0"/>
                            <a:t>400</a:t>
                          </a:r>
                          <a:endParaRPr lang="zh-TW" altLang="en-US" dirty="0"/>
                        </a:p>
                      </a:txBody>
                      <a:tcPr anchor="ctr"/>
                    </a:tc>
                    <a:tc>
                      <a:txBody>
                        <a:bodyPr/>
                        <a:lstStyle/>
                        <a:p>
                          <a:pPr algn="ctr"/>
                          <a:r>
                            <a:rPr lang="en-US" altLang="zh-TW" dirty="0"/>
                            <a:t>400</a:t>
                          </a:r>
                          <a:endParaRPr lang="zh-TW" altLang="en-US" dirty="0"/>
                        </a:p>
                      </a:txBody>
                      <a:tcPr anchor="ctr"/>
                    </a:tc>
                    <a:extLst>
                      <a:ext uri="{0D108BD9-81ED-4DB2-BD59-A6C34878D82A}">
                        <a16:rowId xmlns:a16="http://schemas.microsoft.com/office/drawing/2014/main" val="3020970212"/>
                      </a:ext>
                    </a:extLst>
                  </a:tr>
                  <a:tr h="385552">
                    <a:tc>
                      <a:txBody>
                        <a:bodyPr/>
                        <a:lstStyle/>
                        <a:p>
                          <a:pPr algn="ctr"/>
                          <a:r>
                            <a:rPr lang="en-US" altLang="zh-TW" dirty="0"/>
                            <a:t>UT-Zappos </a:t>
                          </a:r>
                          <a:endParaRPr lang="zh-TW" altLang="en-US" dirty="0"/>
                        </a:p>
                      </a:txBody>
                      <a:tcPr anchor="ctr"/>
                    </a:tc>
                    <a:tc>
                      <a:txBody>
                        <a:bodyPr/>
                        <a:lstStyle/>
                        <a:p>
                          <a:pPr algn="ctr"/>
                          <a:r>
                            <a:rPr lang="en-US" altLang="zh-TW" dirty="0"/>
                            <a:t>16</a:t>
                          </a:r>
                          <a:endParaRPr lang="zh-TW" altLang="en-US" dirty="0"/>
                        </a:p>
                      </a:txBody>
                      <a:tcPr anchor="ctr"/>
                    </a:tc>
                    <a:tc>
                      <a:txBody>
                        <a:bodyPr/>
                        <a:lstStyle/>
                        <a:p>
                          <a:pPr algn="ctr"/>
                          <a:r>
                            <a:rPr lang="en-US" altLang="zh-TW" dirty="0"/>
                            <a:t>12</a:t>
                          </a:r>
                          <a:endParaRPr lang="zh-TW" altLang="en-US" dirty="0"/>
                        </a:p>
                      </a:txBody>
                      <a:tcPr anchor="ctr"/>
                    </a:tc>
                    <a:tc>
                      <a:txBody>
                        <a:bodyPr/>
                        <a:lstStyle/>
                        <a:p>
                          <a:pPr algn="ctr"/>
                          <a:r>
                            <a:rPr lang="en-US" altLang="zh-TW" dirty="0"/>
                            <a:t>83</a:t>
                          </a:r>
                          <a:endParaRPr lang="zh-TW" altLang="en-US" dirty="0"/>
                        </a:p>
                      </a:txBody>
                      <a:tcPr anchor="ctr"/>
                    </a:tc>
                    <a:tc>
                      <a:txBody>
                        <a:bodyPr/>
                        <a:lstStyle/>
                        <a:p>
                          <a:pPr algn="ctr"/>
                          <a:r>
                            <a:rPr lang="en-US" altLang="zh-TW" dirty="0"/>
                            <a:t>15</a:t>
                          </a:r>
                          <a:endParaRPr lang="zh-TW" altLang="en-US" dirty="0"/>
                        </a:p>
                      </a:txBody>
                      <a:tcPr anchor="ctr"/>
                    </a:tc>
                    <a:tc>
                      <a:txBody>
                        <a:bodyPr/>
                        <a:lstStyle/>
                        <a:p>
                          <a:pPr algn="ctr"/>
                          <a:r>
                            <a:rPr lang="en-US" altLang="zh-TW" dirty="0"/>
                            <a:t>15</a:t>
                          </a:r>
                          <a:endParaRPr lang="zh-TW" altLang="en-US" dirty="0"/>
                        </a:p>
                      </a:txBody>
                      <a:tcPr anchor="ctr"/>
                    </a:tc>
                    <a:tc>
                      <a:txBody>
                        <a:bodyPr/>
                        <a:lstStyle/>
                        <a:p>
                          <a:pPr algn="ctr"/>
                          <a:r>
                            <a:rPr lang="en-US" altLang="zh-TW" dirty="0"/>
                            <a:t>18</a:t>
                          </a:r>
                          <a:endParaRPr lang="zh-TW" altLang="en-US" dirty="0"/>
                        </a:p>
                      </a:txBody>
                      <a:tcPr anchor="ctr"/>
                    </a:tc>
                    <a:tc>
                      <a:txBody>
                        <a:bodyPr/>
                        <a:lstStyle/>
                        <a:p>
                          <a:pPr algn="ctr"/>
                          <a:r>
                            <a:rPr lang="en-US" altLang="zh-TW" dirty="0"/>
                            <a:t>18</a:t>
                          </a:r>
                          <a:endParaRPr lang="zh-TW" altLang="en-US" dirty="0"/>
                        </a:p>
                      </a:txBody>
                      <a:tcPr anchor="ctr"/>
                    </a:tc>
                    <a:extLst>
                      <a:ext uri="{0D108BD9-81ED-4DB2-BD59-A6C34878D82A}">
                        <a16:rowId xmlns:a16="http://schemas.microsoft.com/office/drawing/2014/main" val="4285281154"/>
                      </a:ext>
                    </a:extLst>
                  </a:tr>
                </a:tbl>
              </a:graphicData>
            </a:graphic>
          </p:graphicFrame>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D77C6E98-0D75-1238-8A72-E80C84BC112F}"/>
                  </a:ext>
                </a:extLst>
              </p:cNvPr>
              <p:cNvSpPr txBox="1"/>
              <p:nvPr/>
            </p:nvSpPr>
            <p:spPr>
              <a:xfrm>
                <a:off x="726049" y="833533"/>
                <a:ext cx="6798086" cy="308418"/>
              </a:xfrm>
              <a:prstGeom prst="rect">
                <a:avLst/>
              </a:prstGeom>
              <a:noFill/>
            </p:spPr>
            <p:txBody>
              <a:bodyPr wrap="square">
                <a:spAutoFit/>
              </a:bodyPr>
              <a:lstStyle/>
              <a:p>
                <a14:m>
                  <m:oMath xmlns:m="http://schemas.openxmlformats.org/officeDocument/2006/math">
                    <m:sSup>
                      <m:sSupPr>
                        <m:ctrlPr>
                          <a:rPr lang="en-US" altLang="zh-TW" sz="1400" i="1" smtClean="0">
                            <a:latin typeface="Cambria Math" panose="02040503050406030204" pitchFamily="18" charset="0"/>
                          </a:rPr>
                        </m:ctrlPr>
                      </m:sSupPr>
                      <m:e>
                        <m:r>
                          <a:rPr lang="en-US" altLang="zh-TW" sz="1400" i="1">
                            <a:latin typeface="Cambria Math" panose="02040503050406030204" pitchFamily="18" charset="0"/>
                          </a:rPr>
                          <m:t> </m:t>
                        </m:r>
                        <m:r>
                          <a:rPr lang="en-US" altLang="zh-TW" sz="1400" b="0" i="1" smtClean="0">
                            <a:latin typeface="Cambria Math" panose="02040503050406030204" pitchFamily="18" charset="0"/>
                          </a:rPr>
                          <m:t>𝑌</m:t>
                        </m:r>
                      </m:e>
                      <m:sup>
                        <m:r>
                          <a:rPr lang="en-US" altLang="zh-TW" sz="1400" b="0" i="1" smtClean="0">
                            <a:latin typeface="Cambria Math" panose="02040503050406030204" pitchFamily="18" charset="0"/>
                          </a:rPr>
                          <m:t>𝑆</m:t>
                        </m:r>
                      </m:sup>
                    </m:sSup>
                  </m:oMath>
                </a14:m>
                <a:r>
                  <a:rPr lang="en-US" altLang="zh-TW" dirty="0"/>
                  <a:t> :The number of seen pairs</a:t>
                </a:r>
                <a14:m>
                  <m:oMath xmlns:m="http://schemas.openxmlformats.org/officeDocument/2006/math">
                    <m:sSup>
                      <m:sSupPr>
                        <m:ctrlPr>
                          <a:rPr lang="en-US" altLang="zh-TW" sz="1400" i="1" smtClean="0">
                            <a:latin typeface="Cambria Math" panose="02040503050406030204" pitchFamily="18" charset="0"/>
                          </a:rPr>
                        </m:ctrlPr>
                      </m:sSupPr>
                      <m:e>
                        <m:r>
                          <a:rPr lang="en-US" altLang="zh-TW" sz="1400" i="1">
                            <a:latin typeface="Cambria Math" panose="02040503050406030204" pitchFamily="18" charset="0"/>
                          </a:rPr>
                          <m:t> </m:t>
                        </m:r>
                        <m:r>
                          <a:rPr lang="en-US" altLang="zh-TW" sz="1400" b="0" i="1" smtClean="0">
                            <a:latin typeface="Cambria Math" panose="02040503050406030204" pitchFamily="18" charset="0"/>
                          </a:rPr>
                          <m:t>         </m:t>
                        </m:r>
                        <m:r>
                          <a:rPr lang="en-US" altLang="zh-TW" sz="1400" b="0" i="1" smtClean="0">
                            <a:latin typeface="Cambria Math" panose="02040503050406030204" pitchFamily="18" charset="0"/>
                          </a:rPr>
                          <m:t>𝑌</m:t>
                        </m:r>
                      </m:e>
                      <m:sup>
                        <m:r>
                          <a:rPr lang="en-US" altLang="zh-TW" sz="1400" b="0" i="1" smtClean="0">
                            <a:latin typeface="Cambria Math" panose="02040503050406030204" pitchFamily="18" charset="0"/>
                          </a:rPr>
                          <m:t>𝑢</m:t>
                        </m:r>
                      </m:sup>
                    </m:sSup>
                  </m:oMath>
                </a14:m>
                <a:r>
                  <a:rPr lang="en-US" altLang="zh-TW" dirty="0"/>
                  <a:t> :The number of unseen pairs</a:t>
                </a:r>
              </a:p>
            </p:txBody>
          </p:sp>
        </mc:Choice>
        <mc:Fallback xmlns="">
          <p:sp>
            <p:nvSpPr>
              <p:cNvPr id="8" name="文字方塊 7">
                <a:extLst>
                  <a:ext uri="{FF2B5EF4-FFF2-40B4-BE49-F238E27FC236}">
                    <a16:creationId xmlns:a16="http://schemas.microsoft.com/office/drawing/2014/main" id="{D77C6E98-0D75-1238-8A72-E80C84BC112F}"/>
                  </a:ext>
                </a:extLst>
              </p:cNvPr>
              <p:cNvSpPr txBox="1">
                <a:spLocks noRot="1" noChangeAspect="1" noMove="1" noResize="1" noEditPoints="1" noAdjustHandles="1" noChangeArrowheads="1" noChangeShapeType="1" noTextEdit="1"/>
              </p:cNvSpPr>
              <p:nvPr/>
            </p:nvSpPr>
            <p:spPr>
              <a:xfrm>
                <a:off x="726049" y="833533"/>
                <a:ext cx="6798086" cy="308418"/>
              </a:xfrm>
              <a:prstGeom prst="rect">
                <a:avLst/>
              </a:prstGeom>
              <a:blipFill>
                <a:blip r:embed="rId4"/>
                <a:stretch>
                  <a:fillRect t="-2000" b="-22000"/>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C89D9814-19B7-32B0-54CF-28D0C8B39CFD}"/>
              </a:ext>
            </a:extLst>
          </p:cNvPr>
          <p:cNvSpPr txBox="1"/>
          <p:nvPr/>
        </p:nvSpPr>
        <p:spPr>
          <a:xfrm>
            <a:off x="470411" y="3043067"/>
            <a:ext cx="4572000" cy="307777"/>
          </a:xfrm>
          <a:prstGeom prst="rect">
            <a:avLst/>
          </a:prstGeom>
          <a:noFill/>
        </p:spPr>
        <p:txBody>
          <a:bodyPr wrap="square">
            <a:spAutoFit/>
          </a:bodyPr>
          <a:lstStyle/>
          <a:p>
            <a:r>
              <a:rPr lang="en-US" altLang="zh-TW" dirty="0"/>
              <a:t>In open-world settings</a:t>
            </a:r>
            <a:r>
              <a:rPr lang="zh-TW" altLang="en-US" dirty="0"/>
              <a:t> </a:t>
            </a:r>
            <a:r>
              <a:rPr lang="en-US" altLang="zh-TW" dirty="0"/>
              <a:t>:</a:t>
            </a:r>
          </a:p>
        </p:txBody>
      </p:sp>
      <mc:AlternateContent xmlns:mc="http://schemas.openxmlformats.org/markup-compatibility/2006" xmlns:a14="http://schemas.microsoft.com/office/drawing/2010/main">
        <mc:Choice Requires="a14">
          <p:graphicFrame>
            <p:nvGraphicFramePr>
              <p:cNvPr id="10" name="表格 9">
                <a:extLst>
                  <a:ext uri="{FF2B5EF4-FFF2-40B4-BE49-F238E27FC236}">
                    <a16:creationId xmlns:a16="http://schemas.microsoft.com/office/drawing/2014/main" id="{B5DDFBF2-D074-8B5A-5636-D819D9435BF5}"/>
                  </a:ext>
                </a:extLst>
              </p:cNvPr>
              <p:cNvGraphicFramePr>
                <a:graphicFrameLocks noGrp="1"/>
              </p:cNvGraphicFramePr>
              <p:nvPr>
                <p:extLst>
                  <p:ext uri="{D42A27DB-BD31-4B8C-83A1-F6EECF244321}">
                    <p14:modId xmlns:p14="http://schemas.microsoft.com/office/powerpoint/2010/main" val="3975940815"/>
                  </p:ext>
                </p:extLst>
              </p:nvPr>
            </p:nvGraphicFramePr>
            <p:xfrm>
              <a:off x="683341" y="3604338"/>
              <a:ext cx="3343276" cy="1170197"/>
            </p:xfrm>
            <a:graphic>
              <a:graphicData uri="http://schemas.openxmlformats.org/drawingml/2006/table">
                <a:tbl>
                  <a:tblPr firstRow="1" bandRow="1">
                    <a:tableStyleId>{7DF18680-E054-41AD-8BC1-D1AEF772440D}</a:tableStyleId>
                  </a:tblPr>
                  <a:tblGrid>
                    <a:gridCol w="1509714">
                      <a:extLst>
                        <a:ext uri="{9D8B030D-6E8A-4147-A177-3AD203B41FA5}">
                          <a16:colId xmlns:a16="http://schemas.microsoft.com/office/drawing/2014/main" val="4039542137"/>
                        </a:ext>
                      </a:extLst>
                    </a:gridCol>
                    <a:gridCol w="1833562">
                      <a:extLst>
                        <a:ext uri="{9D8B030D-6E8A-4147-A177-3AD203B41FA5}">
                          <a16:colId xmlns:a16="http://schemas.microsoft.com/office/drawing/2014/main" val="730092864"/>
                        </a:ext>
                      </a:extLst>
                    </a:gridCol>
                  </a:tblGrid>
                  <a:tr h="399093">
                    <a:tc>
                      <a:txBody>
                        <a:bodyPr/>
                        <a:lstStyle/>
                        <a:p>
                          <a:pPr algn="ctr"/>
                          <a:r>
                            <a:rPr lang="en-US" altLang="zh-TW" dirty="0"/>
                            <a:t>Datasets</a:t>
                          </a: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sSub>
                                  <m:sSubPr>
                                    <m:ctrlPr>
                                      <a:rPr lang="en-US" altLang="zh-TW" sz="1400" i="1" smtClean="0">
                                        <a:solidFill>
                                          <a:schemeClr val="bg1"/>
                                        </a:solidFill>
                                        <a:latin typeface="Cambria Math" panose="02040503050406030204" pitchFamily="18" charset="0"/>
                                      </a:rPr>
                                    </m:ctrlPr>
                                  </m:sSubPr>
                                  <m:e>
                                    <m:r>
                                      <a:rPr lang="en-US" altLang="zh-TW" sz="1400" i="1">
                                        <a:solidFill>
                                          <a:schemeClr val="bg1"/>
                                        </a:solidFill>
                                        <a:latin typeface="Cambria Math" panose="02040503050406030204" pitchFamily="18" charset="0"/>
                                      </a:rPr>
                                      <m:t>𝑛</m:t>
                                    </m:r>
                                  </m:e>
                                  <m:sub>
                                    <m:r>
                                      <a:rPr lang="en-US" altLang="zh-TW" sz="1400" b="0" i="1" smtClean="0">
                                        <a:solidFill>
                                          <a:schemeClr val="bg1"/>
                                        </a:solidFill>
                                        <a:latin typeface="Cambria Math" panose="02040503050406030204" pitchFamily="18" charset="0"/>
                                      </a:rPr>
                                      <m:t>𝑝𝑎𝑖𝑟</m:t>
                                    </m:r>
                                  </m:sub>
                                </m:sSub>
                              </m:oMath>
                            </m:oMathPara>
                          </a14:m>
                          <a:endParaRPr lang="zh-TW" altLang="en-US" dirty="0"/>
                        </a:p>
                      </a:txBody>
                      <a:tcPr anchor="ctr"/>
                    </a:tc>
                    <a:extLst>
                      <a:ext uri="{0D108BD9-81ED-4DB2-BD59-A6C34878D82A}">
                        <a16:rowId xmlns:a16="http://schemas.microsoft.com/office/drawing/2014/main" val="1650010141"/>
                      </a:ext>
                    </a:extLst>
                  </a:tr>
                  <a:tr h="385552">
                    <a:tc>
                      <a:txBody>
                        <a:bodyPr/>
                        <a:lstStyle/>
                        <a:p>
                          <a:pPr algn="ctr"/>
                          <a:r>
                            <a:rPr lang="en-US" altLang="zh-TW" dirty="0"/>
                            <a:t>MIT-States</a:t>
                          </a:r>
                          <a:endParaRPr lang="zh-TW" altLang="en-US" dirty="0"/>
                        </a:p>
                      </a:txBody>
                      <a:tcPr anchor="ctr"/>
                    </a:tc>
                    <a:tc>
                      <a:txBody>
                        <a:bodyPr/>
                        <a:lstStyle/>
                        <a:p>
                          <a:pPr algn="ctr"/>
                          <a:r>
                            <a:rPr lang="en-US" altLang="zh-TW" dirty="0"/>
                            <a:t>28175</a:t>
                          </a:r>
                          <a:endParaRPr lang="zh-TW" altLang="en-US" dirty="0"/>
                        </a:p>
                      </a:txBody>
                      <a:tcPr anchor="ctr"/>
                    </a:tc>
                    <a:extLst>
                      <a:ext uri="{0D108BD9-81ED-4DB2-BD59-A6C34878D82A}">
                        <a16:rowId xmlns:a16="http://schemas.microsoft.com/office/drawing/2014/main" val="772730627"/>
                      </a:ext>
                    </a:extLst>
                  </a:tr>
                  <a:tr h="385552">
                    <a:tc>
                      <a:txBody>
                        <a:bodyPr/>
                        <a:lstStyle/>
                        <a:p>
                          <a:pPr algn="ctr"/>
                          <a:r>
                            <a:rPr lang="en-US" altLang="zh-TW" dirty="0"/>
                            <a:t>UT-Zappos </a:t>
                          </a:r>
                          <a:endParaRPr lang="zh-TW" altLang="en-US" dirty="0"/>
                        </a:p>
                      </a:txBody>
                      <a:tcPr anchor="ctr"/>
                    </a:tc>
                    <a:tc>
                      <a:txBody>
                        <a:bodyPr/>
                        <a:lstStyle/>
                        <a:p>
                          <a:pPr algn="ctr"/>
                          <a:r>
                            <a:rPr lang="en-US" altLang="zh-TW" dirty="0"/>
                            <a:t>196</a:t>
                          </a:r>
                          <a:endParaRPr lang="zh-TW" altLang="en-US" dirty="0"/>
                        </a:p>
                      </a:txBody>
                      <a:tcPr anchor="ctr"/>
                    </a:tc>
                    <a:extLst>
                      <a:ext uri="{0D108BD9-81ED-4DB2-BD59-A6C34878D82A}">
                        <a16:rowId xmlns:a16="http://schemas.microsoft.com/office/drawing/2014/main" val="2714231648"/>
                      </a:ext>
                    </a:extLst>
                  </a:tr>
                </a:tbl>
              </a:graphicData>
            </a:graphic>
          </p:graphicFrame>
        </mc:Choice>
        <mc:Fallback xmlns="">
          <p:graphicFrame>
            <p:nvGraphicFramePr>
              <p:cNvPr id="10" name="表格 9">
                <a:extLst>
                  <a:ext uri="{FF2B5EF4-FFF2-40B4-BE49-F238E27FC236}">
                    <a16:creationId xmlns:a16="http://schemas.microsoft.com/office/drawing/2014/main" id="{B5DDFBF2-D074-8B5A-5636-D819D9435BF5}"/>
                  </a:ext>
                </a:extLst>
              </p:cNvPr>
              <p:cNvGraphicFramePr>
                <a:graphicFrameLocks noGrp="1"/>
              </p:cNvGraphicFramePr>
              <p:nvPr>
                <p:extLst>
                  <p:ext uri="{D42A27DB-BD31-4B8C-83A1-F6EECF244321}">
                    <p14:modId xmlns:p14="http://schemas.microsoft.com/office/powerpoint/2010/main" val="3975940815"/>
                  </p:ext>
                </p:extLst>
              </p:nvPr>
            </p:nvGraphicFramePr>
            <p:xfrm>
              <a:off x="683341" y="3604338"/>
              <a:ext cx="3343276" cy="1170197"/>
            </p:xfrm>
            <a:graphic>
              <a:graphicData uri="http://schemas.openxmlformats.org/drawingml/2006/table">
                <a:tbl>
                  <a:tblPr firstRow="1" bandRow="1">
                    <a:tableStyleId>{7DF18680-E054-41AD-8BC1-D1AEF772440D}</a:tableStyleId>
                  </a:tblPr>
                  <a:tblGrid>
                    <a:gridCol w="1509714">
                      <a:extLst>
                        <a:ext uri="{9D8B030D-6E8A-4147-A177-3AD203B41FA5}">
                          <a16:colId xmlns:a16="http://schemas.microsoft.com/office/drawing/2014/main" val="4039542137"/>
                        </a:ext>
                      </a:extLst>
                    </a:gridCol>
                    <a:gridCol w="1833562">
                      <a:extLst>
                        <a:ext uri="{9D8B030D-6E8A-4147-A177-3AD203B41FA5}">
                          <a16:colId xmlns:a16="http://schemas.microsoft.com/office/drawing/2014/main" val="730092864"/>
                        </a:ext>
                      </a:extLst>
                    </a:gridCol>
                  </a:tblGrid>
                  <a:tr h="399093">
                    <a:tc>
                      <a:txBody>
                        <a:bodyPr/>
                        <a:lstStyle/>
                        <a:p>
                          <a:pPr algn="ctr"/>
                          <a:r>
                            <a:rPr lang="en-US" altLang="zh-TW" dirty="0"/>
                            <a:t>Datasets</a:t>
                          </a:r>
                          <a:endParaRPr lang="zh-TW" altLang="en-US" dirty="0"/>
                        </a:p>
                      </a:txBody>
                      <a:tcPr anchor="ctr"/>
                    </a:tc>
                    <a:tc>
                      <a:txBody>
                        <a:bodyPr/>
                        <a:lstStyle/>
                        <a:p>
                          <a:endParaRPr lang="zh-TW"/>
                        </a:p>
                      </a:txBody>
                      <a:tcPr anchor="ctr">
                        <a:blipFill>
                          <a:blip r:embed="rId5"/>
                          <a:stretch>
                            <a:fillRect l="-82724" t="-1515" r="-1329" b="-196970"/>
                          </a:stretch>
                        </a:blipFill>
                      </a:tcPr>
                    </a:tc>
                    <a:extLst>
                      <a:ext uri="{0D108BD9-81ED-4DB2-BD59-A6C34878D82A}">
                        <a16:rowId xmlns:a16="http://schemas.microsoft.com/office/drawing/2014/main" val="1650010141"/>
                      </a:ext>
                    </a:extLst>
                  </a:tr>
                  <a:tr h="385552">
                    <a:tc>
                      <a:txBody>
                        <a:bodyPr/>
                        <a:lstStyle/>
                        <a:p>
                          <a:pPr algn="ctr"/>
                          <a:r>
                            <a:rPr lang="en-US" altLang="zh-TW" dirty="0"/>
                            <a:t>MIT-States</a:t>
                          </a:r>
                          <a:endParaRPr lang="zh-TW" altLang="en-US" dirty="0"/>
                        </a:p>
                      </a:txBody>
                      <a:tcPr anchor="ctr"/>
                    </a:tc>
                    <a:tc>
                      <a:txBody>
                        <a:bodyPr/>
                        <a:lstStyle/>
                        <a:p>
                          <a:pPr algn="ctr"/>
                          <a:r>
                            <a:rPr lang="en-US" altLang="zh-TW" dirty="0"/>
                            <a:t>28175</a:t>
                          </a:r>
                          <a:endParaRPr lang="zh-TW" altLang="en-US" dirty="0"/>
                        </a:p>
                      </a:txBody>
                      <a:tcPr anchor="ctr"/>
                    </a:tc>
                    <a:extLst>
                      <a:ext uri="{0D108BD9-81ED-4DB2-BD59-A6C34878D82A}">
                        <a16:rowId xmlns:a16="http://schemas.microsoft.com/office/drawing/2014/main" val="772730627"/>
                      </a:ext>
                    </a:extLst>
                  </a:tr>
                  <a:tr h="385552">
                    <a:tc>
                      <a:txBody>
                        <a:bodyPr/>
                        <a:lstStyle/>
                        <a:p>
                          <a:pPr algn="ctr"/>
                          <a:r>
                            <a:rPr lang="en-US" altLang="zh-TW" dirty="0"/>
                            <a:t>UT-Zappos </a:t>
                          </a:r>
                          <a:endParaRPr lang="zh-TW" altLang="en-US" dirty="0"/>
                        </a:p>
                      </a:txBody>
                      <a:tcPr anchor="ctr"/>
                    </a:tc>
                    <a:tc>
                      <a:txBody>
                        <a:bodyPr/>
                        <a:lstStyle/>
                        <a:p>
                          <a:pPr algn="ctr"/>
                          <a:r>
                            <a:rPr lang="en-US" altLang="zh-TW" dirty="0"/>
                            <a:t>196</a:t>
                          </a:r>
                          <a:endParaRPr lang="zh-TW" altLang="en-US" dirty="0"/>
                        </a:p>
                      </a:txBody>
                      <a:tcPr anchor="ctr"/>
                    </a:tc>
                    <a:extLst>
                      <a:ext uri="{0D108BD9-81ED-4DB2-BD59-A6C34878D82A}">
                        <a16:rowId xmlns:a16="http://schemas.microsoft.com/office/drawing/2014/main" val="2714231648"/>
                      </a:ext>
                    </a:extLst>
                  </a:tr>
                </a:tbl>
              </a:graphicData>
            </a:graphic>
          </p:graphicFrame>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3EE3CF61-9575-80B0-44E9-34BBFFA552FB}"/>
                  </a:ext>
                </a:extLst>
              </p:cNvPr>
              <p:cNvSpPr txBox="1"/>
              <p:nvPr/>
            </p:nvSpPr>
            <p:spPr>
              <a:xfrm>
                <a:off x="683341" y="3279249"/>
                <a:ext cx="1676401" cy="325089"/>
              </a:xfrm>
              <a:prstGeom prst="rect">
                <a:avLst/>
              </a:prstGeom>
              <a:noFill/>
            </p:spPr>
            <p:txBody>
              <a:bodyPr wrap="square">
                <a:spAutoFit/>
              </a:bodyPr>
              <a:lstStyle/>
              <a:p>
                <a14:m>
                  <m:oMath xmlns:m="http://schemas.openxmlformats.org/officeDocument/2006/math">
                    <m:sSub>
                      <m:sSubPr>
                        <m:ctrlPr>
                          <a:rPr lang="en-US" altLang="zh-TW" i="1" smtClean="0">
                            <a:solidFill>
                              <a:schemeClr val="tx1"/>
                            </a:solidFill>
                            <a:latin typeface="Cambria Math" panose="02040503050406030204" pitchFamily="18" charset="0"/>
                          </a:rPr>
                        </m:ctrlPr>
                      </m:sSubPr>
                      <m:e>
                        <m:r>
                          <a:rPr lang="en-US" altLang="zh-TW" i="1">
                            <a:solidFill>
                              <a:schemeClr val="tx1"/>
                            </a:solidFill>
                            <a:latin typeface="Cambria Math" panose="02040503050406030204" pitchFamily="18" charset="0"/>
                          </a:rPr>
                          <m:t>𝑛</m:t>
                        </m:r>
                      </m:e>
                      <m:sub>
                        <m:r>
                          <a:rPr lang="en-US" altLang="zh-TW" i="1">
                            <a:solidFill>
                              <a:schemeClr val="tx1"/>
                            </a:solidFill>
                            <a:latin typeface="Cambria Math" panose="02040503050406030204" pitchFamily="18" charset="0"/>
                          </a:rPr>
                          <m:t>𝑝𝑎𝑖𝑟</m:t>
                        </m:r>
                      </m:sub>
                    </m:sSub>
                    <m:r>
                      <a:rPr lang="en-US" altLang="zh-TW" i="1">
                        <a:solidFill>
                          <a:schemeClr val="tx1"/>
                        </a:solidFill>
                        <a:latin typeface="Cambria Math" panose="02040503050406030204" pitchFamily="18" charset="0"/>
                      </a:rPr>
                      <m:t> </m:t>
                    </m:r>
                  </m:oMath>
                </a14:m>
                <a:r>
                  <a:rPr lang="en-US" altLang="zh-TW" dirty="0">
                    <a:solidFill>
                      <a:schemeClr val="tx1"/>
                    </a:solidFill>
                  </a:rPr>
                  <a:t>=</a:t>
                </a:r>
                <a14:m>
                  <m:oMath xmlns:m="http://schemas.openxmlformats.org/officeDocument/2006/math">
                    <m:sSub>
                      <m:sSubPr>
                        <m:ctrlPr>
                          <a:rPr lang="en-US" altLang="zh-TW" sz="1400" i="1" smtClean="0">
                            <a:solidFill>
                              <a:schemeClr val="tx1"/>
                            </a:solidFill>
                            <a:latin typeface="Cambria Math" panose="02040503050406030204" pitchFamily="18" charset="0"/>
                          </a:rPr>
                        </m:ctrlPr>
                      </m:sSubPr>
                      <m:e>
                        <m:r>
                          <a:rPr lang="en-US" altLang="zh-TW" sz="1400" i="1">
                            <a:solidFill>
                              <a:schemeClr val="tx1"/>
                            </a:solidFill>
                            <a:latin typeface="Cambria Math" panose="02040503050406030204" pitchFamily="18" charset="0"/>
                          </a:rPr>
                          <m:t>𝑛</m:t>
                        </m:r>
                      </m:e>
                      <m:sub>
                        <m:r>
                          <a:rPr lang="en-US" altLang="zh-TW" sz="1400" b="0" i="1" smtClean="0">
                            <a:solidFill>
                              <a:schemeClr val="tx1"/>
                            </a:solidFill>
                            <a:latin typeface="Cambria Math" panose="02040503050406030204" pitchFamily="18" charset="0"/>
                          </a:rPr>
                          <m:t>𝑎𝑡𝑡</m:t>
                        </m:r>
                      </m:sub>
                    </m:sSub>
                    <m:r>
                      <a:rPr lang="en-US" altLang="zh-TW" sz="1400" b="0" i="1" smtClean="0">
                        <a:solidFill>
                          <a:schemeClr val="tx1"/>
                        </a:solidFill>
                        <a:latin typeface="Cambria Math" panose="02040503050406030204" pitchFamily="18" charset="0"/>
                      </a:rPr>
                      <m:t>∗</m:t>
                    </m:r>
                    <m:sSub>
                      <m:sSubPr>
                        <m:ctrlPr>
                          <a:rPr lang="en-US" altLang="zh-TW" sz="1400" i="1" smtClean="0">
                            <a:solidFill>
                              <a:schemeClr val="tx1"/>
                            </a:solidFill>
                            <a:latin typeface="Cambria Math" panose="02040503050406030204" pitchFamily="18" charset="0"/>
                          </a:rPr>
                        </m:ctrlPr>
                      </m:sSubPr>
                      <m:e>
                        <m:r>
                          <a:rPr lang="en-US" altLang="zh-TW" sz="1400" i="1">
                            <a:solidFill>
                              <a:schemeClr val="tx1"/>
                            </a:solidFill>
                            <a:latin typeface="Cambria Math" panose="02040503050406030204" pitchFamily="18" charset="0"/>
                          </a:rPr>
                          <m:t>𝑛</m:t>
                        </m:r>
                      </m:e>
                      <m:sub>
                        <m:r>
                          <a:rPr lang="en-US" altLang="zh-TW" sz="1400" b="0" i="1" smtClean="0">
                            <a:solidFill>
                              <a:schemeClr val="tx1"/>
                            </a:solidFill>
                            <a:latin typeface="Cambria Math" panose="02040503050406030204" pitchFamily="18" charset="0"/>
                          </a:rPr>
                          <m:t>𝑜𝑏𝑗</m:t>
                        </m:r>
                      </m:sub>
                    </m:sSub>
                  </m:oMath>
                </a14:m>
                <a:endParaRPr lang="en-US" altLang="zh-TW" dirty="0"/>
              </a:p>
            </p:txBody>
          </p:sp>
        </mc:Choice>
        <mc:Fallback xmlns="">
          <p:sp>
            <p:nvSpPr>
              <p:cNvPr id="4" name="文字方塊 3">
                <a:extLst>
                  <a:ext uri="{FF2B5EF4-FFF2-40B4-BE49-F238E27FC236}">
                    <a16:creationId xmlns:a16="http://schemas.microsoft.com/office/drawing/2014/main" id="{3EE3CF61-9575-80B0-44E9-34BBFFA552FB}"/>
                  </a:ext>
                </a:extLst>
              </p:cNvPr>
              <p:cNvSpPr txBox="1">
                <a:spLocks noRot="1" noChangeAspect="1" noMove="1" noResize="1" noEditPoints="1" noAdjustHandles="1" noChangeArrowheads="1" noChangeShapeType="1" noTextEdit="1"/>
              </p:cNvSpPr>
              <p:nvPr/>
            </p:nvSpPr>
            <p:spPr>
              <a:xfrm>
                <a:off x="683341" y="3279249"/>
                <a:ext cx="1676401" cy="325089"/>
              </a:xfrm>
              <a:prstGeom prst="rect">
                <a:avLst/>
              </a:prstGeom>
              <a:blipFill>
                <a:blip r:embed="rId6"/>
                <a:stretch>
                  <a:fillRect t="-3774" b="-132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92FD846A-8BAB-B56B-BC30-6658BED13772}"/>
                  </a:ext>
                </a:extLst>
              </p:cNvPr>
              <p:cNvSpPr txBox="1"/>
              <p:nvPr/>
            </p:nvSpPr>
            <p:spPr>
              <a:xfrm>
                <a:off x="780125" y="1076524"/>
                <a:ext cx="6977525" cy="325089"/>
              </a:xfrm>
              <a:prstGeom prst="rect">
                <a:avLst/>
              </a:prstGeom>
              <a:noFill/>
            </p:spPr>
            <p:txBody>
              <a:bodyPr wrap="square">
                <a:spAutoFit/>
              </a:bodyPr>
              <a:lstStyle/>
              <a:p>
                <a14:m>
                  <m:oMath xmlns:m="http://schemas.openxmlformats.org/officeDocument/2006/math">
                    <m:sSub>
                      <m:sSubPr>
                        <m:ctrlPr>
                          <a:rPr lang="en-US" altLang="zh-TW" sz="1400" i="1" smtClean="0">
                            <a:solidFill>
                              <a:schemeClr val="tx1"/>
                            </a:solidFill>
                            <a:latin typeface="Cambria Math" panose="02040503050406030204" pitchFamily="18" charset="0"/>
                          </a:rPr>
                        </m:ctrlPr>
                      </m:sSubPr>
                      <m:e>
                        <m:r>
                          <a:rPr lang="en-US" altLang="zh-TW" sz="1400" i="1">
                            <a:solidFill>
                              <a:schemeClr val="tx1"/>
                            </a:solidFill>
                            <a:latin typeface="Cambria Math" panose="02040503050406030204" pitchFamily="18" charset="0"/>
                          </a:rPr>
                          <m:t>𝑛</m:t>
                        </m:r>
                      </m:e>
                      <m:sub>
                        <m:r>
                          <a:rPr lang="en-US" altLang="zh-TW" sz="1400" b="0" i="1" smtClean="0">
                            <a:solidFill>
                              <a:schemeClr val="tx1"/>
                            </a:solidFill>
                            <a:latin typeface="Cambria Math" panose="02040503050406030204" pitchFamily="18" charset="0"/>
                          </a:rPr>
                          <m:t>𝑎𝑡𝑡</m:t>
                        </m:r>
                      </m:sub>
                    </m:sSub>
                    <m:r>
                      <a:rPr lang="en-US" altLang="zh-TW" i="1">
                        <a:solidFill>
                          <a:schemeClr val="tx1"/>
                        </a:solidFill>
                        <a:latin typeface="Cambria Math" panose="02040503050406030204" pitchFamily="18" charset="0"/>
                      </a:rPr>
                      <m:t>:</m:t>
                    </m:r>
                  </m:oMath>
                </a14:m>
                <a:r>
                  <a:rPr lang="zh-TW" altLang="en-US" dirty="0"/>
                  <a:t> </a:t>
                </a:r>
                <a:r>
                  <a:rPr lang="en-US" altLang="zh-TW" dirty="0"/>
                  <a:t>The number of</a:t>
                </a:r>
                <a:r>
                  <a:rPr lang="zh-TW" altLang="en-US" dirty="0"/>
                  <a:t> </a:t>
                </a:r>
                <a:r>
                  <a:rPr lang="en-US" altLang="zh-TW" dirty="0"/>
                  <a:t>attributes. </a:t>
                </a:r>
                <a14:m>
                  <m:oMath xmlns:m="http://schemas.openxmlformats.org/officeDocument/2006/math">
                    <m:sSub>
                      <m:sSubPr>
                        <m:ctrlPr>
                          <a:rPr lang="en-US" altLang="zh-TW" i="1">
                            <a:solidFill>
                              <a:schemeClr val="tx1"/>
                            </a:solidFill>
                            <a:latin typeface="Cambria Math" panose="02040503050406030204" pitchFamily="18" charset="0"/>
                          </a:rPr>
                        </m:ctrlPr>
                      </m:sSubPr>
                      <m:e>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𝑛</m:t>
                        </m:r>
                      </m:e>
                      <m:sub>
                        <m:r>
                          <a:rPr lang="en-US" altLang="zh-TW" i="1">
                            <a:solidFill>
                              <a:schemeClr val="tx1"/>
                            </a:solidFill>
                            <a:latin typeface="Cambria Math" panose="02040503050406030204" pitchFamily="18" charset="0"/>
                          </a:rPr>
                          <m:t>𝑜𝑏𝑗</m:t>
                        </m:r>
                      </m:sub>
                    </m:sSub>
                    <m:r>
                      <a:rPr lang="en-US" altLang="zh-TW" b="0" i="0" smtClean="0">
                        <a:solidFill>
                          <a:schemeClr val="tx1"/>
                        </a:solidFill>
                        <a:latin typeface="Cambria Math" panose="02040503050406030204" pitchFamily="18" charset="0"/>
                      </a:rPr>
                      <m:t>: </m:t>
                    </m:r>
                  </m:oMath>
                </a14:m>
                <a:r>
                  <a:rPr lang="en-US" altLang="zh-TW" dirty="0"/>
                  <a:t>The number of</a:t>
                </a:r>
                <a:r>
                  <a:rPr lang="zh-TW" altLang="en-US" dirty="0"/>
                  <a:t> </a:t>
                </a:r>
                <a:r>
                  <a:rPr lang="en-US" altLang="zh-TW" dirty="0"/>
                  <a:t>objects. </a:t>
                </a:r>
                <a:endParaRPr lang="zh-TW" altLang="en-US" dirty="0"/>
              </a:p>
            </p:txBody>
          </p:sp>
        </mc:Choice>
        <mc:Fallback xmlns="">
          <p:sp>
            <p:nvSpPr>
              <p:cNvPr id="7" name="文字方塊 6">
                <a:extLst>
                  <a:ext uri="{FF2B5EF4-FFF2-40B4-BE49-F238E27FC236}">
                    <a16:creationId xmlns:a16="http://schemas.microsoft.com/office/drawing/2014/main" id="{92FD846A-8BAB-B56B-BC30-6658BED13772}"/>
                  </a:ext>
                </a:extLst>
              </p:cNvPr>
              <p:cNvSpPr txBox="1">
                <a:spLocks noRot="1" noChangeAspect="1" noMove="1" noResize="1" noEditPoints="1" noAdjustHandles="1" noChangeArrowheads="1" noChangeShapeType="1" noTextEdit="1"/>
              </p:cNvSpPr>
              <p:nvPr/>
            </p:nvSpPr>
            <p:spPr>
              <a:xfrm>
                <a:off x="780125" y="1076524"/>
                <a:ext cx="6977525" cy="325089"/>
              </a:xfrm>
              <a:prstGeom prst="rect">
                <a:avLst/>
              </a:prstGeom>
              <a:blipFill>
                <a:blip r:embed="rId7"/>
                <a:stretch>
                  <a:fillRect t="-3774" b="-13208"/>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86044EB0-E9BC-0F0A-9FBB-F3675E9D4EA6}"/>
              </a:ext>
            </a:extLst>
          </p:cNvPr>
          <p:cNvSpPr txBox="1"/>
          <p:nvPr/>
        </p:nvSpPr>
        <p:spPr>
          <a:xfrm>
            <a:off x="2713549" y="3323703"/>
            <a:ext cx="4657724" cy="307777"/>
          </a:xfrm>
          <a:prstGeom prst="rect">
            <a:avLst/>
          </a:prstGeom>
          <a:noFill/>
        </p:spPr>
        <p:txBody>
          <a:bodyPr wrap="square">
            <a:spAutoFit/>
          </a:bodyPr>
          <a:lstStyle/>
          <a:p>
            <a:r>
              <a:rPr lang="en-US" altLang="zh-TW" dirty="0"/>
              <a:t>Train set, validation set, test set are mutual exclusive.</a:t>
            </a:r>
            <a:endParaRPr lang="zh-TW" altLang="en-US" dirty="0"/>
          </a:p>
        </p:txBody>
      </p:sp>
      <p:sp>
        <p:nvSpPr>
          <p:cNvPr id="16" name="頁尾版面配置區 15">
            <a:extLst>
              <a:ext uri="{FF2B5EF4-FFF2-40B4-BE49-F238E27FC236}">
                <a16:creationId xmlns:a16="http://schemas.microsoft.com/office/drawing/2014/main" id="{0A2A74D6-F080-8DA2-EE68-EC2C189006A7}"/>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9361E885-D345-4C18-68FF-65E14898C06D}"/>
              </a:ext>
            </a:extLst>
          </p:cNvPr>
          <p:cNvSpPr>
            <a:spLocks noGrp="1"/>
          </p:cNvSpPr>
          <p:nvPr>
            <p:ph type="sldNum" idx="4"/>
          </p:nvPr>
        </p:nvSpPr>
        <p:spPr/>
        <p:txBody>
          <a:body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46385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6137770"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Logit Estimation Model Architecture: Loss function1 </a:t>
            </a:r>
          </a:p>
        </p:txBody>
      </p:sp>
      <p:grpSp>
        <p:nvGrpSpPr>
          <p:cNvPr id="8" name="群組 7">
            <a:extLst>
              <a:ext uri="{FF2B5EF4-FFF2-40B4-BE49-F238E27FC236}">
                <a16:creationId xmlns:a16="http://schemas.microsoft.com/office/drawing/2014/main" id="{7186A7E7-9A6D-F1F0-EFA9-3B702CD12233}"/>
              </a:ext>
            </a:extLst>
          </p:cNvPr>
          <p:cNvGrpSpPr/>
          <p:nvPr/>
        </p:nvGrpSpPr>
        <p:grpSpPr>
          <a:xfrm>
            <a:off x="1433691" y="1023022"/>
            <a:ext cx="973874" cy="1362279"/>
            <a:chOff x="1698702" y="1133680"/>
            <a:chExt cx="973874" cy="1275380"/>
          </a:xfrm>
        </p:grpSpPr>
        <p:sp>
          <p:nvSpPr>
            <p:cNvPr id="6" name="梯形 5">
              <a:extLst>
                <a:ext uri="{FF2B5EF4-FFF2-40B4-BE49-F238E27FC236}">
                  <a16:creationId xmlns:a16="http://schemas.microsoft.com/office/drawing/2014/main" id="{F3767A04-1AFE-AECA-E1C2-84A2616AFD66}"/>
                </a:ext>
              </a:extLst>
            </p:cNvPr>
            <p:cNvSpPr/>
            <p:nvPr/>
          </p:nvSpPr>
          <p:spPr>
            <a:xfrm rot="5400000">
              <a:off x="1547949" y="1347624"/>
              <a:ext cx="1275380" cy="847491"/>
            </a:xfrm>
            <a:prstGeom prst="trapezoi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7" name="文字方塊 6">
              <a:extLst>
                <a:ext uri="{FF2B5EF4-FFF2-40B4-BE49-F238E27FC236}">
                  <a16:creationId xmlns:a16="http://schemas.microsoft.com/office/drawing/2014/main" id="{44314934-A73C-D9F0-01F3-731DF8FEF994}"/>
                </a:ext>
              </a:extLst>
            </p:cNvPr>
            <p:cNvSpPr txBox="1"/>
            <p:nvPr/>
          </p:nvSpPr>
          <p:spPr>
            <a:xfrm>
              <a:off x="1698702" y="1378009"/>
              <a:ext cx="973874" cy="769441"/>
            </a:xfrm>
            <a:prstGeom prst="rect">
              <a:avLst/>
            </a:prstGeom>
            <a:noFill/>
          </p:spPr>
          <p:txBody>
            <a:bodyPr wrap="square" rtlCol="0">
              <a:spAutoFit/>
            </a:bodyPr>
            <a:lstStyle/>
            <a:p>
              <a:pPr algn="ctr"/>
              <a:r>
                <a:rPr lang="en-US" altLang="zh-TW" sz="1100" dirty="0"/>
                <a:t> Custom text Encoder</a:t>
              </a:r>
            </a:p>
            <a:p>
              <a:pPr algn="ctr"/>
              <a:r>
                <a:rPr lang="en-US" altLang="zh-TW" sz="1100" dirty="0"/>
                <a:t>(transformer part)</a:t>
              </a:r>
              <a:endParaRPr lang="zh-TW" altLang="en-US" sz="1100" dirty="0"/>
            </a:p>
          </p:txBody>
        </p:sp>
      </p:grpSp>
      <p:grpSp>
        <p:nvGrpSpPr>
          <p:cNvPr id="9" name="群組 8">
            <a:extLst>
              <a:ext uri="{FF2B5EF4-FFF2-40B4-BE49-F238E27FC236}">
                <a16:creationId xmlns:a16="http://schemas.microsoft.com/office/drawing/2014/main" id="{0BBC9FE0-8E54-0C96-7C03-EBC4445A31A5}"/>
              </a:ext>
            </a:extLst>
          </p:cNvPr>
          <p:cNvGrpSpPr/>
          <p:nvPr/>
        </p:nvGrpSpPr>
        <p:grpSpPr>
          <a:xfrm>
            <a:off x="1433691" y="3461426"/>
            <a:ext cx="973874" cy="1275381"/>
            <a:chOff x="1698702" y="1133680"/>
            <a:chExt cx="973874" cy="1275380"/>
          </a:xfrm>
        </p:grpSpPr>
        <p:sp>
          <p:nvSpPr>
            <p:cNvPr id="10" name="梯形 9">
              <a:extLst>
                <a:ext uri="{FF2B5EF4-FFF2-40B4-BE49-F238E27FC236}">
                  <a16:creationId xmlns:a16="http://schemas.microsoft.com/office/drawing/2014/main" id="{F0039877-8327-A4F9-1688-44EF13CDBC32}"/>
                </a:ext>
              </a:extLst>
            </p:cNvPr>
            <p:cNvSpPr/>
            <p:nvPr/>
          </p:nvSpPr>
          <p:spPr>
            <a:xfrm rot="5400000">
              <a:off x="1547949" y="1347624"/>
              <a:ext cx="1275380" cy="84749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1" name="文字方塊 10">
              <a:extLst>
                <a:ext uri="{FF2B5EF4-FFF2-40B4-BE49-F238E27FC236}">
                  <a16:creationId xmlns:a16="http://schemas.microsoft.com/office/drawing/2014/main" id="{072AA7F8-6484-A02A-8DE7-C3F222E97470}"/>
                </a:ext>
              </a:extLst>
            </p:cNvPr>
            <p:cNvSpPr txBox="1"/>
            <p:nvPr/>
          </p:nvSpPr>
          <p:spPr>
            <a:xfrm>
              <a:off x="1698702" y="1302009"/>
              <a:ext cx="973874" cy="938719"/>
            </a:xfrm>
            <a:prstGeom prst="rect">
              <a:avLst/>
            </a:prstGeom>
            <a:noFill/>
          </p:spPr>
          <p:txBody>
            <a:bodyPr wrap="square" rtlCol="0">
              <a:spAutoFit/>
            </a:bodyPr>
            <a:lstStyle/>
            <a:p>
              <a:pPr algn="ctr"/>
              <a:r>
                <a:rPr lang="en-US" altLang="zh-TW" sz="1100" dirty="0"/>
                <a:t> Custom image Encoder</a:t>
              </a:r>
            </a:p>
            <a:p>
              <a:pPr algn="ctr"/>
              <a:r>
                <a:rPr lang="en-US" altLang="zh-TW" sz="1100" dirty="0"/>
                <a:t>(transformer part)</a:t>
              </a:r>
              <a:endParaRPr lang="zh-TW" altLang="en-US" sz="1100" dirty="0"/>
            </a:p>
          </p:txBody>
        </p:sp>
      </p:grpSp>
      <p:grpSp>
        <p:nvGrpSpPr>
          <p:cNvPr id="12" name="群組 11">
            <a:extLst>
              <a:ext uri="{FF2B5EF4-FFF2-40B4-BE49-F238E27FC236}">
                <a16:creationId xmlns:a16="http://schemas.microsoft.com/office/drawing/2014/main" id="{CD298CFC-A4FB-E0EE-C4DB-980603812DEC}"/>
              </a:ext>
            </a:extLst>
          </p:cNvPr>
          <p:cNvGrpSpPr/>
          <p:nvPr/>
        </p:nvGrpSpPr>
        <p:grpSpPr>
          <a:xfrm>
            <a:off x="2657705" y="998831"/>
            <a:ext cx="973874" cy="1362279"/>
            <a:chOff x="1698702" y="1133680"/>
            <a:chExt cx="973874" cy="1275380"/>
          </a:xfrm>
        </p:grpSpPr>
        <p:sp>
          <p:nvSpPr>
            <p:cNvPr id="13" name="梯形 12">
              <a:extLst>
                <a:ext uri="{FF2B5EF4-FFF2-40B4-BE49-F238E27FC236}">
                  <a16:creationId xmlns:a16="http://schemas.microsoft.com/office/drawing/2014/main" id="{A2B46AAC-13E8-8AF8-F742-6B9FFB7A749B}"/>
                </a:ext>
              </a:extLst>
            </p:cNvPr>
            <p:cNvSpPr/>
            <p:nvPr/>
          </p:nvSpPr>
          <p:spPr>
            <a:xfrm rot="5400000">
              <a:off x="1547949" y="1347624"/>
              <a:ext cx="1275380" cy="847491"/>
            </a:xfrm>
            <a:prstGeom prst="trapezoi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4" name="文字方塊 13">
              <a:extLst>
                <a:ext uri="{FF2B5EF4-FFF2-40B4-BE49-F238E27FC236}">
                  <a16:creationId xmlns:a16="http://schemas.microsoft.com/office/drawing/2014/main" id="{E8FDC59A-29CB-01E3-A9D7-BE7B8BB8678A}"/>
                </a:ext>
              </a:extLst>
            </p:cNvPr>
            <p:cNvSpPr txBox="1"/>
            <p:nvPr/>
          </p:nvSpPr>
          <p:spPr>
            <a:xfrm>
              <a:off x="1698702" y="1434487"/>
              <a:ext cx="973874" cy="720359"/>
            </a:xfrm>
            <a:prstGeom prst="rect">
              <a:avLst/>
            </a:prstGeom>
            <a:noFill/>
          </p:spPr>
          <p:txBody>
            <a:bodyPr wrap="square" rtlCol="0">
              <a:spAutoFit/>
            </a:bodyPr>
            <a:lstStyle/>
            <a:p>
              <a:pPr algn="ctr"/>
              <a:r>
                <a:rPr lang="en-US" altLang="zh-TW" sz="1100" dirty="0"/>
                <a:t> Custom text Encoder</a:t>
              </a:r>
            </a:p>
            <a:p>
              <a:pPr algn="ctr"/>
              <a:r>
                <a:rPr lang="en-US" altLang="zh-TW" sz="1100" dirty="0"/>
                <a:t>(projection part)</a:t>
              </a:r>
              <a:endParaRPr lang="zh-TW" altLang="en-US" sz="1100" dirty="0"/>
            </a:p>
          </p:txBody>
        </p:sp>
      </p:grpSp>
      <p:grpSp>
        <p:nvGrpSpPr>
          <p:cNvPr id="15" name="群組 14">
            <a:extLst>
              <a:ext uri="{FF2B5EF4-FFF2-40B4-BE49-F238E27FC236}">
                <a16:creationId xmlns:a16="http://schemas.microsoft.com/office/drawing/2014/main" id="{24386505-28A6-7C28-CE7F-943CC7E73F8F}"/>
              </a:ext>
            </a:extLst>
          </p:cNvPr>
          <p:cNvGrpSpPr/>
          <p:nvPr/>
        </p:nvGrpSpPr>
        <p:grpSpPr>
          <a:xfrm>
            <a:off x="2657705" y="3468858"/>
            <a:ext cx="973874" cy="1275381"/>
            <a:chOff x="1698702" y="1133680"/>
            <a:chExt cx="973874" cy="1275380"/>
          </a:xfrm>
        </p:grpSpPr>
        <p:sp>
          <p:nvSpPr>
            <p:cNvPr id="16" name="梯形 15">
              <a:extLst>
                <a:ext uri="{FF2B5EF4-FFF2-40B4-BE49-F238E27FC236}">
                  <a16:creationId xmlns:a16="http://schemas.microsoft.com/office/drawing/2014/main" id="{D18FB235-16EA-939C-916F-42E69DEE5E6D}"/>
                </a:ext>
              </a:extLst>
            </p:cNvPr>
            <p:cNvSpPr/>
            <p:nvPr/>
          </p:nvSpPr>
          <p:spPr>
            <a:xfrm rot="5400000">
              <a:off x="1547949" y="1347624"/>
              <a:ext cx="1275380" cy="84749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7" name="文字方塊 16">
              <a:extLst>
                <a:ext uri="{FF2B5EF4-FFF2-40B4-BE49-F238E27FC236}">
                  <a16:creationId xmlns:a16="http://schemas.microsoft.com/office/drawing/2014/main" id="{1DC30F1E-47C3-057B-D845-89B898E38E7B}"/>
                </a:ext>
              </a:extLst>
            </p:cNvPr>
            <p:cNvSpPr txBox="1"/>
            <p:nvPr/>
          </p:nvSpPr>
          <p:spPr>
            <a:xfrm>
              <a:off x="1698702" y="1302009"/>
              <a:ext cx="973874" cy="938718"/>
            </a:xfrm>
            <a:prstGeom prst="rect">
              <a:avLst/>
            </a:prstGeom>
            <a:noFill/>
          </p:spPr>
          <p:txBody>
            <a:bodyPr wrap="square" rtlCol="0">
              <a:spAutoFit/>
            </a:bodyPr>
            <a:lstStyle/>
            <a:p>
              <a:pPr algn="ctr"/>
              <a:r>
                <a:rPr lang="en-US" altLang="zh-TW" sz="1100" dirty="0"/>
                <a:t> Custom image Encoder</a:t>
              </a:r>
            </a:p>
            <a:p>
              <a:pPr algn="ctr"/>
              <a:r>
                <a:rPr lang="en-US" altLang="zh-TW" sz="1100" dirty="0"/>
                <a:t>(projection part)</a:t>
              </a:r>
              <a:endParaRPr lang="zh-TW" altLang="en-US" sz="1100" dirty="0"/>
            </a:p>
          </p:txBody>
        </p:sp>
      </p:grpSp>
      <p:cxnSp>
        <p:nvCxnSpPr>
          <p:cNvPr id="20" name="直線單箭頭接點 19">
            <a:extLst>
              <a:ext uri="{FF2B5EF4-FFF2-40B4-BE49-F238E27FC236}">
                <a16:creationId xmlns:a16="http://schemas.microsoft.com/office/drawing/2014/main" id="{C4A3C585-4248-2F6C-F081-CD5CC600E155}"/>
              </a:ext>
            </a:extLst>
          </p:cNvPr>
          <p:cNvCxnSpPr>
            <a:cxnSpLocks/>
            <a:stCxn id="7" idx="3"/>
            <a:endCxn id="14" idx="1"/>
          </p:cNvCxnSpPr>
          <p:nvPr/>
        </p:nvCxnSpPr>
        <p:spPr>
          <a:xfrm>
            <a:off x="2407565" y="1694933"/>
            <a:ext cx="250140" cy="99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20C3C03D-F555-FF80-348B-3255785637E6}"/>
              </a:ext>
            </a:extLst>
          </p:cNvPr>
          <p:cNvCxnSpPr>
            <a:cxnSpLocks/>
            <a:stCxn id="11" idx="3"/>
            <a:endCxn id="17" idx="1"/>
          </p:cNvCxnSpPr>
          <p:nvPr/>
        </p:nvCxnSpPr>
        <p:spPr>
          <a:xfrm>
            <a:off x="2407565" y="4099115"/>
            <a:ext cx="250140" cy="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接點: 肘形 52">
            <a:extLst>
              <a:ext uri="{FF2B5EF4-FFF2-40B4-BE49-F238E27FC236}">
                <a16:creationId xmlns:a16="http://schemas.microsoft.com/office/drawing/2014/main" id="{18BFD0B3-5ADB-CD40-BFC7-33A372C2673B}"/>
              </a:ext>
            </a:extLst>
          </p:cNvPr>
          <p:cNvCxnSpPr>
            <a:cxnSpLocks/>
            <a:stCxn id="14" idx="3"/>
            <a:endCxn id="65" idx="0"/>
          </p:cNvCxnSpPr>
          <p:nvPr/>
        </p:nvCxnSpPr>
        <p:spPr>
          <a:xfrm>
            <a:off x="3631579" y="1704855"/>
            <a:ext cx="121570" cy="9088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接點: 肘形 59">
            <a:extLst>
              <a:ext uri="{FF2B5EF4-FFF2-40B4-BE49-F238E27FC236}">
                <a16:creationId xmlns:a16="http://schemas.microsoft.com/office/drawing/2014/main" id="{8085C7D1-5D06-A7DB-F15B-5879F606F2CF}"/>
              </a:ext>
            </a:extLst>
          </p:cNvPr>
          <p:cNvCxnSpPr>
            <a:cxnSpLocks/>
            <a:stCxn id="17" idx="3"/>
            <a:endCxn id="65" idx="2"/>
          </p:cNvCxnSpPr>
          <p:nvPr/>
        </p:nvCxnSpPr>
        <p:spPr>
          <a:xfrm flipV="1">
            <a:off x="3631579" y="3217838"/>
            <a:ext cx="121570" cy="888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09A4F397-23F1-3B87-739A-2CD4C4F01439}"/>
              </a:ext>
            </a:extLst>
          </p:cNvPr>
          <p:cNvSpPr/>
          <p:nvPr/>
        </p:nvSpPr>
        <p:spPr>
          <a:xfrm>
            <a:off x="3329404" y="2613724"/>
            <a:ext cx="847490" cy="604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100" b="1" dirty="0"/>
              <a:t>Pair space</a:t>
            </a:r>
          </a:p>
          <a:p>
            <a:pPr algn="ctr"/>
            <a:r>
              <a:rPr lang="en-US" altLang="zh-TW" sz="1100" b="1" dirty="0"/>
              <a:t>similarity</a:t>
            </a:r>
          </a:p>
        </p:txBody>
      </p:sp>
      <p:cxnSp>
        <p:nvCxnSpPr>
          <p:cNvPr id="21" name="直線單箭頭接點 20">
            <a:extLst>
              <a:ext uri="{FF2B5EF4-FFF2-40B4-BE49-F238E27FC236}">
                <a16:creationId xmlns:a16="http://schemas.microsoft.com/office/drawing/2014/main" id="{429AB1F8-DA2B-B584-571B-04C015A6762C}"/>
              </a:ext>
            </a:extLst>
          </p:cNvPr>
          <p:cNvCxnSpPr>
            <a:cxnSpLocks/>
            <a:stCxn id="65" idx="3"/>
          </p:cNvCxnSpPr>
          <p:nvPr/>
        </p:nvCxnSpPr>
        <p:spPr>
          <a:xfrm>
            <a:off x="4176894" y="2915781"/>
            <a:ext cx="486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C15EC526-C141-563D-B5FC-57178AD50834}"/>
              </a:ext>
            </a:extLst>
          </p:cNvPr>
          <p:cNvSpPr/>
          <p:nvPr/>
        </p:nvSpPr>
        <p:spPr>
          <a:xfrm>
            <a:off x="4663254" y="2461347"/>
            <a:ext cx="1037065" cy="908867"/>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altLang="zh-TW" sz="1100" b="1" dirty="0"/>
              <a:t>Pairs to objects and attributes Converter</a:t>
            </a:r>
          </a:p>
        </p:txBody>
      </p:sp>
      <p:cxnSp>
        <p:nvCxnSpPr>
          <p:cNvPr id="31" name="接點: 肘形 30">
            <a:extLst>
              <a:ext uri="{FF2B5EF4-FFF2-40B4-BE49-F238E27FC236}">
                <a16:creationId xmlns:a16="http://schemas.microsoft.com/office/drawing/2014/main" id="{9DD8FD5F-7201-4AF4-B82B-9C288CA97150}"/>
              </a:ext>
            </a:extLst>
          </p:cNvPr>
          <p:cNvCxnSpPr>
            <a:cxnSpLocks/>
            <a:stCxn id="25" idx="3"/>
            <a:endCxn id="58" idx="1"/>
          </p:cNvCxnSpPr>
          <p:nvPr/>
        </p:nvCxnSpPr>
        <p:spPr>
          <a:xfrm flipV="1">
            <a:off x="5700319" y="2528450"/>
            <a:ext cx="1304025" cy="3873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接點: 肘形 33">
            <a:extLst>
              <a:ext uri="{FF2B5EF4-FFF2-40B4-BE49-F238E27FC236}">
                <a16:creationId xmlns:a16="http://schemas.microsoft.com/office/drawing/2014/main" id="{A88D6653-F95A-C3A1-0CD9-00619633397D}"/>
              </a:ext>
            </a:extLst>
          </p:cNvPr>
          <p:cNvCxnSpPr>
            <a:cxnSpLocks/>
            <a:stCxn id="25" idx="3"/>
            <a:endCxn id="64" idx="1"/>
          </p:cNvCxnSpPr>
          <p:nvPr/>
        </p:nvCxnSpPr>
        <p:spPr>
          <a:xfrm>
            <a:off x="5700319" y="2915781"/>
            <a:ext cx="1317962" cy="33981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4448FD41-1633-F1D5-739E-C7341A85FAE6}"/>
                  </a:ext>
                </a:extLst>
              </p:cNvPr>
              <p:cNvSpPr txBox="1"/>
              <p:nvPr/>
            </p:nvSpPr>
            <p:spPr>
              <a:xfrm>
                <a:off x="4121708" y="3611748"/>
                <a:ext cx="2926100" cy="362279"/>
              </a:xfrm>
              <a:prstGeom prst="rect">
                <a:avLst/>
              </a:prstGeom>
              <a:noFill/>
            </p:spPr>
            <p:txBody>
              <a:bodyPr wrap="square" lIns="0" tIns="0" rIns="0" bIns="0" rtlCol="0">
                <a:spAutoFit/>
              </a:bodyPr>
              <a:lstStyle/>
              <a:p>
                <a14:m>
                  <m:oMath xmlns:m="http://schemas.openxmlformats.org/officeDocument/2006/math">
                    <m:sSub>
                      <m:sSubPr>
                        <m:ctrlPr>
                          <a:rPr lang="en-US" altLang="zh-TW" sz="1600" i="1" smtClean="0">
                            <a:latin typeface="Cambria Math" panose="02040503050406030204" pitchFamily="18" charset="0"/>
                          </a:rPr>
                        </m:ctrlPr>
                      </m:sSubPr>
                      <m:e>
                        <m:r>
                          <a:rPr lang="en-US" altLang="zh-TW" sz="1600" i="1">
                            <a:latin typeface="Cambria Math" panose="02040503050406030204" pitchFamily="18" charset="0"/>
                          </a:rPr>
                          <m:t>𝐿</m:t>
                        </m:r>
                      </m:e>
                      <m:sub>
                        <m:r>
                          <a:rPr lang="en-US" altLang="zh-TW" sz="1600" b="0" i="1" smtClean="0">
                            <a:latin typeface="Cambria Math" panose="02040503050406030204" pitchFamily="18" charset="0"/>
                          </a:rPr>
                          <m:t>𝑎𝑡𝑡</m:t>
                        </m:r>
                      </m:sub>
                    </m:sSub>
                  </m:oMath>
                </a14:m>
                <a:r>
                  <a:rPr lang="zh-TW" altLang="en-US" sz="1600" dirty="0"/>
                  <a:t> </a:t>
                </a:r>
                <a:r>
                  <a:rPr lang="en-US" altLang="zh-TW" sz="1600" dirty="0"/>
                  <a:t>= </a:t>
                </a:r>
                <a14:m>
                  <m:oMath xmlns:m="http://schemas.openxmlformats.org/officeDocument/2006/math">
                    <m:f>
                      <m:fPr>
                        <m:ctrlPr>
                          <a:rPr lang="en-US" altLang="zh-TW" sz="1600" i="1">
                            <a:latin typeface="Cambria Math" panose="02040503050406030204" pitchFamily="18" charset="0"/>
                          </a:rPr>
                        </m:ctrlPr>
                      </m:fPr>
                      <m:num>
                        <m:r>
                          <a:rPr lang="en-US" altLang="zh-TW" sz="1600" i="1">
                            <a:latin typeface="Cambria Math" panose="02040503050406030204" pitchFamily="18" charset="0"/>
                          </a:rPr>
                          <m:t>−1</m:t>
                        </m:r>
                      </m:num>
                      <m:den>
                        <m:r>
                          <a:rPr lang="sv-SE" altLang="zh-TW" sz="1600">
                            <a:latin typeface="Cambria Math" panose="02040503050406030204" pitchFamily="18" charset="0"/>
                          </a:rPr>
                          <m:t>∣</m:t>
                        </m:r>
                        <m:r>
                          <m:rPr>
                            <m:sty m:val="p"/>
                          </m:rPr>
                          <a:rPr lang="en-US" altLang="zh-TW" sz="1600" b="0" i="0" smtClean="0">
                            <a:latin typeface="Cambria Math" panose="02040503050406030204" pitchFamily="18" charset="0"/>
                          </a:rPr>
                          <m:t>A</m:t>
                        </m:r>
                        <m:r>
                          <a:rPr lang="sv-SE" altLang="zh-TW" sz="1600">
                            <a:latin typeface="Cambria Math" panose="02040503050406030204" pitchFamily="18" charset="0"/>
                          </a:rPr>
                          <m:t>∣</m:t>
                        </m:r>
                      </m:den>
                    </m:f>
                  </m:oMath>
                </a14:m>
                <a:r>
                  <a:rPr lang="en-US" altLang="zh-TW" sz="1600" dirty="0"/>
                  <a:t> </a:t>
                </a:r>
                <a14:m>
                  <m:oMath xmlns:m="http://schemas.openxmlformats.org/officeDocument/2006/math">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𝛴</m:t>
                        </m:r>
                      </m:e>
                      <m:sub>
                        <m:r>
                          <a:rPr lang="en-US" altLang="zh-TW" sz="1600" i="1">
                            <a:latin typeface="Cambria Math" panose="02040503050406030204" pitchFamily="18" charset="0"/>
                          </a:rPr>
                          <m:t>(</m:t>
                        </m:r>
                        <m:r>
                          <a:rPr lang="en-US" altLang="zh-TW" sz="1600" i="1">
                            <a:solidFill>
                              <a:schemeClr val="tx1"/>
                            </a:solidFill>
                            <a:latin typeface="Cambria Math" panose="02040503050406030204" pitchFamily="18" charset="0"/>
                          </a:rPr>
                          <m:t>𝑥</m:t>
                        </m:r>
                        <m:r>
                          <a:rPr lang="en-US" altLang="zh-TW" sz="1600" i="1">
                            <a:latin typeface="Cambria Math" panose="02040503050406030204" pitchFamily="18" charset="0"/>
                          </a:rPr>
                          <m:t>,</m:t>
                        </m:r>
                        <m:r>
                          <a:rPr lang="en-US" altLang="zh-TW" sz="1600" i="1">
                            <a:latin typeface="Cambria Math" panose="02040503050406030204" pitchFamily="18" charset="0"/>
                          </a:rPr>
                          <m:t>𝑦</m:t>
                        </m:r>
                        <m:r>
                          <a:rPr lang="en-US" altLang="zh-TW" sz="1600" i="1">
                            <a:latin typeface="Cambria Math" panose="02040503050406030204" pitchFamily="18" charset="0"/>
                          </a:rPr>
                          <m:t>)∈</m:t>
                        </m:r>
                        <m:sSub>
                          <m:sSubPr>
                            <m:ctrlPr>
                              <a:rPr lang="en-US" altLang="zh-TW" sz="1600" i="1">
                                <a:latin typeface="Cambria Math" panose="02040503050406030204" pitchFamily="18" charset="0"/>
                              </a:rPr>
                            </m:ctrlPr>
                          </m:sSubPr>
                          <m:e>
                            <m:r>
                              <m:rPr>
                                <m:sty m:val="p"/>
                              </m:rPr>
                              <a:rPr lang="en-US" altLang="zh-TW" sz="1600" i="1">
                                <a:latin typeface="Cambria Math" panose="02040503050406030204" pitchFamily="18" charset="0"/>
                              </a:rPr>
                              <m:t>C</m:t>
                            </m:r>
                          </m:e>
                          <m:sub>
                            <m:r>
                              <a:rPr lang="en-US" altLang="zh-TW" sz="1600" i="1">
                                <a:latin typeface="Cambria Math" panose="02040503050406030204" pitchFamily="18" charset="0"/>
                              </a:rPr>
                              <m:t>𝑠</m:t>
                            </m:r>
                          </m:sub>
                        </m:sSub>
                      </m:sub>
                    </m:sSub>
                    <m:r>
                      <m:rPr>
                        <m:sty m:val="p"/>
                      </m:rPr>
                      <a:rPr lang="en-US" altLang="zh-TW" sz="1600" b="0" i="0" smtClean="0">
                        <a:latin typeface="Cambria Math" panose="02040503050406030204" pitchFamily="18" charset="0"/>
                      </a:rPr>
                      <m:t>log</m:t>
                    </m:r>
                    <m:r>
                      <a:rPr lang="en-US" altLang="zh-TW" sz="1600" b="0" i="1" smtClean="0">
                        <a:latin typeface="Cambria Math" panose="02040503050406030204" pitchFamily="18" charset="0"/>
                      </a:rPr>
                      <m:t>⁡(</m:t>
                    </m:r>
                    <m:sSub>
                      <m:sSubPr>
                        <m:ctrlPr>
                          <a:rPr lang="en-US" altLang="zh-TW" sz="1600" b="1" i="1" dirty="0" smtClean="0">
                            <a:latin typeface="Cambria Math" panose="02040503050406030204" pitchFamily="18" charset="0"/>
                          </a:rPr>
                        </m:ctrlPr>
                      </m:sSubPr>
                      <m:e>
                        <m:r>
                          <a:rPr lang="en-US" altLang="zh-TW" sz="1600" b="1" i="1" dirty="0">
                            <a:latin typeface="Cambria Math" panose="02040503050406030204" pitchFamily="18" charset="0"/>
                          </a:rPr>
                          <m:t>𝒛</m:t>
                        </m:r>
                      </m:e>
                      <m:sub>
                        <m:r>
                          <a:rPr lang="en-US" altLang="zh-TW" sz="1600" b="1" i="1" dirty="0">
                            <a:latin typeface="Cambria Math" panose="02040503050406030204" pitchFamily="18" charset="0"/>
                          </a:rPr>
                          <m:t>𝒂𝒕𝒕𝒓</m:t>
                        </m:r>
                        <m:r>
                          <a:rPr lang="en-US" altLang="zh-TW" sz="1600" b="1" i="1" dirty="0">
                            <a:latin typeface="Cambria Math" panose="02040503050406030204" pitchFamily="18" charset="0"/>
                          </a:rPr>
                          <m:t> </m:t>
                        </m:r>
                      </m:sub>
                    </m:sSub>
                    <m:r>
                      <a:rPr lang="en-US" altLang="zh-TW" sz="1600" b="0" i="1" smtClean="0">
                        <a:latin typeface="Cambria Math" panose="02040503050406030204" pitchFamily="18" charset="0"/>
                      </a:rPr>
                      <m:t>)</m:t>
                    </m:r>
                  </m:oMath>
                </a14:m>
                <a:endParaRPr lang="zh-TW" altLang="en-US" sz="1600" dirty="0"/>
              </a:p>
            </p:txBody>
          </p:sp>
        </mc:Choice>
        <mc:Fallback xmlns="">
          <p:sp>
            <p:nvSpPr>
              <p:cNvPr id="3" name="文字方塊 2">
                <a:extLst>
                  <a:ext uri="{FF2B5EF4-FFF2-40B4-BE49-F238E27FC236}">
                    <a16:creationId xmlns:a16="http://schemas.microsoft.com/office/drawing/2014/main" id="{4448FD41-1633-F1D5-739E-C7341A85FAE6}"/>
                  </a:ext>
                </a:extLst>
              </p:cNvPr>
              <p:cNvSpPr txBox="1">
                <a:spLocks noRot="1" noChangeAspect="1" noMove="1" noResize="1" noEditPoints="1" noAdjustHandles="1" noChangeArrowheads="1" noChangeShapeType="1" noTextEdit="1"/>
              </p:cNvSpPr>
              <p:nvPr/>
            </p:nvSpPr>
            <p:spPr>
              <a:xfrm>
                <a:off x="4121708" y="3611748"/>
                <a:ext cx="2926100" cy="362279"/>
              </a:xfrm>
              <a:prstGeom prst="rect">
                <a:avLst/>
              </a:prstGeom>
              <a:blipFill>
                <a:blip r:embed="rId3"/>
                <a:stretch>
                  <a:fillRect l="-2292" t="-3333"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00FDEE99-5F65-3FBE-65F4-0E6630B0AA0A}"/>
                  </a:ext>
                </a:extLst>
              </p:cNvPr>
              <p:cNvSpPr txBox="1"/>
              <p:nvPr/>
            </p:nvSpPr>
            <p:spPr>
              <a:xfrm>
                <a:off x="4121707" y="4109867"/>
                <a:ext cx="2926100" cy="362279"/>
              </a:xfrm>
              <a:prstGeom prst="rect">
                <a:avLst/>
              </a:prstGeom>
              <a:noFill/>
            </p:spPr>
            <p:txBody>
              <a:bodyPr wrap="square" lIns="0" tIns="0" rIns="0" bIns="0" rtlCol="0">
                <a:spAutoFit/>
              </a:bodyPr>
              <a:lstStyle/>
              <a:p>
                <a14:m>
                  <m:oMath xmlns:m="http://schemas.openxmlformats.org/officeDocument/2006/math">
                    <m:sSub>
                      <m:sSubPr>
                        <m:ctrlPr>
                          <a:rPr lang="en-US" altLang="zh-TW" sz="1600" i="1" smtClean="0">
                            <a:latin typeface="Cambria Math" panose="02040503050406030204" pitchFamily="18" charset="0"/>
                          </a:rPr>
                        </m:ctrlPr>
                      </m:sSubPr>
                      <m:e>
                        <m:r>
                          <a:rPr lang="en-US" altLang="zh-TW" sz="1600" i="1">
                            <a:latin typeface="Cambria Math" panose="02040503050406030204" pitchFamily="18" charset="0"/>
                          </a:rPr>
                          <m:t>𝐿</m:t>
                        </m:r>
                      </m:e>
                      <m:sub>
                        <m:r>
                          <a:rPr lang="en-US" altLang="zh-TW" sz="1600" b="0" i="1" smtClean="0">
                            <a:latin typeface="Cambria Math" panose="02040503050406030204" pitchFamily="18" charset="0"/>
                          </a:rPr>
                          <m:t>𝑜𝑏𝑗</m:t>
                        </m:r>
                      </m:sub>
                    </m:sSub>
                  </m:oMath>
                </a14:m>
                <a:r>
                  <a:rPr lang="zh-TW" altLang="en-US" sz="1600" dirty="0"/>
                  <a:t> </a:t>
                </a:r>
                <a:r>
                  <a:rPr lang="en-US" altLang="zh-TW" sz="1600" dirty="0"/>
                  <a:t>= </a:t>
                </a:r>
                <a14:m>
                  <m:oMath xmlns:m="http://schemas.openxmlformats.org/officeDocument/2006/math">
                    <m:f>
                      <m:fPr>
                        <m:ctrlPr>
                          <a:rPr lang="en-US" altLang="zh-TW" sz="1600" i="1">
                            <a:latin typeface="Cambria Math" panose="02040503050406030204" pitchFamily="18" charset="0"/>
                          </a:rPr>
                        </m:ctrlPr>
                      </m:fPr>
                      <m:num>
                        <m:r>
                          <a:rPr lang="en-US" altLang="zh-TW" sz="1600" i="1">
                            <a:latin typeface="Cambria Math" panose="02040503050406030204" pitchFamily="18" charset="0"/>
                          </a:rPr>
                          <m:t>−1</m:t>
                        </m:r>
                      </m:num>
                      <m:den>
                        <m:r>
                          <a:rPr lang="sv-SE" altLang="zh-TW" sz="1600">
                            <a:latin typeface="Cambria Math" panose="02040503050406030204" pitchFamily="18" charset="0"/>
                          </a:rPr>
                          <m:t>∣</m:t>
                        </m:r>
                        <m:r>
                          <m:rPr>
                            <m:sty m:val="p"/>
                          </m:rPr>
                          <a:rPr lang="en-US" altLang="zh-TW" sz="1600" b="0" i="0" smtClean="0">
                            <a:latin typeface="Cambria Math" panose="02040503050406030204" pitchFamily="18" charset="0"/>
                          </a:rPr>
                          <m:t>O</m:t>
                        </m:r>
                        <m:r>
                          <a:rPr lang="sv-SE" altLang="zh-TW" sz="1600">
                            <a:latin typeface="Cambria Math" panose="02040503050406030204" pitchFamily="18" charset="0"/>
                          </a:rPr>
                          <m:t>∣</m:t>
                        </m:r>
                      </m:den>
                    </m:f>
                  </m:oMath>
                </a14:m>
                <a:r>
                  <a:rPr lang="en-US" altLang="zh-TW" sz="1600" dirty="0"/>
                  <a:t> </a:t>
                </a:r>
                <a14:m>
                  <m:oMath xmlns:m="http://schemas.openxmlformats.org/officeDocument/2006/math">
                    <m:sSub>
                      <m:sSubPr>
                        <m:ctrlPr>
                          <a:rPr lang="en-US" altLang="zh-TW" sz="1600" i="1">
                            <a:latin typeface="Cambria Math" panose="02040503050406030204" pitchFamily="18" charset="0"/>
                          </a:rPr>
                        </m:ctrlPr>
                      </m:sSubPr>
                      <m:e>
                        <m:r>
                          <a:rPr lang="en-US" altLang="zh-TW" sz="1600" i="1">
                            <a:latin typeface="Cambria Math" panose="02040503050406030204" pitchFamily="18" charset="0"/>
                          </a:rPr>
                          <m:t>𝛴</m:t>
                        </m:r>
                      </m:e>
                      <m:sub>
                        <m:r>
                          <a:rPr lang="en-US" altLang="zh-TW" sz="1600" i="1">
                            <a:latin typeface="Cambria Math" panose="02040503050406030204" pitchFamily="18" charset="0"/>
                          </a:rPr>
                          <m:t>(</m:t>
                        </m:r>
                        <m:r>
                          <a:rPr lang="en-US" altLang="zh-TW" sz="1600" i="1">
                            <a:solidFill>
                              <a:schemeClr val="tx1"/>
                            </a:solidFill>
                            <a:latin typeface="Cambria Math" panose="02040503050406030204" pitchFamily="18" charset="0"/>
                          </a:rPr>
                          <m:t>𝑥</m:t>
                        </m:r>
                        <m:r>
                          <a:rPr lang="en-US" altLang="zh-TW" sz="1600" i="1">
                            <a:latin typeface="Cambria Math" panose="02040503050406030204" pitchFamily="18" charset="0"/>
                          </a:rPr>
                          <m:t>,</m:t>
                        </m:r>
                        <m:r>
                          <a:rPr lang="en-US" altLang="zh-TW" sz="1600" i="1">
                            <a:latin typeface="Cambria Math" panose="02040503050406030204" pitchFamily="18" charset="0"/>
                          </a:rPr>
                          <m:t>𝑦</m:t>
                        </m:r>
                        <m:r>
                          <a:rPr lang="en-US" altLang="zh-TW" sz="1600" i="1">
                            <a:latin typeface="Cambria Math" panose="02040503050406030204" pitchFamily="18" charset="0"/>
                          </a:rPr>
                          <m:t>)∈</m:t>
                        </m:r>
                        <m:sSub>
                          <m:sSubPr>
                            <m:ctrlPr>
                              <a:rPr lang="en-US" altLang="zh-TW" sz="1600" i="1">
                                <a:latin typeface="Cambria Math" panose="02040503050406030204" pitchFamily="18" charset="0"/>
                              </a:rPr>
                            </m:ctrlPr>
                          </m:sSubPr>
                          <m:e>
                            <m:r>
                              <m:rPr>
                                <m:sty m:val="p"/>
                              </m:rPr>
                              <a:rPr lang="en-US" altLang="zh-TW" sz="1600" i="1">
                                <a:latin typeface="Cambria Math" panose="02040503050406030204" pitchFamily="18" charset="0"/>
                              </a:rPr>
                              <m:t>C</m:t>
                            </m:r>
                          </m:e>
                          <m:sub>
                            <m:r>
                              <a:rPr lang="en-US" altLang="zh-TW" sz="1600" i="1">
                                <a:latin typeface="Cambria Math" panose="02040503050406030204" pitchFamily="18" charset="0"/>
                              </a:rPr>
                              <m:t>𝑠</m:t>
                            </m:r>
                          </m:sub>
                        </m:sSub>
                      </m:sub>
                    </m:sSub>
                    <m:r>
                      <m:rPr>
                        <m:sty m:val="p"/>
                      </m:rPr>
                      <a:rPr lang="en-US" altLang="zh-TW" sz="1600" b="0" i="0" smtClean="0">
                        <a:latin typeface="Cambria Math" panose="02040503050406030204" pitchFamily="18" charset="0"/>
                      </a:rPr>
                      <m:t>log</m:t>
                    </m:r>
                    <m:r>
                      <a:rPr lang="en-US" altLang="zh-TW" sz="1600" b="0" i="1" smtClean="0">
                        <a:latin typeface="Cambria Math" panose="02040503050406030204" pitchFamily="18" charset="0"/>
                      </a:rPr>
                      <m:t>⁡(</m:t>
                    </m:r>
                    <m:sSub>
                      <m:sSubPr>
                        <m:ctrlPr>
                          <a:rPr lang="en-US" altLang="zh-TW" sz="1600" b="1" i="1" dirty="0">
                            <a:latin typeface="Cambria Math" panose="02040503050406030204" pitchFamily="18" charset="0"/>
                          </a:rPr>
                        </m:ctrlPr>
                      </m:sSubPr>
                      <m:e>
                        <m:r>
                          <a:rPr lang="en-US" altLang="zh-TW" sz="1600" b="1" i="1" dirty="0">
                            <a:latin typeface="Cambria Math" panose="02040503050406030204" pitchFamily="18" charset="0"/>
                          </a:rPr>
                          <m:t>𝒛</m:t>
                        </m:r>
                      </m:e>
                      <m:sub>
                        <m:r>
                          <a:rPr lang="en-US" altLang="zh-TW" sz="1600" b="1" i="1" dirty="0">
                            <a:latin typeface="Cambria Math" panose="02040503050406030204" pitchFamily="18" charset="0"/>
                          </a:rPr>
                          <m:t>𝒐𝒃𝒋</m:t>
                        </m:r>
                      </m:sub>
                    </m:sSub>
                    <m:r>
                      <a:rPr lang="en-US" altLang="zh-TW" sz="1600" b="0" i="1" smtClean="0">
                        <a:latin typeface="Cambria Math" panose="02040503050406030204" pitchFamily="18" charset="0"/>
                      </a:rPr>
                      <m:t>)</m:t>
                    </m:r>
                  </m:oMath>
                </a14:m>
                <a:endParaRPr lang="zh-TW" altLang="en-US" sz="1600" dirty="0"/>
              </a:p>
            </p:txBody>
          </p:sp>
        </mc:Choice>
        <mc:Fallback xmlns="">
          <p:sp>
            <p:nvSpPr>
              <p:cNvPr id="4" name="文字方塊 3">
                <a:extLst>
                  <a:ext uri="{FF2B5EF4-FFF2-40B4-BE49-F238E27FC236}">
                    <a16:creationId xmlns:a16="http://schemas.microsoft.com/office/drawing/2014/main" id="{00FDEE99-5F65-3FBE-65F4-0E6630B0AA0A}"/>
                  </a:ext>
                </a:extLst>
              </p:cNvPr>
              <p:cNvSpPr txBox="1">
                <a:spLocks noRot="1" noChangeAspect="1" noMove="1" noResize="1" noEditPoints="1" noAdjustHandles="1" noChangeArrowheads="1" noChangeShapeType="1" noTextEdit="1"/>
              </p:cNvSpPr>
              <p:nvPr/>
            </p:nvSpPr>
            <p:spPr>
              <a:xfrm>
                <a:off x="4121707" y="4109867"/>
                <a:ext cx="2926100" cy="362279"/>
              </a:xfrm>
              <a:prstGeom prst="rect">
                <a:avLst/>
              </a:prstGeom>
              <a:blipFill>
                <a:blip r:embed="rId4"/>
                <a:stretch>
                  <a:fillRect l="-2292" t="-3333"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63272B3A-8CC4-B612-8E94-7D2CBCFC73D5}"/>
                  </a:ext>
                </a:extLst>
              </p:cNvPr>
              <p:cNvSpPr txBox="1"/>
              <p:nvPr/>
            </p:nvSpPr>
            <p:spPr>
              <a:xfrm>
                <a:off x="4176894" y="2529776"/>
                <a:ext cx="540851" cy="327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latin typeface="Cambria Math" panose="02040503050406030204" pitchFamily="18" charset="0"/>
                            </a:rPr>
                          </m:ctrlPr>
                        </m:sSubPr>
                        <m:e>
                          <m:r>
                            <a:rPr lang="en-US" altLang="zh-TW" b="1" i="1" dirty="0" smtClean="0">
                              <a:latin typeface="Cambria Math" panose="02040503050406030204" pitchFamily="18" charset="0"/>
                            </a:rPr>
                            <m:t>𝒛</m:t>
                          </m:r>
                        </m:e>
                        <m:sub>
                          <m:r>
                            <a:rPr lang="en-US" altLang="zh-TW" b="1" i="1" dirty="0" smtClean="0">
                              <a:latin typeface="Cambria Math" panose="02040503050406030204" pitchFamily="18" charset="0"/>
                            </a:rPr>
                            <m:t>𝒔𝒑𝒎</m:t>
                          </m:r>
                        </m:sub>
                      </m:sSub>
                    </m:oMath>
                  </m:oMathPara>
                </a14:m>
                <a:endParaRPr lang="zh-TW" altLang="en-US" dirty="0"/>
              </a:p>
            </p:txBody>
          </p:sp>
        </mc:Choice>
        <mc:Fallback xmlns="">
          <p:sp>
            <p:nvSpPr>
              <p:cNvPr id="24" name="文字方塊 23">
                <a:extLst>
                  <a:ext uri="{FF2B5EF4-FFF2-40B4-BE49-F238E27FC236}">
                    <a16:creationId xmlns:a16="http://schemas.microsoft.com/office/drawing/2014/main" id="{63272B3A-8CC4-B612-8E94-7D2CBCFC73D5}"/>
                  </a:ext>
                </a:extLst>
              </p:cNvPr>
              <p:cNvSpPr txBox="1">
                <a:spLocks noRot="1" noChangeAspect="1" noMove="1" noResize="1" noEditPoints="1" noAdjustHandles="1" noChangeArrowheads="1" noChangeShapeType="1" noTextEdit="1"/>
              </p:cNvSpPr>
              <p:nvPr/>
            </p:nvSpPr>
            <p:spPr>
              <a:xfrm>
                <a:off x="4176894" y="2529776"/>
                <a:ext cx="540851" cy="327077"/>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F62AA983-99AB-7D03-A61A-0DFDA524F656}"/>
                  </a:ext>
                </a:extLst>
              </p:cNvPr>
              <p:cNvSpPr txBox="1"/>
              <p:nvPr/>
            </p:nvSpPr>
            <p:spPr>
              <a:xfrm>
                <a:off x="6220040" y="2172059"/>
                <a:ext cx="784304" cy="3281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latin typeface="Cambria Math" panose="02040503050406030204" pitchFamily="18" charset="0"/>
                            </a:rPr>
                          </m:ctrlPr>
                        </m:sSubPr>
                        <m:e>
                          <m:r>
                            <a:rPr lang="en-US" altLang="zh-TW" b="1" i="1" dirty="0">
                              <a:latin typeface="Cambria Math" panose="02040503050406030204" pitchFamily="18" charset="0"/>
                            </a:rPr>
                            <m:t>𝒛</m:t>
                          </m:r>
                        </m:e>
                        <m:sub>
                          <m:r>
                            <a:rPr lang="en-US" altLang="zh-TW" b="1" i="1" dirty="0">
                              <a:latin typeface="Cambria Math" panose="02040503050406030204" pitchFamily="18" charset="0"/>
                            </a:rPr>
                            <m:t>𝒐</m:t>
                          </m:r>
                          <m:r>
                            <a:rPr lang="en-US" altLang="zh-TW" b="1" i="1" dirty="0" smtClean="0">
                              <a:latin typeface="Cambria Math" panose="02040503050406030204" pitchFamily="18" charset="0"/>
                            </a:rPr>
                            <m:t>𝒃𝒋</m:t>
                          </m:r>
                          <m:r>
                            <a:rPr lang="en-US" altLang="zh-TW" b="1" i="1" dirty="0" smtClean="0">
                              <a:latin typeface="Cambria Math" panose="02040503050406030204" pitchFamily="18" charset="0"/>
                            </a:rPr>
                            <m:t>   </m:t>
                          </m:r>
                        </m:sub>
                      </m:sSub>
                    </m:oMath>
                  </m:oMathPara>
                </a14:m>
                <a:endParaRPr lang="zh-TW" altLang="en-US" dirty="0"/>
              </a:p>
            </p:txBody>
          </p:sp>
        </mc:Choice>
        <mc:Fallback xmlns="">
          <p:sp>
            <p:nvSpPr>
              <p:cNvPr id="40" name="文字方塊 39">
                <a:extLst>
                  <a:ext uri="{FF2B5EF4-FFF2-40B4-BE49-F238E27FC236}">
                    <a16:creationId xmlns:a16="http://schemas.microsoft.com/office/drawing/2014/main" id="{F62AA983-99AB-7D03-A61A-0DFDA524F656}"/>
                  </a:ext>
                </a:extLst>
              </p:cNvPr>
              <p:cNvSpPr txBox="1">
                <a:spLocks noRot="1" noChangeAspect="1" noMove="1" noResize="1" noEditPoints="1" noAdjustHandles="1" noChangeArrowheads="1" noChangeShapeType="1" noTextEdit="1"/>
              </p:cNvSpPr>
              <p:nvPr/>
            </p:nvSpPr>
            <p:spPr>
              <a:xfrm>
                <a:off x="6220040" y="2172059"/>
                <a:ext cx="784304" cy="328167"/>
              </a:xfrm>
              <a:prstGeom prst="rect">
                <a:avLst/>
              </a:prstGeom>
              <a:blipFill>
                <a:blip r:embed="rId6"/>
                <a:stretch>
                  <a:fillRect b="-37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43A828C6-BD36-6CAF-3E80-711FFEBA9FE1}"/>
                  </a:ext>
                </a:extLst>
              </p:cNvPr>
              <p:cNvSpPr txBox="1"/>
              <p:nvPr/>
            </p:nvSpPr>
            <p:spPr>
              <a:xfrm>
                <a:off x="6304153" y="3202187"/>
                <a:ext cx="61607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latin typeface="Cambria Math" panose="02040503050406030204" pitchFamily="18" charset="0"/>
                            </a:rPr>
                          </m:ctrlPr>
                        </m:sSubPr>
                        <m:e>
                          <m:r>
                            <a:rPr lang="en-US" altLang="zh-TW" b="1" i="1" dirty="0">
                              <a:latin typeface="Cambria Math" panose="02040503050406030204" pitchFamily="18" charset="0"/>
                            </a:rPr>
                            <m:t>𝒛</m:t>
                          </m:r>
                        </m:e>
                        <m:sub>
                          <m:r>
                            <a:rPr lang="en-US" altLang="zh-TW" b="1" i="1" dirty="0" smtClean="0">
                              <a:latin typeface="Cambria Math" panose="02040503050406030204" pitchFamily="18" charset="0"/>
                            </a:rPr>
                            <m:t>𝒂𝒕𝒕𝒓</m:t>
                          </m:r>
                          <m:r>
                            <a:rPr lang="en-US" altLang="zh-TW" b="1" i="1" dirty="0">
                              <a:latin typeface="Cambria Math" panose="02040503050406030204" pitchFamily="18" charset="0"/>
                            </a:rPr>
                            <m:t>    </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43A828C6-BD36-6CAF-3E80-711FFEBA9FE1}"/>
                  </a:ext>
                </a:extLst>
              </p:cNvPr>
              <p:cNvSpPr txBox="1">
                <a:spLocks noRot="1" noChangeAspect="1" noMove="1" noResize="1" noEditPoints="1" noAdjustHandles="1" noChangeArrowheads="1" noChangeShapeType="1" noTextEdit="1"/>
              </p:cNvSpPr>
              <p:nvPr/>
            </p:nvSpPr>
            <p:spPr>
              <a:xfrm>
                <a:off x="6304153" y="3202187"/>
                <a:ext cx="616078" cy="307777"/>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A2985283-CE37-3F4F-5D08-534EA1FA57AA}"/>
                  </a:ext>
                </a:extLst>
              </p:cNvPr>
              <p:cNvSpPr/>
              <p:nvPr/>
            </p:nvSpPr>
            <p:spPr>
              <a:xfrm>
                <a:off x="7004344" y="2226393"/>
                <a:ext cx="847490" cy="604114"/>
              </a:xfrm>
              <a:prstGeom prst="rect">
                <a:avLst/>
              </a:prstGeom>
              <a:solidFill>
                <a:srgbClr val="FFFF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800" b="1" i="1" dirty="0" smtClean="0">
                              <a:solidFill>
                                <a:schemeClr val="tx1"/>
                              </a:solidFill>
                              <a:effectLst/>
                              <a:latin typeface="Cambria Math" panose="02040503050406030204" pitchFamily="18" charset="0"/>
                            </a:rPr>
                          </m:ctrlPr>
                        </m:sSubPr>
                        <m:e>
                          <m:r>
                            <a:rPr lang="en-US" altLang="zh-TW" sz="1800" b="1" i="1" dirty="0">
                              <a:solidFill>
                                <a:schemeClr val="tx1"/>
                              </a:solidFill>
                              <a:latin typeface="Cambria Math" panose="02040503050406030204" pitchFamily="18" charset="0"/>
                            </a:rPr>
                            <m:t>𝑳</m:t>
                          </m:r>
                        </m:e>
                        <m:sub>
                          <m:r>
                            <a:rPr lang="en-US" altLang="zh-TW" sz="1800" b="1" i="1" dirty="0" smtClean="0">
                              <a:solidFill>
                                <a:schemeClr val="tx1"/>
                              </a:solidFill>
                              <a:latin typeface="Cambria Math" panose="02040503050406030204" pitchFamily="18" charset="0"/>
                            </a:rPr>
                            <m:t>𝒐𝒃𝒋</m:t>
                          </m:r>
                        </m:sub>
                      </m:sSub>
                    </m:oMath>
                  </m:oMathPara>
                </a14:m>
                <a:endParaRPr lang="en-US" altLang="zh-TW" sz="1100" b="1" dirty="0"/>
              </a:p>
            </p:txBody>
          </p:sp>
        </mc:Choice>
        <mc:Fallback xmlns="">
          <p:sp>
            <p:nvSpPr>
              <p:cNvPr id="58" name="矩形 57">
                <a:extLst>
                  <a:ext uri="{FF2B5EF4-FFF2-40B4-BE49-F238E27FC236}">
                    <a16:creationId xmlns:a16="http://schemas.microsoft.com/office/drawing/2014/main" id="{A2985283-CE37-3F4F-5D08-534EA1FA57AA}"/>
                  </a:ext>
                </a:extLst>
              </p:cNvPr>
              <p:cNvSpPr>
                <a:spLocks noRot="1" noChangeAspect="1" noMove="1" noResize="1" noEditPoints="1" noAdjustHandles="1" noChangeArrowheads="1" noChangeShapeType="1" noTextEdit="1"/>
              </p:cNvSpPr>
              <p:nvPr/>
            </p:nvSpPr>
            <p:spPr>
              <a:xfrm>
                <a:off x="7004344" y="2226393"/>
                <a:ext cx="847490" cy="604114"/>
              </a:xfrm>
              <a:prstGeom prst="rect">
                <a:avLst/>
              </a:prstGeom>
              <a:blipFill>
                <a:blip r:embed="rId8"/>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C8397BBC-A39A-6313-D1F8-0DB1B90AE5D8}"/>
                  </a:ext>
                </a:extLst>
              </p:cNvPr>
              <p:cNvSpPr/>
              <p:nvPr/>
            </p:nvSpPr>
            <p:spPr>
              <a:xfrm>
                <a:off x="7018281" y="2953534"/>
                <a:ext cx="847490" cy="604114"/>
              </a:xfrm>
              <a:prstGeom prst="rect">
                <a:avLst/>
              </a:prstGeom>
              <a:solidFill>
                <a:srgbClr val="FFFF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800" b="1" i="1" dirty="0">
                              <a:solidFill>
                                <a:srgbClr val="000000"/>
                              </a:solidFill>
                              <a:latin typeface="Cambria Math" panose="02040503050406030204" pitchFamily="18" charset="0"/>
                            </a:rPr>
                          </m:ctrlPr>
                        </m:sSubPr>
                        <m:e>
                          <m:r>
                            <a:rPr lang="en-US" altLang="zh-TW" sz="1800" b="1" i="1" dirty="0">
                              <a:latin typeface="Cambria Math" panose="02040503050406030204" pitchFamily="18" charset="0"/>
                            </a:rPr>
                            <m:t>𝑳</m:t>
                          </m:r>
                        </m:e>
                        <m:sub>
                          <m:r>
                            <a:rPr lang="en-US" altLang="zh-TW" sz="1800" b="1" i="1" dirty="0">
                              <a:latin typeface="Cambria Math" panose="02040503050406030204" pitchFamily="18" charset="0"/>
                            </a:rPr>
                            <m:t>𝒂𝒕𝒕𝒓</m:t>
                          </m:r>
                        </m:sub>
                      </m:sSub>
                    </m:oMath>
                  </m:oMathPara>
                </a14:m>
                <a:endParaRPr lang="en-US" altLang="zh-TW" sz="1100" b="1" dirty="0"/>
              </a:p>
            </p:txBody>
          </p:sp>
        </mc:Choice>
        <mc:Fallback xmlns="">
          <p:sp>
            <p:nvSpPr>
              <p:cNvPr id="64" name="矩形 63">
                <a:extLst>
                  <a:ext uri="{FF2B5EF4-FFF2-40B4-BE49-F238E27FC236}">
                    <a16:creationId xmlns:a16="http://schemas.microsoft.com/office/drawing/2014/main" id="{C8397BBC-A39A-6313-D1F8-0DB1B90AE5D8}"/>
                  </a:ext>
                </a:extLst>
              </p:cNvPr>
              <p:cNvSpPr>
                <a:spLocks noRot="1" noChangeAspect="1" noMove="1" noResize="1" noEditPoints="1" noAdjustHandles="1" noChangeArrowheads="1" noChangeShapeType="1" noTextEdit="1"/>
              </p:cNvSpPr>
              <p:nvPr/>
            </p:nvSpPr>
            <p:spPr>
              <a:xfrm>
                <a:off x="7018281" y="2953534"/>
                <a:ext cx="847490" cy="604114"/>
              </a:xfrm>
              <a:prstGeom prst="rect">
                <a:avLst/>
              </a:prstGeom>
              <a:blipFill>
                <a:blip r:embed="rId9"/>
                <a:stretch>
                  <a:fillRect/>
                </a:stretch>
              </a:blipFill>
              <a:ln>
                <a:noFill/>
              </a:ln>
            </p:spPr>
            <p:txBody>
              <a:bodyPr/>
              <a:lstStyle/>
              <a:p>
                <a:r>
                  <a:rPr lang="zh-TW" altLang="en-US">
                    <a:noFill/>
                  </a:rPr>
                  <a:t> </a:t>
                </a:r>
              </a:p>
            </p:txBody>
          </p:sp>
        </mc:Fallback>
      </mc:AlternateContent>
      <p:sp>
        <p:nvSpPr>
          <p:cNvPr id="92" name="文字方塊 91">
            <a:extLst>
              <a:ext uri="{FF2B5EF4-FFF2-40B4-BE49-F238E27FC236}">
                <a16:creationId xmlns:a16="http://schemas.microsoft.com/office/drawing/2014/main" id="{D29CB302-D327-9E4A-6048-2500BE175954}"/>
              </a:ext>
            </a:extLst>
          </p:cNvPr>
          <p:cNvSpPr txBox="1"/>
          <p:nvPr/>
        </p:nvSpPr>
        <p:spPr>
          <a:xfrm>
            <a:off x="-160065" y="1473327"/>
            <a:ext cx="1754458" cy="461665"/>
          </a:xfrm>
          <a:prstGeom prst="rect">
            <a:avLst/>
          </a:prstGeom>
          <a:noFill/>
        </p:spPr>
        <p:txBody>
          <a:bodyPr wrap="square" rtlCol="0">
            <a:spAutoFit/>
          </a:bodyPr>
          <a:lstStyle/>
          <a:p>
            <a:pPr algn="ctr"/>
            <a:r>
              <a:rPr lang="en-US" altLang="zh-TW" sz="1200" b="1" i="0" dirty="0" err="1">
                <a:solidFill>
                  <a:srgbClr val="000000"/>
                </a:solidFill>
                <a:effectLst/>
                <a:latin typeface="Cambria" panose="02040503050406030204" pitchFamily="18" charset="0"/>
                <a:ea typeface="Cambria" panose="02040503050406030204" pitchFamily="18" charset="0"/>
              </a:rPr>
              <a:t>attr,obj</a:t>
            </a:r>
            <a:endParaRPr lang="en-US" altLang="zh-TW" sz="1050" b="0" i="0" dirty="0">
              <a:solidFill>
                <a:srgbClr val="303030"/>
              </a:solidFill>
              <a:effectLst/>
              <a:latin typeface="Cambria" panose="02040503050406030204" pitchFamily="18" charset="0"/>
              <a:ea typeface="Cambria" panose="02040503050406030204" pitchFamily="18" charset="0"/>
            </a:endParaRPr>
          </a:p>
          <a:p>
            <a:pPr algn="ctr"/>
            <a:r>
              <a:rPr lang="en-US" altLang="zh-TW" sz="1200" b="0" i="0" dirty="0">
                <a:solidFill>
                  <a:srgbClr val="000000"/>
                </a:solidFill>
                <a:effectLst/>
                <a:latin typeface="Cambria" panose="02040503050406030204" pitchFamily="18" charset="0"/>
                <a:ea typeface="Cambria" panose="02040503050406030204" pitchFamily="18" charset="0"/>
              </a:rPr>
              <a:t>(learnable soft prompt)</a:t>
            </a:r>
            <a:endParaRPr lang="en-US" altLang="zh-TW" sz="1050" b="0" i="0" dirty="0">
              <a:solidFill>
                <a:srgbClr val="303030"/>
              </a:solidFill>
              <a:effectLst/>
              <a:latin typeface="Cambria" panose="02040503050406030204" pitchFamily="18" charset="0"/>
              <a:ea typeface="Cambria" panose="02040503050406030204" pitchFamily="18" charset="0"/>
            </a:endParaRPr>
          </a:p>
        </p:txBody>
      </p:sp>
      <p:sp>
        <p:nvSpPr>
          <p:cNvPr id="93" name="文字方塊 92">
            <a:extLst>
              <a:ext uri="{FF2B5EF4-FFF2-40B4-BE49-F238E27FC236}">
                <a16:creationId xmlns:a16="http://schemas.microsoft.com/office/drawing/2014/main" id="{086BBB05-460C-A402-8E8F-7A71EBACE754}"/>
              </a:ext>
            </a:extLst>
          </p:cNvPr>
          <p:cNvSpPr txBox="1"/>
          <p:nvPr/>
        </p:nvSpPr>
        <p:spPr>
          <a:xfrm>
            <a:off x="415975" y="3791338"/>
            <a:ext cx="784303" cy="307777"/>
          </a:xfrm>
          <a:prstGeom prst="rect">
            <a:avLst/>
          </a:prstGeom>
          <a:noFill/>
        </p:spPr>
        <p:txBody>
          <a:bodyPr wrap="square">
            <a:spAutoFit/>
          </a:bodyPr>
          <a:lstStyle/>
          <a:p>
            <a:r>
              <a:rPr lang="en-US" altLang="zh-TW" sz="1400" b="1" dirty="0">
                <a:solidFill>
                  <a:srgbClr val="000000"/>
                </a:solidFill>
                <a:effectLst/>
                <a:latin typeface="Cambria" panose="02040503050406030204" pitchFamily="18" charset="0"/>
                <a:ea typeface="Cambria" panose="02040503050406030204" pitchFamily="18" charset="0"/>
              </a:rPr>
              <a:t>image</a:t>
            </a:r>
            <a:endParaRPr lang="zh-TW"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9890A714-61E0-96FB-B86D-BEA1D62F1159}"/>
                  </a:ext>
                </a:extLst>
              </p:cNvPr>
              <p:cNvSpPr txBox="1"/>
              <p:nvPr/>
            </p:nvSpPr>
            <p:spPr>
              <a:xfrm>
                <a:off x="4024340" y="945936"/>
                <a:ext cx="5216084" cy="974498"/>
              </a:xfrm>
              <a:prstGeom prst="rect">
                <a:avLst/>
              </a:prstGeom>
              <a:noFill/>
            </p:spPr>
            <p:txBody>
              <a:bodyPr wrap="square">
                <a:spAutoFit/>
              </a:bodyPr>
              <a:lstStyle/>
              <a:p>
                <a:pPr marL="285750" indent="-285750">
                  <a:buFont typeface="Arial" panose="020B0604020202020204" pitchFamily="34" charset="0"/>
                  <a:buChar char="•"/>
                </a:pPr>
                <a:r>
                  <a:rPr lang="en-US" altLang="zh-TW" b="1" i="0" dirty="0">
                    <a:latin typeface="Cambria" panose="02040503050406030204" pitchFamily="18" charset="0"/>
                    <a:ea typeface="Cambria" panose="02040503050406030204" pitchFamily="18" charset="0"/>
                  </a:rPr>
                  <a:t>pairs to object and attributes Converter</a:t>
                </a:r>
                <a:r>
                  <a:rPr lang="en-US" altLang="zh-TW" dirty="0">
                    <a:latin typeface="Cambria" panose="02040503050406030204" pitchFamily="18" charset="0"/>
                    <a:ea typeface="Cambria" panose="02040503050406030204" pitchFamily="18" charset="0"/>
                  </a:rPr>
                  <a:t>: </a:t>
                </a:r>
              </a:p>
              <a:p>
                <a:r>
                  <a:rPr lang="en-US" altLang="zh-TW" dirty="0">
                    <a:latin typeface="Cambria" panose="02040503050406030204" pitchFamily="18" charset="0"/>
                    <a:ea typeface="Cambria" panose="02040503050406030204" pitchFamily="18" charset="0"/>
                  </a:rPr>
                  <a:t>We decompose</a:t>
                </a:r>
                <a14:m>
                  <m:oMath xmlns:m="http://schemas.openxmlformats.org/officeDocument/2006/math">
                    <m:sSub>
                      <m:sSubPr>
                        <m:ctrlPr>
                          <a:rPr lang="en-US" altLang="zh-TW" b="1" i="1" dirty="0">
                            <a:latin typeface="Cambria Math" panose="02040503050406030204" pitchFamily="18" charset="0"/>
                          </a:rPr>
                        </m:ctrlPr>
                      </m:sSubPr>
                      <m:e>
                        <m:r>
                          <a:rPr lang="en-US" altLang="zh-TW" b="1" i="1" dirty="0" smtClean="0">
                            <a:latin typeface="Cambria Math" panose="02040503050406030204" pitchFamily="18" charset="0"/>
                          </a:rPr>
                          <m:t> </m:t>
                        </m:r>
                        <m:r>
                          <a:rPr lang="en-US" altLang="zh-TW" b="1" i="1" dirty="0">
                            <a:latin typeface="Cambria Math" panose="02040503050406030204" pitchFamily="18" charset="0"/>
                          </a:rPr>
                          <m:t>𝒛</m:t>
                        </m:r>
                      </m:e>
                      <m:sub>
                        <m:r>
                          <a:rPr lang="en-US" altLang="zh-TW" b="1" i="1" dirty="0">
                            <a:latin typeface="Cambria Math" panose="02040503050406030204" pitchFamily="18" charset="0"/>
                          </a:rPr>
                          <m:t>𝒔𝒑𝒎</m:t>
                        </m:r>
                      </m:sub>
                    </m:sSub>
                  </m:oMath>
                </a14:m>
                <a:r>
                  <a:rPr lang="en-US" altLang="zh-TW" dirty="0">
                    <a:latin typeface="Cambria" panose="02040503050406030204" pitchFamily="18" charset="0"/>
                    <a:ea typeface="Cambria" panose="02040503050406030204" pitchFamily="18" charset="0"/>
                  </a:rPr>
                  <a:t> into </a:t>
                </a:r>
                <a14:m>
                  <m:oMath xmlns:m="http://schemas.openxmlformats.org/officeDocument/2006/math">
                    <m:sSub>
                      <m:sSubPr>
                        <m:ctrlPr>
                          <a:rPr lang="en-US" altLang="zh-TW" i="1" dirty="0">
                            <a:latin typeface="Cambria Math" panose="02040503050406030204" pitchFamily="18" charset="0"/>
                            <a:ea typeface="Cambria" panose="02040503050406030204" pitchFamily="18" charset="0"/>
                          </a:rPr>
                        </m:ctrlPr>
                      </m:sSubPr>
                      <m:e>
                        <m:r>
                          <a:rPr lang="en-US" altLang="zh-TW" dirty="0">
                            <a:latin typeface="Cambria Math" panose="02040503050406030204" pitchFamily="18" charset="0"/>
                            <a:ea typeface="Cambria" panose="02040503050406030204" pitchFamily="18" charset="0"/>
                          </a:rPr>
                          <m:t>𝒛</m:t>
                        </m:r>
                      </m:e>
                      <m:sub>
                        <m:r>
                          <a:rPr lang="en-US" altLang="zh-TW" dirty="0">
                            <a:latin typeface="Cambria Math" panose="02040503050406030204" pitchFamily="18" charset="0"/>
                            <a:ea typeface="Cambria" panose="02040503050406030204" pitchFamily="18" charset="0"/>
                          </a:rPr>
                          <m:t>𝒐𝒃𝒋</m:t>
                        </m:r>
                      </m:sub>
                    </m:sSub>
                  </m:oMath>
                </a14:m>
                <a:r>
                  <a:rPr lang="en-US" altLang="zh-TW" dirty="0">
                    <a:latin typeface="Cambria" panose="02040503050406030204" pitchFamily="18" charset="0"/>
                    <a:ea typeface="Cambria" panose="02040503050406030204" pitchFamily="18" charset="0"/>
                  </a:rPr>
                  <a:t> and </a:t>
                </a:r>
                <a14:m>
                  <m:oMath xmlns:m="http://schemas.openxmlformats.org/officeDocument/2006/math">
                    <m:sSub>
                      <m:sSubPr>
                        <m:ctrlPr>
                          <a:rPr lang="en-US" altLang="zh-TW" i="1" dirty="0">
                            <a:latin typeface="Cambria Math" panose="02040503050406030204" pitchFamily="18" charset="0"/>
                            <a:ea typeface="Cambria" panose="02040503050406030204" pitchFamily="18" charset="0"/>
                          </a:rPr>
                        </m:ctrlPr>
                      </m:sSubPr>
                      <m:e>
                        <m:r>
                          <a:rPr lang="en-US" altLang="zh-TW" dirty="0">
                            <a:latin typeface="Cambria Math" panose="02040503050406030204" pitchFamily="18" charset="0"/>
                            <a:ea typeface="Cambria" panose="02040503050406030204" pitchFamily="18" charset="0"/>
                          </a:rPr>
                          <m:t>𝒛</m:t>
                        </m:r>
                      </m:e>
                      <m:sub>
                        <m:r>
                          <a:rPr lang="en-US" altLang="zh-TW" dirty="0">
                            <a:latin typeface="Cambria Math" panose="02040503050406030204" pitchFamily="18" charset="0"/>
                            <a:ea typeface="Cambria" panose="02040503050406030204" pitchFamily="18" charset="0"/>
                          </a:rPr>
                          <m:t>𝒂𝒕𝒕𝒓</m:t>
                        </m:r>
                        <m:r>
                          <a:rPr lang="en-US" altLang="zh-TW" dirty="0">
                            <a:latin typeface="Cambria Math" panose="02040503050406030204" pitchFamily="18" charset="0"/>
                            <a:ea typeface="Cambria" panose="02040503050406030204" pitchFamily="18" charset="0"/>
                          </a:rPr>
                          <m:t> </m:t>
                        </m:r>
                      </m:sub>
                    </m:sSub>
                  </m:oMath>
                </a14:m>
                <a:r>
                  <a:rPr lang="en-US" altLang="zh-TW" dirty="0">
                    <a:latin typeface="Cambria" panose="02040503050406030204" pitchFamily="18" charset="0"/>
                    <a:ea typeface="Cambria" panose="02040503050406030204" pitchFamily="18" charset="0"/>
                  </a:rPr>
                  <a:t>​; where </a:t>
                </a:r>
                <a14:m>
                  <m:oMath xmlns:m="http://schemas.openxmlformats.org/officeDocument/2006/math">
                    <m:sSub>
                      <m:sSubPr>
                        <m:ctrlPr>
                          <a:rPr lang="en-US" altLang="zh-TW" i="1" dirty="0">
                            <a:latin typeface="Cambria Math" panose="02040503050406030204" pitchFamily="18" charset="0"/>
                            <a:ea typeface="Cambria" panose="02040503050406030204" pitchFamily="18" charset="0"/>
                          </a:rPr>
                        </m:ctrlPr>
                      </m:sSubPr>
                      <m:e>
                        <m:r>
                          <a:rPr lang="en-US" altLang="zh-TW" dirty="0">
                            <a:latin typeface="Cambria Math" panose="02040503050406030204" pitchFamily="18" charset="0"/>
                            <a:ea typeface="Cambria" panose="02040503050406030204" pitchFamily="18" charset="0"/>
                          </a:rPr>
                          <m:t>𝒛</m:t>
                        </m:r>
                      </m:e>
                      <m:sub>
                        <m:r>
                          <a:rPr lang="en-US" altLang="zh-TW" dirty="0">
                            <a:latin typeface="Cambria Math" panose="02040503050406030204" pitchFamily="18" charset="0"/>
                            <a:ea typeface="Cambria" panose="02040503050406030204" pitchFamily="18" charset="0"/>
                          </a:rPr>
                          <m:t>𝒐𝒃𝒋</m:t>
                        </m:r>
                      </m:sub>
                    </m:sSub>
                  </m:oMath>
                </a14:m>
                <a:r>
                  <a:rPr lang="en-US" altLang="zh-TW" dirty="0">
                    <a:latin typeface="Cambria" panose="02040503050406030204" pitchFamily="18" charset="0"/>
                    <a:ea typeface="Cambria" panose="02040503050406030204" pitchFamily="18" charset="0"/>
                  </a:rPr>
                  <a:t> is the average of all object features, and </a:t>
                </a:r>
                <a14:m>
                  <m:oMath xmlns:m="http://schemas.openxmlformats.org/officeDocument/2006/math">
                    <m:sSub>
                      <m:sSubPr>
                        <m:ctrlPr>
                          <a:rPr lang="en-US" altLang="zh-TW" i="1" dirty="0">
                            <a:latin typeface="Cambria Math" panose="02040503050406030204" pitchFamily="18" charset="0"/>
                            <a:ea typeface="Cambria" panose="02040503050406030204" pitchFamily="18" charset="0"/>
                          </a:rPr>
                        </m:ctrlPr>
                      </m:sSubPr>
                      <m:e>
                        <m:r>
                          <a:rPr lang="en-US" altLang="zh-TW" dirty="0">
                            <a:latin typeface="Cambria Math" panose="02040503050406030204" pitchFamily="18" charset="0"/>
                            <a:ea typeface="Cambria" panose="02040503050406030204" pitchFamily="18" charset="0"/>
                          </a:rPr>
                          <m:t>𝒛</m:t>
                        </m:r>
                      </m:e>
                      <m:sub>
                        <m:r>
                          <a:rPr lang="en-US" altLang="zh-TW" dirty="0">
                            <a:latin typeface="Cambria Math" panose="02040503050406030204" pitchFamily="18" charset="0"/>
                            <a:ea typeface="Cambria" panose="02040503050406030204" pitchFamily="18" charset="0"/>
                          </a:rPr>
                          <m:t>𝒂𝒕𝒕𝒓</m:t>
                        </m:r>
                        <m:r>
                          <a:rPr lang="en-US" altLang="zh-TW" dirty="0">
                            <a:latin typeface="Cambria Math" panose="02040503050406030204" pitchFamily="18" charset="0"/>
                            <a:ea typeface="Cambria" panose="02040503050406030204" pitchFamily="18" charset="0"/>
                          </a:rPr>
                          <m:t> </m:t>
                        </m:r>
                      </m:sub>
                    </m:sSub>
                  </m:oMath>
                </a14:m>
                <a:r>
                  <a:rPr lang="en-US" altLang="zh-TW" dirty="0">
                    <a:latin typeface="Cambria" panose="02040503050406030204" pitchFamily="18" charset="0"/>
                    <a:ea typeface="Cambria" panose="02040503050406030204" pitchFamily="18" charset="0"/>
                  </a:rPr>
                  <a:t> is the average of all attribute features.</a:t>
                </a:r>
              </a:p>
            </p:txBody>
          </p:sp>
        </mc:Choice>
        <mc:Fallback xmlns="">
          <p:sp>
            <p:nvSpPr>
              <p:cNvPr id="97" name="文字方塊 96">
                <a:extLst>
                  <a:ext uri="{FF2B5EF4-FFF2-40B4-BE49-F238E27FC236}">
                    <a16:creationId xmlns:a16="http://schemas.microsoft.com/office/drawing/2014/main" id="{9890A714-61E0-96FB-B86D-BEA1D62F1159}"/>
                  </a:ext>
                </a:extLst>
              </p:cNvPr>
              <p:cNvSpPr txBox="1">
                <a:spLocks noRot="1" noChangeAspect="1" noMove="1" noResize="1" noEditPoints="1" noAdjustHandles="1" noChangeArrowheads="1" noChangeShapeType="1" noTextEdit="1"/>
              </p:cNvSpPr>
              <p:nvPr/>
            </p:nvSpPr>
            <p:spPr>
              <a:xfrm>
                <a:off x="4024340" y="945936"/>
                <a:ext cx="5216084" cy="974498"/>
              </a:xfrm>
              <a:prstGeom prst="rect">
                <a:avLst/>
              </a:prstGeom>
              <a:blipFill>
                <a:blip r:embed="rId10"/>
                <a:stretch>
                  <a:fillRect l="-350" t="-1875" r="-467" b="-56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FFA337FB-5F13-9C90-5DA7-C66BA34ACB6A}"/>
                  </a:ext>
                </a:extLst>
              </p:cNvPr>
              <p:cNvSpPr txBox="1"/>
              <p:nvPr/>
            </p:nvSpPr>
            <p:spPr>
              <a:xfrm>
                <a:off x="2249221" y="1653514"/>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i="1">
                              <a:latin typeface="Cambria Math" panose="02040503050406030204" pitchFamily="18" charset="0"/>
                            </a:rPr>
                            <m:t>𝑡</m:t>
                          </m:r>
                          <m:r>
                            <a:rPr lang="en-US" altLang="zh-TW" sz="1100" b="0" i="1" smtClean="0">
                              <a:latin typeface="Cambria Math" panose="02040503050406030204" pitchFamily="18" charset="0"/>
                            </a:rPr>
                            <m:t>𝑥𝑡</m:t>
                          </m:r>
                        </m:sub>
                      </m:sSub>
                    </m:oMath>
                  </m:oMathPara>
                </a14:m>
                <a:endParaRPr lang="zh-TW" altLang="en-US" sz="1100" dirty="0"/>
              </a:p>
            </p:txBody>
          </p:sp>
        </mc:Choice>
        <mc:Fallback xmlns="">
          <p:sp>
            <p:nvSpPr>
              <p:cNvPr id="2" name="文字方塊 1">
                <a:extLst>
                  <a:ext uri="{FF2B5EF4-FFF2-40B4-BE49-F238E27FC236}">
                    <a16:creationId xmlns:a16="http://schemas.microsoft.com/office/drawing/2014/main" id="{FFA337FB-5F13-9C90-5DA7-C66BA34ACB6A}"/>
                  </a:ext>
                </a:extLst>
              </p:cNvPr>
              <p:cNvSpPr txBox="1">
                <a:spLocks noRot="1" noChangeAspect="1" noMove="1" noResize="1" noEditPoints="1" noAdjustHandles="1" noChangeArrowheads="1" noChangeShapeType="1" noTextEdit="1"/>
              </p:cNvSpPr>
              <p:nvPr/>
            </p:nvSpPr>
            <p:spPr>
              <a:xfrm>
                <a:off x="2249221" y="1653514"/>
                <a:ext cx="405868" cy="261610"/>
              </a:xfrm>
              <a:prstGeom prst="rect">
                <a:avLst/>
              </a:prstGeom>
              <a:blipFill>
                <a:blip r:embed="rId11"/>
                <a:stretch>
                  <a:fillRect b="-69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A3893C1B-00D5-CAAD-52AE-38414C52F1C0}"/>
                  </a:ext>
                </a:extLst>
              </p:cNvPr>
              <p:cNvSpPr txBox="1"/>
              <p:nvPr/>
            </p:nvSpPr>
            <p:spPr>
              <a:xfrm>
                <a:off x="2235110" y="3846004"/>
                <a:ext cx="405868" cy="275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b="0" i="1" smtClean="0">
                              <a:latin typeface="Cambria Math" panose="02040503050406030204" pitchFamily="18" charset="0"/>
                            </a:rPr>
                            <m:t>𝑖𝑚𝑔</m:t>
                          </m:r>
                        </m:sub>
                      </m:sSub>
                    </m:oMath>
                  </m:oMathPara>
                </a14:m>
                <a:endParaRPr lang="zh-TW" altLang="en-US" sz="1100" dirty="0"/>
              </a:p>
            </p:txBody>
          </p:sp>
        </mc:Choice>
        <mc:Fallback xmlns="">
          <p:sp>
            <p:nvSpPr>
              <p:cNvPr id="5" name="文字方塊 4">
                <a:extLst>
                  <a:ext uri="{FF2B5EF4-FFF2-40B4-BE49-F238E27FC236}">
                    <a16:creationId xmlns:a16="http://schemas.microsoft.com/office/drawing/2014/main" id="{A3893C1B-00D5-CAAD-52AE-38414C52F1C0}"/>
                  </a:ext>
                </a:extLst>
              </p:cNvPr>
              <p:cNvSpPr txBox="1">
                <a:spLocks noRot="1" noChangeAspect="1" noMove="1" noResize="1" noEditPoints="1" noAdjustHandles="1" noChangeArrowheads="1" noChangeShapeType="1" noTextEdit="1"/>
              </p:cNvSpPr>
              <p:nvPr/>
            </p:nvSpPr>
            <p:spPr>
              <a:xfrm>
                <a:off x="2235110" y="3846004"/>
                <a:ext cx="405868" cy="275332"/>
              </a:xfrm>
              <a:prstGeom prst="rect">
                <a:avLst/>
              </a:prstGeom>
              <a:blipFill>
                <a:blip r:embed="rId12"/>
                <a:stretch>
                  <a:fillRect r="-4545" b="-444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214CE1E1-9993-CAB0-77B6-B6086C13A5B6}"/>
                  </a:ext>
                </a:extLst>
              </p:cNvPr>
              <p:cNvSpPr txBox="1"/>
              <p:nvPr/>
            </p:nvSpPr>
            <p:spPr>
              <a:xfrm>
                <a:off x="3461691" y="1677927"/>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b="0" i="1" smtClean="0">
                              <a:latin typeface="Cambria Math" panose="02040503050406030204" pitchFamily="18" charset="0"/>
                            </a:rPr>
                            <m:t>𝑡</m:t>
                          </m:r>
                        </m:sub>
                      </m:sSub>
                    </m:oMath>
                  </m:oMathPara>
                </a14:m>
                <a:endParaRPr lang="zh-TW" altLang="en-US" sz="1100" dirty="0"/>
              </a:p>
            </p:txBody>
          </p:sp>
        </mc:Choice>
        <mc:Fallback xmlns="">
          <p:sp>
            <p:nvSpPr>
              <p:cNvPr id="18" name="文字方塊 17">
                <a:extLst>
                  <a:ext uri="{FF2B5EF4-FFF2-40B4-BE49-F238E27FC236}">
                    <a16:creationId xmlns:a16="http://schemas.microsoft.com/office/drawing/2014/main" id="{214CE1E1-9993-CAB0-77B6-B6086C13A5B6}"/>
                  </a:ext>
                </a:extLst>
              </p:cNvPr>
              <p:cNvSpPr txBox="1">
                <a:spLocks noRot="1" noChangeAspect="1" noMove="1" noResize="1" noEditPoints="1" noAdjustHandles="1" noChangeArrowheads="1" noChangeShapeType="1" noTextEdit="1"/>
              </p:cNvSpPr>
              <p:nvPr/>
            </p:nvSpPr>
            <p:spPr>
              <a:xfrm>
                <a:off x="3461691" y="1677927"/>
                <a:ext cx="405868" cy="261610"/>
              </a:xfrm>
              <a:prstGeom prst="rect">
                <a:avLst/>
              </a:prstGeom>
              <a:blipFill>
                <a:blip r:embed="rId13"/>
                <a:stretch>
                  <a:fillRect b="-69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D711A0EB-3E9D-05F4-7A5B-FD76080D255B}"/>
                  </a:ext>
                </a:extLst>
              </p:cNvPr>
              <p:cNvSpPr txBox="1"/>
              <p:nvPr/>
            </p:nvSpPr>
            <p:spPr>
              <a:xfrm>
                <a:off x="3461513" y="3814421"/>
                <a:ext cx="405868" cy="261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smtClean="0">
                              <a:latin typeface="Cambria Math" panose="02040503050406030204" pitchFamily="18" charset="0"/>
                            </a:rPr>
                          </m:ctrlPr>
                        </m:sSubPr>
                        <m:e>
                          <m:r>
                            <a:rPr lang="en-US" altLang="zh-TW" sz="1100" b="1" i="1" smtClean="0">
                              <a:latin typeface="Cambria Math" panose="02040503050406030204" pitchFamily="18" charset="0"/>
                            </a:rPr>
                            <m:t>𝒇</m:t>
                          </m:r>
                        </m:e>
                        <m:sub>
                          <m:r>
                            <a:rPr lang="en-US" altLang="zh-TW" sz="1100" b="0" i="1" smtClean="0">
                              <a:latin typeface="Cambria Math" panose="02040503050406030204" pitchFamily="18" charset="0"/>
                            </a:rPr>
                            <m:t>𝑣</m:t>
                          </m:r>
                        </m:sub>
                      </m:sSub>
                    </m:oMath>
                  </m:oMathPara>
                </a14:m>
                <a:endParaRPr lang="zh-TW" altLang="en-US" sz="1100" dirty="0"/>
              </a:p>
            </p:txBody>
          </p:sp>
        </mc:Choice>
        <mc:Fallback xmlns="">
          <p:sp>
            <p:nvSpPr>
              <p:cNvPr id="22" name="文字方塊 21">
                <a:extLst>
                  <a:ext uri="{FF2B5EF4-FFF2-40B4-BE49-F238E27FC236}">
                    <a16:creationId xmlns:a16="http://schemas.microsoft.com/office/drawing/2014/main" id="{D711A0EB-3E9D-05F4-7A5B-FD76080D255B}"/>
                  </a:ext>
                </a:extLst>
              </p:cNvPr>
              <p:cNvSpPr txBox="1">
                <a:spLocks noRot="1" noChangeAspect="1" noMove="1" noResize="1" noEditPoints="1" noAdjustHandles="1" noChangeArrowheads="1" noChangeShapeType="1" noTextEdit="1"/>
              </p:cNvSpPr>
              <p:nvPr/>
            </p:nvSpPr>
            <p:spPr>
              <a:xfrm>
                <a:off x="3461513" y="3814421"/>
                <a:ext cx="405868" cy="261610"/>
              </a:xfrm>
              <a:prstGeom prst="rect">
                <a:avLst/>
              </a:prstGeom>
              <a:blipFill>
                <a:blip r:embed="rId14"/>
                <a:stretch>
                  <a:fillRect b="-4651"/>
                </a:stretch>
              </a:blipFill>
            </p:spPr>
            <p:txBody>
              <a:bodyPr/>
              <a:lstStyle/>
              <a:p>
                <a:r>
                  <a:rPr lang="zh-TW" altLang="en-US">
                    <a:noFill/>
                  </a:rPr>
                  <a:t> </a:t>
                </a:r>
              </a:p>
            </p:txBody>
          </p:sp>
        </mc:Fallback>
      </mc:AlternateContent>
      <p:sp>
        <p:nvSpPr>
          <p:cNvPr id="33" name="頁尾版面配置區 32">
            <a:extLst>
              <a:ext uri="{FF2B5EF4-FFF2-40B4-BE49-F238E27FC236}">
                <a16:creationId xmlns:a16="http://schemas.microsoft.com/office/drawing/2014/main" id="{3A9B8FB5-68A9-168A-AB71-EC7C27AE8AE9}"/>
              </a:ext>
            </a:extLst>
          </p:cNvPr>
          <p:cNvSpPr>
            <a:spLocks noGrp="1"/>
          </p:cNvSpPr>
          <p:nvPr>
            <p:ph type="ftr" idx="3"/>
          </p:nvPr>
        </p:nvSpPr>
        <p:spPr/>
        <p:txBody>
          <a:bodyPr/>
          <a:lstStyle/>
          <a:p>
            <a:r>
              <a:rPr lang="en-US" altLang="zh-TW"/>
              <a:t>/67</a:t>
            </a:r>
            <a:endParaRPr lang="zh-TW" altLang="en-US" dirty="0"/>
          </a:p>
        </p:txBody>
      </p:sp>
      <p:sp>
        <p:nvSpPr>
          <p:cNvPr id="23" name="投影片編號版面配置區 22">
            <a:extLst>
              <a:ext uri="{FF2B5EF4-FFF2-40B4-BE49-F238E27FC236}">
                <a16:creationId xmlns:a16="http://schemas.microsoft.com/office/drawing/2014/main" id="{A2A6EFB6-CB54-A18A-8289-62DD095FC12F}"/>
              </a:ext>
            </a:extLst>
          </p:cNvPr>
          <p:cNvSpPr>
            <a:spLocks noGrp="1"/>
          </p:cNvSpPr>
          <p:nvPr>
            <p:ph type="sldNum" idx="4"/>
          </p:nvPr>
        </p:nvSpPr>
        <p:spPr/>
        <p:txBody>
          <a:bodyPr/>
          <a:lstStyle/>
          <a:p>
            <a:fld id="{00000000-1234-1234-1234-123412341234}" type="slidenum">
              <a:rPr lang="en-US" smtClean="0"/>
              <a:pPr/>
              <a:t>70</a:t>
            </a:fld>
            <a:endParaRPr lang="en-US" dirty="0"/>
          </a:p>
        </p:txBody>
      </p:sp>
    </p:spTree>
    <p:extLst>
      <p:ext uri="{BB962C8B-B14F-4D97-AF65-F5344CB8AC3E}">
        <p14:creationId xmlns:p14="http://schemas.microsoft.com/office/powerpoint/2010/main" val="326413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6068841"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Logit Estimation Model Architecture: Loss function2</a:t>
            </a:r>
          </a:p>
        </p:txBody>
      </p:sp>
      <p:grpSp>
        <p:nvGrpSpPr>
          <p:cNvPr id="12" name="群組 11">
            <a:extLst>
              <a:ext uri="{FF2B5EF4-FFF2-40B4-BE49-F238E27FC236}">
                <a16:creationId xmlns:a16="http://schemas.microsoft.com/office/drawing/2014/main" id="{CD298CFC-A4FB-E0EE-C4DB-980603812DEC}"/>
              </a:ext>
            </a:extLst>
          </p:cNvPr>
          <p:cNvGrpSpPr/>
          <p:nvPr/>
        </p:nvGrpSpPr>
        <p:grpSpPr>
          <a:xfrm>
            <a:off x="16118" y="998831"/>
            <a:ext cx="973874" cy="1362279"/>
            <a:chOff x="1698702" y="1133680"/>
            <a:chExt cx="973874" cy="1275380"/>
          </a:xfrm>
        </p:grpSpPr>
        <p:sp>
          <p:nvSpPr>
            <p:cNvPr id="13" name="梯形 12">
              <a:extLst>
                <a:ext uri="{FF2B5EF4-FFF2-40B4-BE49-F238E27FC236}">
                  <a16:creationId xmlns:a16="http://schemas.microsoft.com/office/drawing/2014/main" id="{A2B46AAC-13E8-8AF8-F742-6B9FFB7A749B}"/>
                </a:ext>
              </a:extLst>
            </p:cNvPr>
            <p:cNvSpPr/>
            <p:nvPr/>
          </p:nvSpPr>
          <p:spPr>
            <a:xfrm rot="5400000">
              <a:off x="1547949" y="1347624"/>
              <a:ext cx="1275380" cy="847491"/>
            </a:xfrm>
            <a:prstGeom prst="trapezoid">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zh-TW" altLang="en-US" dirty="0"/>
            </a:p>
          </p:txBody>
        </p:sp>
        <p:sp>
          <p:nvSpPr>
            <p:cNvPr id="14" name="文字方塊 13">
              <a:extLst>
                <a:ext uri="{FF2B5EF4-FFF2-40B4-BE49-F238E27FC236}">
                  <a16:creationId xmlns:a16="http://schemas.microsoft.com/office/drawing/2014/main" id="{E8FDC59A-29CB-01E3-A9D7-BE7B8BB8678A}"/>
                </a:ext>
              </a:extLst>
            </p:cNvPr>
            <p:cNvSpPr txBox="1"/>
            <p:nvPr/>
          </p:nvSpPr>
          <p:spPr>
            <a:xfrm>
              <a:off x="1698702" y="1434487"/>
              <a:ext cx="973874" cy="720359"/>
            </a:xfrm>
            <a:prstGeom prst="rect">
              <a:avLst/>
            </a:prstGeom>
            <a:noFill/>
          </p:spPr>
          <p:txBody>
            <a:bodyPr wrap="square" rtlCol="0">
              <a:spAutoFit/>
            </a:bodyPr>
            <a:lstStyle/>
            <a:p>
              <a:pPr algn="ctr"/>
              <a:r>
                <a:rPr lang="en-US" altLang="zh-TW" sz="1100" dirty="0"/>
                <a:t> Custom text Encoder</a:t>
              </a:r>
            </a:p>
            <a:p>
              <a:pPr algn="ctr"/>
              <a:r>
                <a:rPr lang="en-US" altLang="zh-TW" sz="1100" dirty="0"/>
                <a:t>(projection part)</a:t>
              </a:r>
              <a:endParaRPr lang="zh-TW" altLang="en-US" sz="1100" dirty="0"/>
            </a:p>
          </p:txBody>
        </p:sp>
      </p:grpSp>
      <p:grpSp>
        <p:nvGrpSpPr>
          <p:cNvPr id="15" name="群組 14">
            <a:extLst>
              <a:ext uri="{FF2B5EF4-FFF2-40B4-BE49-F238E27FC236}">
                <a16:creationId xmlns:a16="http://schemas.microsoft.com/office/drawing/2014/main" id="{24386505-28A6-7C28-CE7F-943CC7E73F8F}"/>
              </a:ext>
            </a:extLst>
          </p:cNvPr>
          <p:cNvGrpSpPr/>
          <p:nvPr/>
        </p:nvGrpSpPr>
        <p:grpSpPr>
          <a:xfrm>
            <a:off x="16118" y="3468858"/>
            <a:ext cx="973874" cy="1275381"/>
            <a:chOff x="1698702" y="1133680"/>
            <a:chExt cx="973874" cy="1275380"/>
          </a:xfrm>
        </p:grpSpPr>
        <p:sp>
          <p:nvSpPr>
            <p:cNvPr id="16" name="梯形 15">
              <a:extLst>
                <a:ext uri="{FF2B5EF4-FFF2-40B4-BE49-F238E27FC236}">
                  <a16:creationId xmlns:a16="http://schemas.microsoft.com/office/drawing/2014/main" id="{D18FB235-16EA-939C-916F-42E69DEE5E6D}"/>
                </a:ext>
              </a:extLst>
            </p:cNvPr>
            <p:cNvSpPr/>
            <p:nvPr/>
          </p:nvSpPr>
          <p:spPr>
            <a:xfrm rot="5400000">
              <a:off x="1547949" y="1347624"/>
              <a:ext cx="1275380" cy="847491"/>
            </a:xfrm>
            <a:prstGeom prst="trapezoi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TW" altLang="en-US" dirty="0"/>
            </a:p>
          </p:txBody>
        </p:sp>
        <p:sp>
          <p:nvSpPr>
            <p:cNvPr id="17" name="文字方塊 16">
              <a:extLst>
                <a:ext uri="{FF2B5EF4-FFF2-40B4-BE49-F238E27FC236}">
                  <a16:creationId xmlns:a16="http://schemas.microsoft.com/office/drawing/2014/main" id="{1DC30F1E-47C3-057B-D845-89B898E38E7B}"/>
                </a:ext>
              </a:extLst>
            </p:cNvPr>
            <p:cNvSpPr txBox="1"/>
            <p:nvPr/>
          </p:nvSpPr>
          <p:spPr>
            <a:xfrm>
              <a:off x="1698702" y="1302009"/>
              <a:ext cx="973874" cy="938718"/>
            </a:xfrm>
            <a:prstGeom prst="rect">
              <a:avLst/>
            </a:prstGeom>
            <a:noFill/>
          </p:spPr>
          <p:txBody>
            <a:bodyPr wrap="square" rtlCol="0">
              <a:spAutoFit/>
            </a:bodyPr>
            <a:lstStyle/>
            <a:p>
              <a:pPr algn="ctr"/>
              <a:r>
                <a:rPr lang="en-US" altLang="zh-TW" sz="1100" dirty="0"/>
                <a:t> Custom image Encoder</a:t>
              </a:r>
            </a:p>
            <a:p>
              <a:pPr algn="ctr"/>
              <a:r>
                <a:rPr lang="en-US" altLang="zh-TW" sz="1100" dirty="0"/>
                <a:t>(projection part)</a:t>
              </a:r>
              <a:endParaRPr lang="zh-TW" altLang="en-US" sz="1100" dirty="0"/>
            </a:p>
          </p:txBody>
        </p:sp>
      </p:grpSp>
      <p:sp>
        <p:nvSpPr>
          <p:cNvPr id="37" name="矩形 36">
            <a:extLst>
              <a:ext uri="{FF2B5EF4-FFF2-40B4-BE49-F238E27FC236}">
                <a16:creationId xmlns:a16="http://schemas.microsoft.com/office/drawing/2014/main" id="{79966A67-76B7-6EE6-1D92-7D0288414ECD}"/>
              </a:ext>
            </a:extLst>
          </p:cNvPr>
          <p:cNvSpPr/>
          <p:nvPr/>
        </p:nvSpPr>
        <p:spPr>
          <a:xfrm>
            <a:off x="1210607" y="4654452"/>
            <a:ext cx="810322"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cross-</a:t>
            </a:r>
          </a:p>
          <a:p>
            <a:pPr algn="ctr"/>
            <a:r>
              <a:rPr lang="en-US" altLang="zh-TW" sz="1100" b="1" dirty="0"/>
              <a:t>attention</a:t>
            </a:r>
            <a:endParaRPr lang="en-US" altLang="zh-TW" sz="1100" b="1" dirty="0">
              <a:solidFill>
                <a:schemeClr val="bg1"/>
              </a:solidFill>
            </a:endParaRPr>
          </a:p>
        </p:txBody>
      </p:sp>
      <p:sp>
        <p:nvSpPr>
          <p:cNvPr id="38" name="矩形 37">
            <a:extLst>
              <a:ext uri="{FF2B5EF4-FFF2-40B4-BE49-F238E27FC236}">
                <a16:creationId xmlns:a16="http://schemas.microsoft.com/office/drawing/2014/main" id="{0C1A9FF6-593E-2321-3CF9-E5136A85ED35}"/>
              </a:ext>
            </a:extLst>
          </p:cNvPr>
          <p:cNvSpPr/>
          <p:nvPr/>
        </p:nvSpPr>
        <p:spPr>
          <a:xfrm>
            <a:off x="2223888" y="4652559"/>
            <a:ext cx="810322"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self-</a:t>
            </a:r>
          </a:p>
          <a:p>
            <a:pPr algn="ctr"/>
            <a:r>
              <a:rPr lang="en-US" altLang="zh-TW" sz="1100" b="1" dirty="0"/>
              <a:t>attention</a:t>
            </a:r>
            <a:endParaRPr lang="en-US" altLang="zh-TW" sz="1100" b="1" dirty="0">
              <a:solidFill>
                <a:schemeClr val="bg1"/>
              </a:solidFill>
            </a:endParaRPr>
          </a:p>
        </p:txBody>
      </p:sp>
      <p:cxnSp>
        <p:nvCxnSpPr>
          <p:cNvPr id="41" name="直線單箭頭接點 40">
            <a:extLst>
              <a:ext uri="{FF2B5EF4-FFF2-40B4-BE49-F238E27FC236}">
                <a16:creationId xmlns:a16="http://schemas.microsoft.com/office/drawing/2014/main" id="{E22111E4-0332-CE4C-413C-28FF0A8A8465}"/>
              </a:ext>
            </a:extLst>
          </p:cNvPr>
          <p:cNvCxnSpPr>
            <a:cxnSpLocks/>
            <a:stCxn id="38" idx="3"/>
            <a:endCxn id="55" idx="1"/>
          </p:cNvCxnSpPr>
          <p:nvPr/>
        </p:nvCxnSpPr>
        <p:spPr>
          <a:xfrm>
            <a:off x="3034210" y="4805120"/>
            <a:ext cx="12638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ACC2B996-6EA4-A5FE-428E-0F563E8ED234}"/>
              </a:ext>
            </a:extLst>
          </p:cNvPr>
          <p:cNvSpPr/>
          <p:nvPr/>
        </p:nvSpPr>
        <p:spPr>
          <a:xfrm>
            <a:off x="1651459" y="782462"/>
            <a:ext cx="810322"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self-</a:t>
            </a:r>
          </a:p>
          <a:p>
            <a:pPr algn="ctr"/>
            <a:r>
              <a:rPr lang="en-US" altLang="zh-TW" sz="1100" b="1" dirty="0"/>
              <a:t>attention</a:t>
            </a:r>
            <a:endParaRPr lang="en-US" altLang="zh-TW" sz="1100" b="1" dirty="0">
              <a:solidFill>
                <a:schemeClr val="bg1"/>
              </a:solidFill>
            </a:endParaRPr>
          </a:p>
        </p:txBody>
      </p:sp>
      <p:cxnSp>
        <p:nvCxnSpPr>
          <p:cNvPr id="53" name="接點: 肘形 52">
            <a:extLst>
              <a:ext uri="{FF2B5EF4-FFF2-40B4-BE49-F238E27FC236}">
                <a16:creationId xmlns:a16="http://schemas.microsoft.com/office/drawing/2014/main" id="{18BFD0B3-5ADB-CD40-BFC7-33A372C2673B}"/>
              </a:ext>
            </a:extLst>
          </p:cNvPr>
          <p:cNvCxnSpPr>
            <a:cxnSpLocks/>
            <a:stCxn id="14" idx="3"/>
            <a:endCxn id="65" idx="0"/>
          </p:cNvCxnSpPr>
          <p:nvPr/>
        </p:nvCxnSpPr>
        <p:spPr>
          <a:xfrm>
            <a:off x="989992" y="1704855"/>
            <a:ext cx="121570" cy="9088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3D79CCEB-F45A-05D2-8D48-29319A6704EE}"/>
              </a:ext>
            </a:extLst>
          </p:cNvPr>
          <p:cNvSpPr/>
          <p:nvPr/>
        </p:nvSpPr>
        <p:spPr>
          <a:xfrm>
            <a:off x="3160591" y="4652559"/>
            <a:ext cx="1003609"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image projection</a:t>
            </a:r>
            <a:endParaRPr lang="en-US" altLang="zh-TW" sz="1100" b="1" dirty="0">
              <a:solidFill>
                <a:schemeClr val="bg1"/>
              </a:solidFill>
            </a:endParaRPr>
          </a:p>
        </p:txBody>
      </p:sp>
      <p:sp>
        <p:nvSpPr>
          <p:cNvPr id="56" name="矩形 55">
            <a:extLst>
              <a:ext uri="{FF2B5EF4-FFF2-40B4-BE49-F238E27FC236}">
                <a16:creationId xmlns:a16="http://schemas.microsoft.com/office/drawing/2014/main" id="{5AFF20A3-126A-3411-8745-4E6F6C043063}"/>
              </a:ext>
            </a:extLst>
          </p:cNvPr>
          <p:cNvSpPr/>
          <p:nvPr/>
        </p:nvSpPr>
        <p:spPr>
          <a:xfrm>
            <a:off x="3257234" y="782461"/>
            <a:ext cx="1003609" cy="305121"/>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1100" b="1" dirty="0"/>
              <a:t>Text projection</a:t>
            </a:r>
            <a:endParaRPr lang="en-US" altLang="zh-TW" sz="1100" b="1" dirty="0">
              <a:solidFill>
                <a:schemeClr val="bg1"/>
              </a:solidFill>
            </a:endParaRPr>
          </a:p>
        </p:txBody>
      </p:sp>
      <p:cxnSp>
        <p:nvCxnSpPr>
          <p:cNvPr id="60" name="接點: 肘形 59">
            <a:extLst>
              <a:ext uri="{FF2B5EF4-FFF2-40B4-BE49-F238E27FC236}">
                <a16:creationId xmlns:a16="http://schemas.microsoft.com/office/drawing/2014/main" id="{8085C7D1-5D06-A7DB-F15B-5879F606F2CF}"/>
              </a:ext>
            </a:extLst>
          </p:cNvPr>
          <p:cNvCxnSpPr>
            <a:cxnSpLocks/>
            <a:stCxn id="17" idx="3"/>
            <a:endCxn id="65" idx="2"/>
          </p:cNvCxnSpPr>
          <p:nvPr/>
        </p:nvCxnSpPr>
        <p:spPr>
          <a:xfrm flipV="1">
            <a:off x="989992" y="3217838"/>
            <a:ext cx="121570" cy="8887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09A4F397-23F1-3B87-739A-2CD4C4F01439}"/>
              </a:ext>
            </a:extLst>
          </p:cNvPr>
          <p:cNvSpPr/>
          <p:nvPr/>
        </p:nvSpPr>
        <p:spPr>
          <a:xfrm>
            <a:off x="687817" y="2613724"/>
            <a:ext cx="847490" cy="604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100" b="1" dirty="0"/>
              <a:t>Pair space</a:t>
            </a:r>
          </a:p>
          <a:p>
            <a:pPr algn="ctr"/>
            <a:r>
              <a:rPr lang="en-US" altLang="zh-TW" sz="1100" b="1" dirty="0"/>
              <a:t>similarity</a:t>
            </a:r>
          </a:p>
        </p:txBody>
      </p:sp>
      <p:cxnSp>
        <p:nvCxnSpPr>
          <p:cNvPr id="85" name="接點: 肘形 84">
            <a:extLst>
              <a:ext uri="{FF2B5EF4-FFF2-40B4-BE49-F238E27FC236}">
                <a16:creationId xmlns:a16="http://schemas.microsoft.com/office/drawing/2014/main" id="{47B132A4-5166-11B1-6D91-A88A279A520B}"/>
              </a:ext>
            </a:extLst>
          </p:cNvPr>
          <p:cNvCxnSpPr>
            <a:cxnSpLocks/>
            <a:endCxn id="37" idx="1"/>
          </p:cNvCxnSpPr>
          <p:nvPr/>
        </p:nvCxnSpPr>
        <p:spPr>
          <a:xfrm>
            <a:off x="-760541" y="4101008"/>
            <a:ext cx="1971148" cy="706005"/>
          </a:xfrm>
          <a:prstGeom prst="bentConnector3">
            <a:avLst>
              <a:gd name="adj1" fmla="val 453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a:extLst>
              <a:ext uri="{FF2B5EF4-FFF2-40B4-BE49-F238E27FC236}">
                <a16:creationId xmlns:a16="http://schemas.microsoft.com/office/drawing/2014/main" id="{E0504BD7-1D57-15CF-1EAB-8DDDD71DA241}"/>
              </a:ext>
            </a:extLst>
          </p:cNvPr>
          <p:cNvCxnSpPr>
            <a:cxnSpLocks/>
            <a:stCxn id="37" idx="3"/>
            <a:endCxn id="38" idx="1"/>
          </p:cNvCxnSpPr>
          <p:nvPr/>
        </p:nvCxnSpPr>
        <p:spPr>
          <a:xfrm flipV="1">
            <a:off x="2020929" y="4805120"/>
            <a:ext cx="202959" cy="18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接點: 肘形 94">
            <a:extLst>
              <a:ext uri="{FF2B5EF4-FFF2-40B4-BE49-F238E27FC236}">
                <a16:creationId xmlns:a16="http://schemas.microsoft.com/office/drawing/2014/main" id="{B534B4BE-8C08-7B1B-84F9-11CEA96C1190}"/>
              </a:ext>
            </a:extLst>
          </p:cNvPr>
          <p:cNvCxnSpPr>
            <a:cxnSpLocks/>
            <a:endCxn id="47" idx="1"/>
          </p:cNvCxnSpPr>
          <p:nvPr/>
        </p:nvCxnSpPr>
        <p:spPr>
          <a:xfrm flipV="1">
            <a:off x="-65314" y="935023"/>
            <a:ext cx="1716773" cy="536586"/>
          </a:xfrm>
          <a:prstGeom prst="bentConnector3">
            <a:avLst>
              <a:gd name="adj1" fmla="val 30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a:extLst>
              <a:ext uri="{FF2B5EF4-FFF2-40B4-BE49-F238E27FC236}">
                <a16:creationId xmlns:a16="http://schemas.microsoft.com/office/drawing/2014/main" id="{08C2D1DC-DDF7-B422-D072-4299688AB047}"/>
              </a:ext>
            </a:extLst>
          </p:cNvPr>
          <p:cNvCxnSpPr>
            <a:cxnSpLocks/>
            <a:stCxn id="47" idx="3"/>
            <a:endCxn id="56" idx="1"/>
          </p:cNvCxnSpPr>
          <p:nvPr/>
        </p:nvCxnSpPr>
        <p:spPr>
          <a:xfrm flipV="1">
            <a:off x="2461781" y="935022"/>
            <a:ext cx="7954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5" name="Picture 1">
            <a:extLst>
              <a:ext uri="{FF2B5EF4-FFF2-40B4-BE49-F238E27FC236}">
                <a16:creationId xmlns:a16="http://schemas.microsoft.com/office/drawing/2014/main" id="{092E132E-C52F-2131-2A07-2177423F65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616" y="1533187"/>
            <a:ext cx="341946" cy="341946"/>
          </a:xfrm>
          <a:prstGeom prst="rect">
            <a:avLst/>
          </a:prstGeom>
          <a:noFill/>
          <a:extLst>
            <a:ext uri="{909E8E84-426E-40DD-AFC4-6F175D3DCCD1}">
              <a14:hiddenFill xmlns:a14="http://schemas.microsoft.com/office/drawing/2010/main">
                <a:solidFill>
                  <a:srgbClr val="FFFFFF"/>
                </a:solidFill>
              </a14:hiddenFill>
            </a:ext>
          </a:extLst>
        </p:spPr>
      </p:pic>
      <p:cxnSp>
        <p:nvCxnSpPr>
          <p:cNvPr id="106" name="直線單箭頭接點 105">
            <a:extLst>
              <a:ext uri="{FF2B5EF4-FFF2-40B4-BE49-F238E27FC236}">
                <a16:creationId xmlns:a16="http://schemas.microsoft.com/office/drawing/2014/main" id="{A8C80F30-FB97-20FF-821C-83AE6E4747CA}"/>
              </a:ext>
            </a:extLst>
          </p:cNvPr>
          <p:cNvCxnSpPr>
            <a:cxnSpLocks/>
            <a:stCxn id="14" idx="3"/>
            <a:endCxn id="1025" idx="1"/>
          </p:cNvCxnSpPr>
          <p:nvPr/>
        </p:nvCxnSpPr>
        <p:spPr>
          <a:xfrm flipV="1">
            <a:off x="989992" y="1704160"/>
            <a:ext cx="3394624" cy="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接點: 肘形 110">
            <a:extLst>
              <a:ext uri="{FF2B5EF4-FFF2-40B4-BE49-F238E27FC236}">
                <a16:creationId xmlns:a16="http://schemas.microsoft.com/office/drawing/2014/main" id="{5F65EBBE-7449-5F65-48F3-6A2417584133}"/>
              </a:ext>
            </a:extLst>
          </p:cNvPr>
          <p:cNvCxnSpPr>
            <a:cxnSpLocks/>
            <a:stCxn id="56" idx="3"/>
            <a:endCxn id="1025" idx="0"/>
          </p:cNvCxnSpPr>
          <p:nvPr/>
        </p:nvCxnSpPr>
        <p:spPr>
          <a:xfrm>
            <a:off x="4260843" y="935022"/>
            <a:ext cx="294746" cy="598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5" name="Picture 1">
            <a:extLst>
              <a:ext uri="{FF2B5EF4-FFF2-40B4-BE49-F238E27FC236}">
                <a16:creationId xmlns:a16="http://schemas.microsoft.com/office/drawing/2014/main" id="{0DD4A9A9-0A0D-ADA6-6636-8D9167E54A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4616" y="3928142"/>
            <a:ext cx="341946" cy="341946"/>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接點: 肘形 115">
            <a:extLst>
              <a:ext uri="{FF2B5EF4-FFF2-40B4-BE49-F238E27FC236}">
                <a16:creationId xmlns:a16="http://schemas.microsoft.com/office/drawing/2014/main" id="{EC62205B-5CEA-6AF0-75E1-E39BC4224243}"/>
              </a:ext>
            </a:extLst>
          </p:cNvPr>
          <p:cNvCxnSpPr>
            <a:cxnSpLocks/>
            <a:stCxn id="55" idx="3"/>
            <a:endCxn id="115" idx="2"/>
          </p:cNvCxnSpPr>
          <p:nvPr/>
        </p:nvCxnSpPr>
        <p:spPr>
          <a:xfrm flipV="1">
            <a:off x="4164200" y="4270088"/>
            <a:ext cx="391389" cy="5350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直線單箭頭接點 118">
            <a:extLst>
              <a:ext uri="{FF2B5EF4-FFF2-40B4-BE49-F238E27FC236}">
                <a16:creationId xmlns:a16="http://schemas.microsoft.com/office/drawing/2014/main" id="{DEBA563D-3164-1788-935E-DC3D19D3D0C3}"/>
              </a:ext>
            </a:extLst>
          </p:cNvPr>
          <p:cNvCxnSpPr>
            <a:cxnSpLocks/>
            <a:stCxn id="17" idx="3"/>
            <a:endCxn id="115" idx="1"/>
          </p:cNvCxnSpPr>
          <p:nvPr/>
        </p:nvCxnSpPr>
        <p:spPr>
          <a:xfrm flipV="1">
            <a:off x="989992" y="4099115"/>
            <a:ext cx="3394624" cy="7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直線單箭頭接點 125">
            <a:extLst>
              <a:ext uri="{FF2B5EF4-FFF2-40B4-BE49-F238E27FC236}">
                <a16:creationId xmlns:a16="http://schemas.microsoft.com/office/drawing/2014/main" id="{28AE2F19-0520-5D31-94A4-C58C63ADC50D}"/>
              </a:ext>
            </a:extLst>
          </p:cNvPr>
          <p:cNvCxnSpPr>
            <a:cxnSpLocks/>
            <a:stCxn id="1025" idx="2"/>
            <a:endCxn id="1028" idx="0"/>
          </p:cNvCxnSpPr>
          <p:nvPr/>
        </p:nvCxnSpPr>
        <p:spPr>
          <a:xfrm>
            <a:off x="4555589" y="1875133"/>
            <a:ext cx="0" cy="69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8" name="矩形 1027">
            <a:extLst>
              <a:ext uri="{FF2B5EF4-FFF2-40B4-BE49-F238E27FC236}">
                <a16:creationId xmlns:a16="http://schemas.microsoft.com/office/drawing/2014/main" id="{9C9D09CE-C171-8823-174C-A4E0E4A9B3AC}"/>
              </a:ext>
            </a:extLst>
          </p:cNvPr>
          <p:cNvSpPr/>
          <p:nvPr/>
        </p:nvSpPr>
        <p:spPr>
          <a:xfrm>
            <a:off x="4131844" y="2571750"/>
            <a:ext cx="847490" cy="6041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1100" b="1" dirty="0"/>
              <a:t>Pair space</a:t>
            </a:r>
          </a:p>
          <a:p>
            <a:pPr algn="ctr"/>
            <a:r>
              <a:rPr lang="en-US" altLang="zh-TW" sz="1100" b="1" dirty="0"/>
              <a:t>similarity</a:t>
            </a:r>
          </a:p>
        </p:txBody>
      </p:sp>
      <p:cxnSp>
        <p:nvCxnSpPr>
          <p:cNvPr id="1030" name="直線單箭頭接點 1029">
            <a:extLst>
              <a:ext uri="{FF2B5EF4-FFF2-40B4-BE49-F238E27FC236}">
                <a16:creationId xmlns:a16="http://schemas.microsoft.com/office/drawing/2014/main" id="{C01CA92B-15F8-0C2A-E6B3-8885452A9C1B}"/>
              </a:ext>
            </a:extLst>
          </p:cNvPr>
          <p:cNvCxnSpPr>
            <a:cxnSpLocks/>
            <a:stCxn id="115" idx="0"/>
            <a:endCxn id="1028" idx="2"/>
          </p:cNvCxnSpPr>
          <p:nvPr/>
        </p:nvCxnSpPr>
        <p:spPr>
          <a:xfrm flipV="1">
            <a:off x="4555589" y="3175864"/>
            <a:ext cx="0" cy="7522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98BDF852-28AB-5FA3-F7DE-967307154FEB}"/>
                  </a:ext>
                </a:extLst>
              </p:cNvPr>
              <p:cNvSpPr txBox="1"/>
              <p:nvPr/>
            </p:nvSpPr>
            <p:spPr>
              <a:xfrm>
                <a:off x="1495149" y="2957915"/>
                <a:ext cx="389253" cy="3270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b="1" i="1" dirty="0" smtClean="0">
                              <a:latin typeface="Cambria Math" panose="02040503050406030204" pitchFamily="18" charset="0"/>
                            </a:rPr>
                          </m:ctrlPr>
                        </m:sSubPr>
                        <m:e>
                          <m:r>
                            <a:rPr lang="en-US" altLang="zh-TW" b="1" i="1" dirty="0" smtClean="0">
                              <a:latin typeface="Cambria Math" panose="02040503050406030204" pitchFamily="18" charset="0"/>
                            </a:rPr>
                            <m:t>𝒛</m:t>
                          </m:r>
                        </m:e>
                        <m:sub>
                          <m:r>
                            <a:rPr lang="en-US" altLang="zh-TW" b="1" i="1" dirty="0" smtClean="0">
                              <a:latin typeface="Cambria Math" panose="02040503050406030204" pitchFamily="18" charset="0"/>
                            </a:rPr>
                            <m:t>𝒔𝒑𝒎</m:t>
                          </m:r>
                        </m:sub>
                      </m:sSub>
                    </m:oMath>
                  </m:oMathPara>
                </a14:m>
                <a:endParaRPr lang="zh-TW" altLang="en-US" sz="1100" dirty="0"/>
              </a:p>
            </p:txBody>
          </p:sp>
        </mc:Choice>
        <mc:Fallback xmlns="">
          <p:sp>
            <p:nvSpPr>
              <p:cNvPr id="39" name="文字方塊 38">
                <a:extLst>
                  <a:ext uri="{FF2B5EF4-FFF2-40B4-BE49-F238E27FC236}">
                    <a16:creationId xmlns:a16="http://schemas.microsoft.com/office/drawing/2014/main" id="{98BDF852-28AB-5FA3-F7DE-967307154FEB}"/>
                  </a:ext>
                </a:extLst>
              </p:cNvPr>
              <p:cNvSpPr txBox="1">
                <a:spLocks noRot="1" noChangeAspect="1" noMove="1" noResize="1" noEditPoints="1" noAdjustHandles="1" noChangeArrowheads="1" noChangeShapeType="1" noTextEdit="1"/>
              </p:cNvSpPr>
              <p:nvPr/>
            </p:nvSpPr>
            <p:spPr>
              <a:xfrm>
                <a:off x="1495149" y="2957915"/>
                <a:ext cx="389253" cy="327077"/>
              </a:xfrm>
              <a:prstGeom prst="rect">
                <a:avLst/>
              </a:prstGeom>
              <a:blipFill>
                <a:blip r:embed="rId4"/>
                <a:stretch>
                  <a:fillRect r="-265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E92956E-6784-D647-968D-87FBB7FE071A}"/>
                  </a:ext>
                </a:extLst>
              </p:cNvPr>
              <p:cNvSpPr/>
              <p:nvPr/>
            </p:nvSpPr>
            <p:spPr>
              <a:xfrm>
                <a:off x="3221029" y="2762994"/>
                <a:ext cx="717574" cy="221106"/>
              </a:xfrm>
              <a:prstGeom prst="rect">
                <a:avLst/>
              </a:prstGeom>
              <a:solidFill>
                <a:srgbClr val="FFFF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200" b="1" i="1" dirty="0" smtClean="0">
                              <a:solidFill>
                                <a:schemeClr val="tx1"/>
                              </a:solidFill>
                              <a:effectLst/>
                              <a:latin typeface="Cambria Math" panose="02040503050406030204" pitchFamily="18" charset="0"/>
                            </a:rPr>
                          </m:ctrlPr>
                        </m:sSubPr>
                        <m:e>
                          <m:r>
                            <a:rPr lang="en-US" altLang="zh-TW" sz="1200" b="1" i="1" dirty="0">
                              <a:solidFill>
                                <a:schemeClr val="tx1"/>
                              </a:solidFill>
                              <a:latin typeface="Cambria Math" panose="02040503050406030204" pitchFamily="18" charset="0"/>
                            </a:rPr>
                            <m:t>𝑳</m:t>
                          </m:r>
                        </m:e>
                        <m:sub>
                          <m:r>
                            <a:rPr lang="en-US" altLang="zh-TW" sz="1200" b="1" i="1" dirty="0" smtClean="0">
                              <a:solidFill>
                                <a:schemeClr val="tx1"/>
                              </a:solidFill>
                              <a:latin typeface="Cambria Math" panose="02040503050406030204" pitchFamily="18" charset="0"/>
                            </a:rPr>
                            <m:t>𝒅𝒇𝒎</m:t>
                          </m:r>
                        </m:sub>
                      </m:sSub>
                    </m:oMath>
                  </m:oMathPara>
                </a14:m>
                <a:endParaRPr lang="en-US" altLang="zh-TW" sz="900" b="1" dirty="0"/>
              </a:p>
            </p:txBody>
          </p:sp>
        </mc:Choice>
        <mc:Fallback xmlns="">
          <p:sp>
            <p:nvSpPr>
              <p:cNvPr id="48" name="矩形 47">
                <a:extLst>
                  <a:ext uri="{FF2B5EF4-FFF2-40B4-BE49-F238E27FC236}">
                    <a16:creationId xmlns:a16="http://schemas.microsoft.com/office/drawing/2014/main" id="{5E92956E-6784-D647-968D-87FBB7FE071A}"/>
                  </a:ext>
                </a:extLst>
              </p:cNvPr>
              <p:cNvSpPr>
                <a:spLocks noRot="1" noChangeAspect="1" noMove="1" noResize="1" noEditPoints="1" noAdjustHandles="1" noChangeArrowheads="1" noChangeShapeType="1" noTextEdit="1"/>
              </p:cNvSpPr>
              <p:nvPr/>
            </p:nvSpPr>
            <p:spPr>
              <a:xfrm>
                <a:off x="3221029" y="2762994"/>
                <a:ext cx="717574" cy="221106"/>
              </a:xfrm>
              <a:prstGeom prst="rect">
                <a:avLst/>
              </a:prstGeom>
              <a:blipFill>
                <a:blip r:embed="rId5"/>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6C5F796D-13E3-D2C2-7083-D29CD8844072}"/>
                  </a:ext>
                </a:extLst>
              </p:cNvPr>
              <p:cNvSpPr/>
              <p:nvPr/>
            </p:nvSpPr>
            <p:spPr>
              <a:xfrm>
                <a:off x="1893064" y="2805356"/>
                <a:ext cx="717574" cy="221106"/>
              </a:xfrm>
              <a:prstGeom prst="rect">
                <a:avLst/>
              </a:prstGeom>
              <a:solidFill>
                <a:srgbClr val="FFFF00"/>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TW" sz="1200" b="1" i="1" dirty="0" smtClean="0">
                              <a:solidFill>
                                <a:schemeClr val="tx1"/>
                              </a:solidFill>
                              <a:effectLst/>
                              <a:latin typeface="Cambria Math" panose="02040503050406030204" pitchFamily="18" charset="0"/>
                            </a:rPr>
                          </m:ctrlPr>
                        </m:sSubPr>
                        <m:e>
                          <m:r>
                            <a:rPr lang="en-US" altLang="zh-TW" sz="1200" b="1" i="1" dirty="0">
                              <a:solidFill>
                                <a:schemeClr val="tx1"/>
                              </a:solidFill>
                              <a:latin typeface="Cambria Math" panose="02040503050406030204" pitchFamily="18" charset="0"/>
                            </a:rPr>
                            <m:t>𝑳</m:t>
                          </m:r>
                        </m:e>
                        <m:sub>
                          <m:r>
                            <a:rPr lang="en-US" altLang="zh-TW" sz="1200" b="1" i="1" dirty="0" smtClean="0">
                              <a:solidFill>
                                <a:schemeClr val="tx1"/>
                              </a:solidFill>
                              <a:latin typeface="Cambria Math" panose="02040503050406030204" pitchFamily="18" charset="0"/>
                            </a:rPr>
                            <m:t>𝒔𝒑𝒎</m:t>
                          </m:r>
                        </m:sub>
                      </m:sSub>
                    </m:oMath>
                  </m:oMathPara>
                </a14:m>
                <a:endParaRPr lang="en-US" altLang="zh-TW" sz="900" b="1" dirty="0"/>
              </a:p>
            </p:txBody>
          </p:sp>
        </mc:Choice>
        <mc:Fallback xmlns="">
          <p:sp>
            <p:nvSpPr>
              <p:cNvPr id="49" name="矩形 48">
                <a:extLst>
                  <a:ext uri="{FF2B5EF4-FFF2-40B4-BE49-F238E27FC236}">
                    <a16:creationId xmlns:a16="http://schemas.microsoft.com/office/drawing/2014/main" id="{6C5F796D-13E3-D2C2-7083-D29CD8844072}"/>
                  </a:ext>
                </a:extLst>
              </p:cNvPr>
              <p:cNvSpPr>
                <a:spLocks noRot="1" noChangeAspect="1" noMove="1" noResize="1" noEditPoints="1" noAdjustHandles="1" noChangeArrowheads="1" noChangeShapeType="1" noTextEdit="1"/>
              </p:cNvSpPr>
              <p:nvPr/>
            </p:nvSpPr>
            <p:spPr>
              <a:xfrm>
                <a:off x="1893064" y="2805356"/>
                <a:ext cx="717574" cy="221106"/>
              </a:xfrm>
              <a:prstGeom prst="rect">
                <a:avLst/>
              </a:prstGeom>
              <a:blipFill>
                <a:blip r:embed="rId6"/>
                <a:stretch>
                  <a:fillRect/>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文字方塊 62">
                <a:extLst>
                  <a:ext uri="{FF2B5EF4-FFF2-40B4-BE49-F238E27FC236}">
                    <a16:creationId xmlns:a16="http://schemas.microsoft.com/office/drawing/2014/main" id="{65770964-B67B-EEDD-4956-6D8A3276195B}"/>
                  </a:ext>
                </a:extLst>
              </p:cNvPr>
              <p:cNvSpPr txBox="1"/>
              <p:nvPr/>
            </p:nvSpPr>
            <p:spPr>
              <a:xfrm>
                <a:off x="3851884" y="2918273"/>
                <a:ext cx="36668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1" i="1" dirty="0" smtClean="0">
                          <a:latin typeface="Cambria Math" panose="02040503050406030204" pitchFamily="18" charset="0"/>
                        </a:rPr>
                        <m:t>𝒛</m:t>
                      </m:r>
                    </m:oMath>
                  </m:oMathPara>
                </a14:m>
                <a:endParaRPr lang="zh-TW" altLang="en-US" dirty="0"/>
              </a:p>
            </p:txBody>
          </p:sp>
        </mc:Choice>
        <mc:Fallback xmlns="">
          <p:sp>
            <p:nvSpPr>
              <p:cNvPr id="63" name="文字方塊 62">
                <a:extLst>
                  <a:ext uri="{FF2B5EF4-FFF2-40B4-BE49-F238E27FC236}">
                    <a16:creationId xmlns:a16="http://schemas.microsoft.com/office/drawing/2014/main" id="{65770964-B67B-EEDD-4956-6D8A3276195B}"/>
                  </a:ext>
                </a:extLst>
              </p:cNvPr>
              <p:cNvSpPr txBox="1">
                <a:spLocks noRot="1" noChangeAspect="1" noMove="1" noResize="1" noEditPoints="1" noAdjustHandles="1" noChangeArrowheads="1" noChangeShapeType="1" noTextEdit="1"/>
              </p:cNvSpPr>
              <p:nvPr/>
            </p:nvSpPr>
            <p:spPr>
              <a:xfrm>
                <a:off x="3851884" y="2918273"/>
                <a:ext cx="366680" cy="307777"/>
              </a:xfrm>
              <a:prstGeom prst="rect">
                <a:avLst/>
              </a:prstGeom>
              <a:blipFill>
                <a:blip r:embed="rId7"/>
                <a:stretch>
                  <a:fillRect/>
                </a:stretch>
              </a:blipFill>
            </p:spPr>
            <p:txBody>
              <a:bodyPr/>
              <a:lstStyle/>
              <a:p>
                <a:r>
                  <a:rPr lang="zh-TW" altLang="en-US">
                    <a:noFill/>
                  </a:rPr>
                  <a:t> </a:t>
                </a:r>
              </a:p>
            </p:txBody>
          </p:sp>
        </mc:Fallback>
      </mc:AlternateContent>
      <p:cxnSp>
        <p:nvCxnSpPr>
          <p:cNvPr id="67" name="直線單箭頭接點 66">
            <a:extLst>
              <a:ext uri="{FF2B5EF4-FFF2-40B4-BE49-F238E27FC236}">
                <a16:creationId xmlns:a16="http://schemas.microsoft.com/office/drawing/2014/main" id="{F8D16BA5-F982-45D6-6890-6C8D1B6F0E7B}"/>
              </a:ext>
            </a:extLst>
          </p:cNvPr>
          <p:cNvCxnSpPr>
            <a:cxnSpLocks/>
            <a:stCxn id="1028" idx="1"/>
            <a:endCxn id="48" idx="3"/>
          </p:cNvCxnSpPr>
          <p:nvPr/>
        </p:nvCxnSpPr>
        <p:spPr>
          <a:xfrm flipH="1" flipV="1">
            <a:off x="3938603" y="2873547"/>
            <a:ext cx="193241" cy="2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接點: 肘形 74">
            <a:extLst>
              <a:ext uri="{FF2B5EF4-FFF2-40B4-BE49-F238E27FC236}">
                <a16:creationId xmlns:a16="http://schemas.microsoft.com/office/drawing/2014/main" id="{095EEE3D-9C5C-4535-D3C4-74958F58480A}"/>
              </a:ext>
            </a:extLst>
          </p:cNvPr>
          <p:cNvCxnSpPr>
            <a:cxnSpLocks/>
            <a:stCxn id="65" idx="3"/>
            <a:endCxn id="49" idx="1"/>
          </p:cNvCxnSpPr>
          <p:nvPr/>
        </p:nvCxnSpPr>
        <p:spPr>
          <a:xfrm>
            <a:off x="1535307" y="2915781"/>
            <a:ext cx="357757" cy="1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接點: 肘形 23">
            <a:extLst>
              <a:ext uri="{FF2B5EF4-FFF2-40B4-BE49-F238E27FC236}">
                <a16:creationId xmlns:a16="http://schemas.microsoft.com/office/drawing/2014/main" id="{FD42926F-7889-D613-6682-60C74A077ABD}"/>
              </a:ext>
            </a:extLst>
          </p:cNvPr>
          <p:cNvCxnSpPr>
            <a:cxnSpLocks/>
          </p:cNvCxnSpPr>
          <p:nvPr/>
        </p:nvCxnSpPr>
        <p:spPr>
          <a:xfrm rot="16200000" flipH="1">
            <a:off x="-109463" y="3424345"/>
            <a:ext cx="1432036" cy="1213111"/>
          </a:xfrm>
          <a:prstGeom prst="bentConnector3">
            <a:avLst>
              <a:gd name="adj1" fmla="val 99664"/>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8EFBFD11-DBAB-CC22-F25D-A5555503100E}"/>
                  </a:ext>
                </a:extLst>
              </p:cNvPr>
              <p:cNvSpPr txBox="1"/>
              <p:nvPr/>
            </p:nvSpPr>
            <p:spPr>
              <a:xfrm>
                <a:off x="5081667" y="3778044"/>
                <a:ext cx="3983024" cy="4840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𝑠𝑝𝑚</m:t>
                          </m:r>
                        </m:sub>
                      </m:sSub>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smtClean="0">
                              <a:latin typeface="Cambria Math" panose="02040503050406030204" pitchFamily="18" charset="0"/>
                            </a:rPr>
                            <m:t>−</m:t>
                          </m:r>
                          <m:r>
                            <a:rPr lang="en-US" altLang="zh-TW" i="1">
                              <a:latin typeface="Cambria Math" panose="02040503050406030204" pitchFamily="18" charset="0"/>
                            </a:rPr>
                            <m:t>1</m:t>
                          </m:r>
                        </m:num>
                        <m:den>
                          <m:r>
                            <a:rPr lang="sv-SE" altLang="zh-TW">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i="1" smtClean="0">
                                  <a:latin typeface="Cambria Math" panose="02040503050406030204" pitchFamily="18" charset="0"/>
                                </a:rPr>
                                <m:t>C</m:t>
                              </m:r>
                            </m:e>
                            <m:sub>
                              <m:r>
                                <a:rPr lang="en-US" altLang="zh-TW" b="0" i="1" smtClean="0">
                                  <a:latin typeface="Cambria Math" panose="02040503050406030204" pitchFamily="18" charset="0"/>
                                </a:rPr>
                                <m:t>𝑠</m:t>
                              </m:r>
                            </m:sub>
                          </m:sSub>
                          <m:r>
                            <a:rPr lang="sv-SE" altLang="zh-TW">
                              <a:latin typeface="Cambria Math" panose="02040503050406030204" pitchFamily="18" charset="0"/>
                            </a:rPr>
                            <m:t>∣</m:t>
                          </m:r>
                        </m:den>
                      </m:f>
                      <m:sSub>
                        <m:sSubPr>
                          <m:ctrlPr>
                            <a:rPr lang="en-US" altLang="zh-TW" i="1">
                              <a:latin typeface="Cambria Math" panose="02040503050406030204" pitchFamily="18" charset="0"/>
                            </a:rPr>
                          </m:ctrlPr>
                        </m:sSubPr>
                        <m:e>
                          <m:r>
                            <a:rPr lang="en-US" altLang="zh-TW" i="1">
                              <a:latin typeface="Cambria Math" panose="02040503050406030204" pitchFamily="18" charset="0"/>
                            </a:rPr>
                            <m:t>𝛴</m:t>
                          </m:r>
                        </m:e>
                        <m:sub>
                          <m:r>
                            <a:rPr lang="en-US" altLang="zh-TW" i="1">
                              <a:latin typeface="Cambria Math" panose="02040503050406030204" pitchFamily="18" charset="0"/>
                            </a:rPr>
                            <m:t>(</m:t>
                          </m:r>
                          <m:r>
                            <a:rPr lang="en-US" altLang="zh-TW" b="0" i="1" smtClean="0">
                              <a:solidFill>
                                <a:schemeClr val="tx1"/>
                              </a:solidFill>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𝑦</m:t>
                          </m:r>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C</m:t>
                              </m:r>
                            </m:e>
                            <m:sub>
                              <m:r>
                                <a:rPr lang="en-US" altLang="zh-TW" i="1">
                                  <a:latin typeface="Cambria Math" panose="02040503050406030204" pitchFamily="18" charset="0"/>
                                </a:rPr>
                                <m:t>𝑠</m:t>
                              </m:r>
                            </m:sub>
                          </m:sSub>
                        </m:sub>
                      </m:sSub>
                      <m:r>
                        <m:rPr>
                          <m:sty m:val="p"/>
                        </m:rPr>
                        <a:rPr lang="en-US" altLang="zh-TW" b="0" i="0" smtClean="0">
                          <a:latin typeface="Cambria Math" panose="02040503050406030204" pitchFamily="18" charset="0"/>
                        </a:rPr>
                        <m:t>log</m:t>
                      </m:r>
                      <m:r>
                        <a:rPr lang="en-US" altLang="zh-TW" b="0" i="1" smtClean="0">
                          <a:latin typeface="Cambria Math" panose="02040503050406030204" pitchFamily="18" charset="0"/>
                        </a:rPr>
                        <m:t>⁡</m:t>
                      </m:r>
                      <m:d>
                        <m:dPr>
                          <m:ctrlPr>
                            <a:rPr lang="en-US" altLang="zh-TW" i="1">
                              <a:latin typeface="Cambria Math" panose="02040503050406030204" pitchFamily="18" charset="0"/>
                            </a:rPr>
                          </m:ctrlPr>
                        </m:dPr>
                        <m:e>
                          <m:sSub>
                            <m:sSubPr>
                              <m:ctrlPr>
                                <a:rPr lang="en-US" altLang="zh-TW" i="1" smtClean="0">
                                  <a:latin typeface="Cambria Math" panose="02040503050406030204" pitchFamily="18" charset="0"/>
                                </a:rPr>
                              </m:ctrlPr>
                            </m:sSubPr>
                            <m:e>
                              <m:r>
                                <a:rPr lang="en-US" altLang="zh-TW" b="1" i="1" smtClean="0">
                                  <a:latin typeface="Cambria Math" panose="02040503050406030204" pitchFamily="18" charset="0"/>
                                </a:rPr>
                                <m:t>𝒛</m:t>
                              </m:r>
                            </m:e>
                            <m:sub>
                              <m:r>
                                <a:rPr lang="en-US" altLang="zh-TW" i="1">
                                  <a:latin typeface="Cambria Math" panose="02040503050406030204" pitchFamily="18" charset="0"/>
                                </a:rPr>
                                <m:t>𝑠𝑝𝑚</m:t>
                              </m:r>
                            </m:sub>
                          </m:sSub>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𝑦</m:t>
                              </m:r>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𝑠</m:t>
                                  </m:r>
                                </m:e>
                              </m:d>
                            </m:num>
                            <m:den>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𝜃</m:t>
                              </m:r>
                            </m:den>
                          </m:f>
                          <m:r>
                            <a:rPr lang="en-US" altLang="zh-TW" b="0" i="1" smtClean="0">
                              <a:latin typeface="Cambria Math" panose="02040503050406030204" pitchFamily="18" charset="0"/>
                            </a:rPr>
                            <m:t>)</m:t>
                          </m:r>
                        </m:e>
                      </m:d>
                    </m:oMath>
                  </m:oMathPara>
                </a14:m>
                <a:endParaRPr lang="zh-TW" altLang="en-US" dirty="0"/>
              </a:p>
            </p:txBody>
          </p:sp>
        </mc:Choice>
        <mc:Fallback xmlns="">
          <p:sp>
            <p:nvSpPr>
              <p:cNvPr id="25" name="文字方塊 24">
                <a:extLst>
                  <a:ext uri="{FF2B5EF4-FFF2-40B4-BE49-F238E27FC236}">
                    <a16:creationId xmlns:a16="http://schemas.microsoft.com/office/drawing/2014/main" id="{8EFBFD11-DBAB-CC22-F25D-A5555503100E}"/>
                  </a:ext>
                </a:extLst>
              </p:cNvPr>
              <p:cNvSpPr txBox="1">
                <a:spLocks noRot="1" noChangeAspect="1" noMove="1" noResize="1" noEditPoints="1" noAdjustHandles="1" noChangeArrowheads="1" noChangeShapeType="1" noTextEdit="1"/>
              </p:cNvSpPr>
              <p:nvPr/>
            </p:nvSpPr>
            <p:spPr>
              <a:xfrm>
                <a:off x="5081667" y="3778044"/>
                <a:ext cx="3983024" cy="484043"/>
              </a:xfrm>
              <a:prstGeom prst="rect">
                <a:avLst/>
              </a:prstGeom>
              <a:blipFill>
                <a:blip r:embed="rId8"/>
                <a:stretch>
                  <a:fillRect b="-506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1D892A0B-BE47-026E-267D-FFEDB731A4AB}"/>
                  </a:ext>
                </a:extLst>
              </p:cNvPr>
              <p:cNvSpPr txBox="1"/>
              <p:nvPr/>
            </p:nvSpPr>
            <p:spPr>
              <a:xfrm>
                <a:off x="4972018" y="4329817"/>
                <a:ext cx="3983024" cy="4840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𝐿</m:t>
                          </m:r>
                        </m:e>
                        <m:sub>
                          <m:r>
                            <a:rPr lang="en-US" altLang="zh-TW" b="0" i="1" smtClean="0">
                              <a:latin typeface="Cambria Math" panose="02040503050406030204" pitchFamily="18" charset="0"/>
                            </a:rPr>
                            <m:t>𝑑𝑓𝑚</m:t>
                          </m:r>
                        </m:sub>
                      </m:sSub>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smtClean="0">
                              <a:latin typeface="Cambria Math" panose="02040503050406030204" pitchFamily="18" charset="0"/>
                            </a:rPr>
                            <m:t>−</m:t>
                          </m:r>
                          <m:r>
                            <a:rPr lang="en-US" altLang="zh-TW" i="1">
                              <a:latin typeface="Cambria Math" panose="02040503050406030204" pitchFamily="18" charset="0"/>
                            </a:rPr>
                            <m:t>1</m:t>
                          </m:r>
                        </m:num>
                        <m:den>
                          <m:r>
                            <a:rPr lang="sv-SE" altLang="zh-TW">
                              <a:latin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i="1" smtClean="0">
                                  <a:latin typeface="Cambria Math" panose="02040503050406030204" pitchFamily="18" charset="0"/>
                                </a:rPr>
                                <m:t>C</m:t>
                              </m:r>
                            </m:e>
                            <m:sub>
                              <m:r>
                                <a:rPr lang="en-US" altLang="zh-TW" b="0" i="1" smtClean="0">
                                  <a:latin typeface="Cambria Math" panose="02040503050406030204" pitchFamily="18" charset="0"/>
                                </a:rPr>
                                <m:t>𝑠</m:t>
                              </m:r>
                            </m:sub>
                          </m:sSub>
                          <m:r>
                            <a:rPr lang="sv-SE" altLang="zh-TW">
                              <a:latin typeface="Cambria Math" panose="02040503050406030204" pitchFamily="18" charset="0"/>
                            </a:rPr>
                            <m:t>∣</m:t>
                          </m:r>
                        </m:den>
                      </m:f>
                      <m:sSub>
                        <m:sSubPr>
                          <m:ctrlPr>
                            <a:rPr lang="en-US" altLang="zh-TW" i="1">
                              <a:latin typeface="Cambria Math" panose="02040503050406030204" pitchFamily="18" charset="0"/>
                            </a:rPr>
                          </m:ctrlPr>
                        </m:sSubPr>
                        <m:e>
                          <m:r>
                            <a:rPr lang="en-US" altLang="zh-TW" i="1">
                              <a:latin typeface="Cambria Math" panose="02040503050406030204" pitchFamily="18" charset="0"/>
                            </a:rPr>
                            <m:t>𝛴</m:t>
                          </m:r>
                        </m:e>
                        <m:sub>
                          <m:r>
                            <a:rPr lang="en-US" altLang="zh-TW" i="1">
                              <a:latin typeface="Cambria Math" panose="02040503050406030204" pitchFamily="18" charset="0"/>
                            </a:rPr>
                            <m:t>(</m:t>
                          </m:r>
                          <m:r>
                            <a:rPr lang="en-US" altLang="zh-TW" b="0" i="1" smtClean="0">
                              <a:solidFill>
                                <a:schemeClr val="tx1"/>
                              </a:solidFill>
                              <a:latin typeface="Cambria Math" panose="02040503050406030204" pitchFamily="18" charset="0"/>
                            </a:rPr>
                            <m:t>𝑥</m:t>
                          </m:r>
                          <m:r>
                            <a:rPr lang="en-US" altLang="zh-TW" i="1">
                              <a:latin typeface="Cambria Math" panose="02040503050406030204" pitchFamily="18" charset="0"/>
                            </a:rPr>
                            <m:t>,</m:t>
                          </m:r>
                          <m:r>
                            <a:rPr lang="en-US" altLang="zh-TW" b="0" i="1" smtClean="0">
                              <a:latin typeface="Cambria Math" panose="02040503050406030204" pitchFamily="18" charset="0"/>
                            </a:rPr>
                            <m:t>𝑦</m:t>
                          </m:r>
                          <m:r>
                            <a:rPr lang="en-US" altLang="zh-TW" i="1">
                              <a:latin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sSub>
                            <m:sSubPr>
                              <m:ctrlPr>
                                <a:rPr lang="en-US" altLang="zh-TW" i="1">
                                  <a:latin typeface="Cambria Math" panose="02040503050406030204" pitchFamily="18" charset="0"/>
                                </a:rPr>
                              </m:ctrlPr>
                            </m:sSubPr>
                            <m:e>
                              <m:r>
                                <m:rPr>
                                  <m:sty m:val="p"/>
                                </m:rPr>
                                <a:rPr lang="en-US" altLang="zh-TW" i="1">
                                  <a:latin typeface="Cambria Math" panose="02040503050406030204" pitchFamily="18" charset="0"/>
                                </a:rPr>
                                <m:t>C</m:t>
                              </m:r>
                            </m:e>
                            <m:sub>
                              <m:r>
                                <a:rPr lang="en-US" altLang="zh-TW" i="1">
                                  <a:latin typeface="Cambria Math" panose="02040503050406030204" pitchFamily="18" charset="0"/>
                                </a:rPr>
                                <m:t>𝑠</m:t>
                              </m:r>
                            </m:sub>
                          </m:sSub>
                        </m:sub>
                      </m:sSub>
                      <m:r>
                        <m:rPr>
                          <m:sty m:val="p"/>
                        </m:rPr>
                        <a:rPr lang="en-US" altLang="zh-TW" b="0" i="0" smtClean="0">
                          <a:latin typeface="Cambria Math" panose="02040503050406030204" pitchFamily="18" charset="0"/>
                        </a:rPr>
                        <m:t>log</m:t>
                      </m:r>
                      <m:r>
                        <a:rPr lang="en-US" altLang="zh-TW" b="0" i="1" smtClean="0">
                          <a:latin typeface="Cambria Math" panose="02040503050406030204" pitchFamily="18" charset="0"/>
                        </a:rPr>
                        <m:t>⁡</m:t>
                      </m:r>
                      <m:d>
                        <m:dPr>
                          <m:ctrlPr>
                            <a:rPr lang="en-US" altLang="zh-TW" i="1">
                              <a:latin typeface="Cambria Math" panose="02040503050406030204" pitchFamily="18" charset="0"/>
                            </a:rPr>
                          </m:ctrlPr>
                        </m:dPr>
                        <m:e>
                          <m:r>
                            <a:rPr lang="en-US" altLang="zh-TW" b="1" i="1" smtClean="0">
                              <a:latin typeface="Cambria Math" panose="02040503050406030204" pitchFamily="18" charset="0"/>
                            </a:rPr>
                            <m:t>𝒛</m:t>
                          </m:r>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i="1">
                                  <a:latin typeface="Cambria Math" panose="02040503050406030204" pitchFamily="18" charset="0"/>
                                </a:rPr>
                                <m:t>𝑦</m:t>
                              </m:r>
                              <m:r>
                                <a:rPr lang="en-US" altLang="zh-TW" i="1">
                                  <a:latin typeface="Cambria Math" panose="02040503050406030204" pitchFamily="18" charset="0"/>
                                </a:rPr>
                                <m:t>=</m:t>
                              </m:r>
                              <m:d>
                                <m:dPr>
                                  <m:ctrlPr>
                                    <a:rPr lang="en-US" altLang="zh-TW" i="1">
                                      <a:latin typeface="Cambria Math" panose="02040503050406030204" pitchFamily="18" charset="0"/>
                                    </a:rPr>
                                  </m:ctrlPr>
                                </m:dPr>
                                <m:e>
                                  <m:r>
                                    <a:rPr lang="en-US" altLang="zh-TW" i="1">
                                      <a:latin typeface="Cambria Math" panose="02040503050406030204" pitchFamily="18" charset="0"/>
                                    </a:rPr>
                                    <m:t>𝑠</m:t>
                                  </m:r>
                                </m:e>
                              </m:d>
                            </m:num>
                            <m:den>
                              <m:r>
                                <a:rPr lang="en-US" altLang="zh-TW" i="1">
                                  <a:latin typeface="Cambria Math" panose="02040503050406030204" pitchFamily="18" charset="0"/>
                                </a:rPr>
                                <m:t>𝑥</m:t>
                              </m:r>
                              <m:r>
                                <a:rPr lang="en-US" altLang="zh-TW" i="1">
                                  <a:latin typeface="Cambria Math" panose="02040503050406030204" pitchFamily="18" charset="0"/>
                                </a:rPr>
                                <m:t>;</m:t>
                              </m:r>
                              <m:r>
                                <a:rPr lang="zh-TW" altLang="en-US" i="1">
                                  <a:latin typeface="Cambria Math" panose="02040503050406030204" pitchFamily="18" charset="0"/>
                                </a:rPr>
                                <m:t>𝜃</m:t>
                              </m:r>
                            </m:den>
                          </m:f>
                          <m:r>
                            <a:rPr lang="en-US" altLang="zh-TW" b="0" i="1" smtClean="0">
                              <a:latin typeface="Cambria Math" panose="02040503050406030204" pitchFamily="18" charset="0"/>
                            </a:rPr>
                            <m:t>)</m:t>
                          </m:r>
                        </m:e>
                      </m:d>
                    </m:oMath>
                  </m:oMathPara>
                </a14:m>
                <a:endParaRPr lang="zh-TW" altLang="en-US" dirty="0"/>
              </a:p>
            </p:txBody>
          </p:sp>
        </mc:Choice>
        <mc:Fallback xmlns="">
          <p:sp>
            <p:nvSpPr>
              <p:cNvPr id="26" name="文字方塊 25">
                <a:extLst>
                  <a:ext uri="{FF2B5EF4-FFF2-40B4-BE49-F238E27FC236}">
                    <a16:creationId xmlns:a16="http://schemas.microsoft.com/office/drawing/2014/main" id="{1D892A0B-BE47-026E-267D-FFEDB731A4AB}"/>
                  </a:ext>
                </a:extLst>
              </p:cNvPr>
              <p:cNvSpPr txBox="1">
                <a:spLocks noRot="1" noChangeAspect="1" noMove="1" noResize="1" noEditPoints="1" noAdjustHandles="1" noChangeArrowheads="1" noChangeShapeType="1" noTextEdit="1"/>
              </p:cNvSpPr>
              <p:nvPr/>
            </p:nvSpPr>
            <p:spPr>
              <a:xfrm>
                <a:off x="4972018" y="4329817"/>
                <a:ext cx="3983024" cy="484043"/>
              </a:xfrm>
              <a:prstGeom prst="rect">
                <a:avLst/>
              </a:prstGeom>
              <a:blipFill>
                <a:blip r:embed="rId9"/>
                <a:stretch>
                  <a:fillRect b="-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1C84E646-E804-2F7F-638E-6C6D2304A917}"/>
                  </a:ext>
                </a:extLst>
              </p:cNvPr>
              <p:cNvSpPr txBox="1"/>
              <p:nvPr/>
            </p:nvSpPr>
            <p:spPr>
              <a:xfrm>
                <a:off x="4548994" y="3260688"/>
                <a:ext cx="4688114"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b="1" i="1" smtClean="0">
                          <a:latin typeface="Cambria Math" panose="02040503050406030204" pitchFamily="18" charset="0"/>
                        </a:rPr>
                        <m:t>𝒛</m:t>
                      </m:r>
                      <m:d>
                        <m:dPr>
                          <m:ctrlPr>
                            <a:rPr lang="en-US" altLang="zh-TW" sz="1200" i="1">
                              <a:latin typeface="Cambria Math" panose="02040503050406030204" pitchFamily="18" charset="0"/>
                            </a:rPr>
                          </m:ctrlPr>
                        </m:dPr>
                        <m:e>
                          <m:f>
                            <m:fPr>
                              <m:ctrlPr>
                                <a:rPr lang="en-US" altLang="zh-TW" sz="1200" i="1">
                                  <a:latin typeface="Cambria Math" panose="02040503050406030204" pitchFamily="18" charset="0"/>
                                </a:rPr>
                              </m:ctrlPr>
                            </m:fPr>
                            <m:num>
                              <m:r>
                                <a:rPr lang="en-US" altLang="zh-TW" sz="1200" i="1">
                                  <a:latin typeface="Cambria Math" panose="02040503050406030204" pitchFamily="18" charset="0"/>
                                </a:rPr>
                                <m:t>𝑦</m:t>
                              </m:r>
                              <m:r>
                                <a:rPr lang="en-US" altLang="zh-TW" sz="1200" i="1">
                                  <a:latin typeface="Cambria Math" panose="02040503050406030204" pitchFamily="18" charset="0"/>
                                </a:rPr>
                                <m:t>=(</m:t>
                              </m:r>
                              <m:r>
                                <a:rPr lang="en-US" altLang="zh-TW" sz="1200" i="1">
                                  <a:latin typeface="Cambria Math" panose="02040503050406030204" pitchFamily="18" charset="0"/>
                                </a:rPr>
                                <m:t>𝑠</m:t>
                              </m:r>
                              <m:r>
                                <a:rPr lang="en-US" altLang="zh-TW" sz="1200" i="1">
                                  <a:latin typeface="Cambria Math" panose="02040503050406030204" pitchFamily="18" charset="0"/>
                                </a:rPr>
                                <m:t>,</m:t>
                              </m:r>
                              <m:r>
                                <a:rPr lang="en-US" altLang="zh-TW" sz="1200" i="1">
                                  <a:latin typeface="Cambria Math" panose="02040503050406030204" pitchFamily="18" charset="0"/>
                                </a:rPr>
                                <m:t>𝑜</m:t>
                              </m:r>
                              <m:r>
                                <a:rPr lang="en-US" altLang="zh-TW" sz="1200" i="1">
                                  <a:latin typeface="Cambria Math" panose="02040503050406030204" pitchFamily="18" charset="0"/>
                                </a:rPr>
                                <m:t>)</m:t>
                              </m:r>
                            </m:num>
                            <m:den>
                              <m:r>
                                <a:rPr lang="en-US" altLang="zh-TW" sz="1200" i="1">
                                  <a:latin typeface="Cambria Math" panose="02040503050406030204" pitchFamily="18" charset="0"/>
                                </a:rPr>
                                <m:t>𝑥</m:t>
                              </m:r>
                              <m:r>
                                <a:rPr lang="en-US" altLang="zh-TW" sz="1200" i="1">
                                  <a:latin typeface="Cambria Math" panose="02040503050406030204" pitchFamily="18" charset="0"/>
                                </a:rPr>
                                <m:t>:</m:t>
                              </m:r>
                              <m:r>
                                <a:rPr lang="zh-TW" altLang="en-US" sz="1200" i="1">
                                  <a:latin typeface="Cambria Math" panose="02040503050406030204" pitchFamily="18" charset="0"/>
                                </a:rPr>
                                <m:t>𝜃</m:t>
                              </m:r>
                            </m:den>
                          </m:f>
                        </m:e>
                      </m:d>
                      <m:r>
                        <a:rPr lang="en-US" altLang="zh-TW" sz="1200" b="0" i="0" smtClean="0">
                          <a:latin typeface="Cambria Math" panose="02040503050406030204" pitchFamily="18" charset="0"/>
                        </a:rPr>
                        <m:t>=</m:t>
                      </m:r>
                      <m:f>
                        <m:fPr>
                          <m:ctrlPr>
                            <a:rPr lang="en-US" altLang="zh-TW" sz="1200" b="0" i="1" smtClean="0">
                              <a:latin typeface="Cambria Math" panose="02040503050406030204" pitchFamily="18" charset="0"/>
                            </a:rPr>
                          </m:ctrlPr>
                        </m:fPr>
                        <m:num>
                          <m:func>
                            <m:funcPr>
                              <m:ctrlPr>
                                <a:rPr lang="en-US" altLang="zh-TW" sz="1200" i="1">
                                  <a:latin typeface="Cambria Math" panose="02040503050406030204" pitchFamily="18" charset="0"/>
                                </a:rPr>
                              </m:ctrlPr>
                            </m:funcPr>
                            <m:fName>
                              <m:r>
                                <m:rPr>
                                  <m:sty m:val="p"/>
                                </m:rPr>
                                <a:rPr lang="en-US" altLang="zh-TW" sz="1200">
                                  <a:latin typeface="Cambria Math" panose="02040503050406030204" pitchFamily="18" charset="0"/>
                                </a:rPr>
                                <m:t>exp</m:t>
                              </m:r>
                            </m:fName>
                            <m:e>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𝒇</m:t>
                                      </m:r>
                                      <m:r>
                                        <a:rPr lang="en-US" altLang="zh-TW" sz="1200" b="0" i="1" smtClean="0">
                                          <a:latin typeface="Cambria Math" panose="02040503050406030204" pitchFamily="18" charset="0"/>
                                        </a:rPr>
                                        <m:t>′</m:t>
                                      </m:r>
                                    </m:e>
                                    <m:sub>
                                      <m:r>
                                        <a:rPr lang="en-US" altLang="zh-TW" sz="1200" i="1">
                                          <a:latin typeface="Cambria Math" panose="02040503050406030204" pitchFamily="18" charset="0"/>
                                        </a:rPr>
                                        <m:t>𝑣</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𝒇</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𝑡</m:t>
                                      </m:r>
                                    </m:sub>
                                  </m:sSub>
                                </m:e>
                              </m:d>
                            </m:e>
                          </m:func>
                        </m:num>
                        <m:den>
                          <m:sSub>
                            <m:sSubPr>
                              <m:ctrlPr>
                                <a:rPr lang="en-US" altLang="zh-TW" sz="1200" b="0" i="1" smtClean="0">
                                  <a:latin typeface="Cambria Math" panose="02040503050406030204" pitchFamily="18" charset="0"/>
                                </a:rPr>
                              </m:ctrlPr>
                            </m:sSubPr>
                            <m:e>
                              <m:r>
                                <a:rPr lang="en-US" altLang="zh-TW" sz="1200" i="1">
                                  <a:latin typeface="Cambria Math" panose="02040503050406030204" pitchFamily="18" charset="0"/>
                                </a:rPr>
                                <m:t>𝛴</m:t>
                              </m:r>
                            </m:e>
                            <m:sub>
                              <m:r>
                                <a:rPr lang="en-US" altLang="zh-TW" sz="1200" b="0" i="1" smtClean="0">
                                  <a:latin typeface="Cambria Math" panose="02040503050406030204" pitchFamily="18" charset="0"/>
                                </a:rPr>
                                <m:t>(</m:t>
                              </m:r>
                              <m:acc>
                                <m:accPr>
                                  <m:chr m:val="̅"/>
                                  <m:ctrlPr>
                                    <a:rPr lang="en-US" altLang="zh-TW" sz="1200" b="0" i="1" smtClean="0">
                                      <a:solidFill>
                                        <a:srgbClr val="836967"/>
                                      </a:solidFill>
                                      <a:latin typeface="Cambria Math" panose="02040503050406030204" pitchFamily="18" charset="0"/>
                                    </a:rPr>
                                  </m:ctrlPr>
                                </m:accPr>
                                <m:e>
                                  <m:r>
                                    <a:rPr lang="en-US" altLang="zh-TW" sz="1200" b="0" i="1" smtClean="0">
                                      <a:latin typeface="Cambria Math" panose="02040503050406030204" pitchFamily="18" charset="0"/>
                                    </a:rPr>
                                    <m:t>𝑜</m:t>
                                  </m:r>
                                </m:e>
                              </m:acc>
                              <m:r>
                                <a:rPr lang="en-US" altLang="zh-TW" sz="1200" b="0" i="1" smtClean="0">
                                  <a:latin typeface="Cambria Math" panose="02040503050406030204" pitchFamily="18" charset="0"/>
                                </a:rPr>
                                <m:t>,</m:t>
                              </m:r>
                              <m:acc>
                                <m:accPr>
                                  <m:chr m:val="̅"/>
                                  <m:ctrlPr>
                                    <a:rPr lang="zh-TW" altLang="en-US" sz="1200" b="0" i="1" smtClean="0">
                                      <a:latin typeface="Cambria Math" panose="02040503050406030204" pitchFamily="18" charset="0"/>
                                    </a:rPr>
                                  </m:ctrlPr>
                                </m:accPr>
                                <m:e>
                                  <m:r>
                                    <a:rPr lang="en-US" altLang="zh-TW" sz="1200" b="0" i="1" smtClean="0">
                                      <a:latin typeface="Cambria Math" panose="02040503050406030204" pitchFamily="18" charset="0"/>
                                    </a:rPr>
                                    <m:t>𝑠</m:t>
                                  </m:r>
                                </m:e>
                              </m:acc>
                              <m:r>
                                <a:rPr lang="en-US" altLang="zh-TW" sz="1200" b="0" i="1" smtClean="0">
                                  <a:latin typeface="Cambria Math" panose="02040503050406030204" pitchFamily="18" charset="0"/>
                                </a:rPr>
                                <m:t>)</m:t>
                              </m:r>
                              <m:r>
                                <a:rPr lang="en-US" altLang="zh-TW" sz="1200" b="0" i="1" smtClean="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rPr>
                                  </m:ctrlPr>
                                </m:sSubPr>
                                <m:e>
                                  <m:r>
                                    <m:rPr>
                                      <m:sty m:val="p"/>
                                    </m:rPr>
                                    <a:rPr lang="en-US" altLang="zh-TW" sz="1200" i="1">
                                      <a:latin typeface="Cambria Math" panose="02040503050406030204" pitchFamily="18" charset="0"/>
                                    </a:rPr>
                                    <m:t>C</m:t>
                                  </m:r>
                                </m:e>
                                <m:sub>
                                  <m:r>
                                    <a:rPr lang="en-US" altLang="zh-TW" sz="1200" i="1">
                                      <a:latin typeface="Cambria Math" panose="02040503050406030204" pitchFamily="18" charset="0"/>
                                    </a:rPr>
                                    <m:t>𝑠</m:t>
                                  </m:r>
                                </m:sub>
                              </m:sSub>
                              <m:r>
                                <a:rPr lang="en-US" altLang="zh-TW" sz="1200" i="1" smtClean="0">
                                  <a:latin typeface="Cambria Math" panose="02040503050406030204" pitchFamily="18" charset="0"/>
                                  <a:ea typeface="Cambria Math" panose="02040503050406030204" pitchFamily="18" charset="0"/>
                                </a:rPr>
                                <m:t>∪</m:t>
                              </m:r>
                              <m:sSub>
                                <m:sSubPr>
                                  <m:ctrlPr>
                                    <a:rPr lang="en-US" altLang="zh-TW" sz="1200" i="1" smtClean="0">
                                      <a:latin typeface="Cambria Math" panose="02040503050406030204" pitchFamily="18" charset="0"/>
                                    </a:rPr>
                                  </m:ctrlPr>
                                </m:sSubPr>
                                <m:e>
                                  <m:r>
                                    <m:rPr>
                                      <m:sty m:val="p"/>
                                    </m:rPr>
                                    <a:rPr lang="en-US" altLang="zh-TW" sz="1200" i="1">
                                      <a:latin typeface="Cambria Math" panose="02040503050406030204" pitchFamily="18" charset="0"/>
                                    </a:rPr>
                                    <m:t>C</m:t>
                                  </m:r>
                                </m:e>
                                <m:sub>
                                  <m:r>
                                    <a:rPr lang="en-US" altLang="zh-TW" sz="1200" i="1">
                                      <a:latin typeface="Cambria Math" panose="02040503050406030204" pitchFamily="18" charset="0"/>
                                    </a:rPr>
                                    <m:t>𝑢</m:t>
                                  </m:r>
                                  <m:r>
                                    <a:rPr lang="en-US" altLang="zh-TW" sz="1200" i="1">
                                      <a:latin typeface="Cambria Math" panose="02040503050406030204" pitchFamily="18" charset="0"/>
                                    </a:rPr>
                                    <m:t> .</m:t>
                                  </m:r>
                                </m:sub>
                              </m:sSub>
                            </m:sub>
                          </m:sSub>
                          <m:r>
                            <a:rPr lang="en-US" altLang="zh-TW" sz="1200" b="0" i="0" smtClean="0">
                              <a:latin typeface="Cambria Math" panose="02040503050406030204" pitchFamily="18" charset="0"/>
                            </a:rPr>
                            <m:t> </m:t>
                          </m:r>
                          <m:r>
                            <m:rPr>
                              <m:sty m:val="p"/>
                            </m:rPr>
                            <a:rPr lang="en-US" altLang="zh-TW" sz="1200" b="0" i="0" smtClean="0">
                              <a:latin typeface="Cambria Math" panose="02040503050406030204" pitchFamily="18" charset="0"/>
                            </a:rPr>
                            <m:t>exp</m:t>
                          </m:r>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1" i="1" smtClean="0">
                                  <a:latin typeface="Cambria Math" panose="02040503050406030204" pitchFamily="18" charset="0"/>
                                </a:rPr>
                                <m:t>𝒇</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𝑣</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𝒇</m:t>
                              </m:r>
                              <m:r>
                                <a:rPr lang="en-US" altLang="zh-TW" sz="1200" b="0" i="1" smtClean="0">
                                  <a:latin typeface="Cambria Math" panose="02040503050406030204" pitchFamily="18" charset="0"/>
                                </a:rPr>
                                <m:t>′</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den>
                      </m:f>
                      <m:r>
                        <a:rPr lang="en-US" altLang="zh-TW" sz="1200" b="0" i="0" smtClean="0">
                          <a:latin typeface="Cambria Math" panose="02040503050406030204" pitchFamily="18" charset="0"/>
                        </a:rPr>
                        <m:t>. </m:t>
                      </m:r>
                    </m:oMath>
                  </m:oMathPara>
                </a14:m>
                <a:endParaRPr lang="zh-TW" altLang="en-US" sz="1200" dirty="0"/>
              </a:p>
            </p:txBody>
          </p:sp>
        </mc:Choice>
        <mc:Fallback xmlns="">
          <p:sp>
            <p:nvSpPr>
              <p:cNvPr id="29" name="文字方塊 28">
                <a:extLst>
                  <a:ext uri="{FF2B5EF4-FFF2-40B4-BE49-F238E27FC236}">
                    <a16:creationId xmlns:a16="http://schemas.microsoft.com/office/drawing/2014/main" id="{1C84E646-E804-2F7F-638E-6C6D2304A917}"/>
                  </a:ext>
                </a:extLst>
              </p:cNvPr>
              <p:cNvSpPr txBox="1">
                <a:spLocks noRot="1" noChangeAspect="1" noMove="1" noResize="1" noEditPoints="1" noAdjustHandles="1" noChangeArrowheads="1" noChangeShapeType="1" noTextEdit="1"/>
              </p:cNvSpPr>
              <p:nvPr/>
            </p:nvSpPr>
            <p:spPr>
              <a:xfrm>
                <a:off x="4548994" y="3260688"/>
                <a:ext cx="4688114" cy="514243"/>
              </a:xfrm>
              <a:prstGeom prst="rect">
                <a:avLst/>
              </a:prstGeom>
              <a:blipFill>
                <a:blip r:embed="rId10"/>
                <a:stretch>
                  <a:fillRect b="-238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4A4DFB36-A3D5-B6C1-AB4C-2964B18C178C}"/>
                  </a:ext>
                </a:extLst>
              </p:cNvPr>
              <p:cNvSpPr txBox="1"/>
              <p:nvPr/>
            </p:nvSpPr>
            <p:spPr>
              <a:xfrm>
                <a:off x="1000328" y="2156429"/>
                <a:ext cx="5349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b="1" i="1">
                              <a:latin typeface="Cambria Math" panose="02040503050406030204" pitchFamily="18" charset="0"/>
                            </a:rPr>
                            <m:t>𝒇</m:t>
                          </m:r>
                        </m:e>
                        <m:sub>
                          <m:r>
                            <a:rPr lang="en-US" altLang="zh-TW" sz="1400" b="0" i="1" smtClean="0">
                              <a:latin typeface="Cambria Math" panose="02040503050406030204" pitchFamily="18" charset="0"/>
                            </a:rPr>
                            <m:t>𝑡</m:t>
                          </m:r>
                        </m:sub>
                      </m:sSub>
                    </m:oMath>
                  </m:oMathPara>
                </a14:m>
                <a:endParaRPr lang="zh-TW" altLang="en-US" dirty="0"/>
              </a:p>
            </p:txBody>
          </p:sp>
        </mc:Choice>
        <mc:Fallback xmlns="">
          <p:sp>
            <p:nvSpPr>
              <p:cNvPr id="31" name="文字方塊 30">
                <a:extLst>
                  <a:ext uri="{FF2B5EF4-FFF2-40B4-BE49-F238E27FC236}">
                    <a16:creationId xmlns:a16="http://schemas.microsoft.com/office/drawing/2014/main" id="{4A4DFB36-A3D5-B6C1-AB4C-2964B18C178C}"/>
                  </a:ext>
                </a:extLst>
              </p:cNvPr>
              <p:cNvSpPr txBox="1">
                <a:spLocks noRot="1" noChangeAspect="1" noMove="1" noResize="1" noEditPoints="1" noAdjustHandles="1" noChangeArrowheads="1" noChangeShapeType="1" noTextEdit="1"/>
              </p:cNvSpPr>
              <p:nvPr/>
            </p:nvSpPr>
            <p:spPr>
              <a:xfrm>
                <a:off x="1000328" y="2156429"/>
                <a:ext cx="534979" cy="307777"/>
              </a:xfrm>
              <a:prstGeom prst="rect">
                <a:avLst/>
              </a:prstGeom>
              <a:blipFill>
                <a:blip r:embed="rId11"/>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7278805B-799B-A9A4-BF3C-8785E705BEDD}"/>
                  </a:ext>
                </a:extLst>
              </p:cNvPr>
              <p:cNvSpPr txBox="1"/>
              <p:nvPr/>
            </p:nvSpPr>
            <p:spPr>
              <a:xfrm>
                <a:off x="1006825" y="3314883"/>
                <a:ext cx="5349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b="1" i="1">
                              <a:latin typeface="Cambria Math" panose="02040503050406030204" pitchFamily="18" charset="0"/>
                            </a:rPr>
                            <m:t>𝒇</m:t>
                          </m:r>
                        </m:e>
                        <m:sub>
                          <m:r>
                            <a:rPr lang="en-US" altLang="zh-TW" sz="1400" i="1">
                              <a:latin typeface="Cambria Math" panose="02040503050406030204" pitchFamily="18" charset="0"/>
                            </a:rPr>
                            <m:t>𝑣</m:t>
                          </m:r>
                        </m:sub>
                      </m:sSub>
                    </m:oMath>
                  </m:oMathPara>
                </a14:m>
                <a:endParaRPr lang="zh-TW" altLang="en-US" dirty="0"/>
              </a:p>
            </p:txBody>
          </p:sp>
        </mc:Choice>
        <mc:Fallback xmlns="">
          <p:sp>
            <p:nvSpPr>
              <p:cNvPr id="32" name="文字方塊 31">
                <a:extLst>
                  <a:ext uri="{FF2B5EF4-FFF2-40B4-BE49-F238E27FC236}">
                    <a16:creationId xmlns:a16="http://schemas.microsoft.com/office/drawing/2014/main" id="{7278805B-799B-A9A4-BF3C-8785E705BEDD}"/>
                  </a:ext>
                </a:extLst>
              </p:cNvPr>
              <p:cNvSpPr txBox="1">
                <a:spLocks noRot="1" noChangeAspect="1" noMove="1" noResize="1" noEditPoints="1" noAdjustHandles="1" noChangeArrowheads="1" noChangeShapeType="1" noTextEdit="1"/>
              </p:cNvSpPr>
              <p:nvPr/>
            </p:nvSpPr>
            <p:spPr>
              <a:xfrm>
                <a:off x="1006825" y="3314883"/>
                <a:ext cx="534979" cy="307777"/>
              </a:xfrm>
              <a:prstGeom prst="rect">
                <a:avLst/>
              </a:prstGeom>
              <a:blipFill>
                <a:blip r:embed="rId12"/>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43195E38-800F-F340-A546-92602DD5EA37}"/>
                  </a:ext>
                </a:extLst>
              </p:cNvPr>
              <p:cNvSpPr txBox="1"/>
              <p:nvPr/>
            </p:nvSpPr>
            <p:spPr>
              <a:xfrm>
                <a:off x="4140726" y="2063190"/>
                <a:ext cx="5349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b="1" i="1">
                              <a:latin typeface="Cambria Math" panose="02040503050406030204" pitchFamily="18" charset="0"/>
                            </a:rPr>
                            <m:t>𝒇</m:t>
                          </m:r>
                          <m:r>
                            <a:rPr lang="en-US" altLang="zh-TW" sz="1400" b="0" i="1" smtClean="0">
                              <a:latin typeface="Cambria Math" panose="02040503050406030204" pitchFamily="18" charset="0"/>
                            </a:rPr>
                            <m:t>′</m:t>
                          </m:r>
                        </m:e>
                        <m:sub>
                          <m:r>
                            <a:rPr lang="en-US" altLang="zh-TW" sz="1400" b="0" i="1" smtClean="0">
                              <a:latin typeface="Cambria Math" panose="02040503050406030204" pitchFamily="18" charset="0"/>
                            </a:rPr>
                            <m:t>𝑡</m:t>
                          </m:r>
                        </m:sub>
                      </m:sSub>
                    </m:oMath>
                  </m:oMathPara>
                </a14:m>
                <a:endParaRPr lang="zh-TW" altLang="en-US" dirty="0"/>
              </a:p>
            </p:txBody>
          </p:sp>
        </mc:Choice>
        <mc:Fallback xmlns="">
          <p:sp>
            <p:nvSpPr>
              <p:cNvPr id="45" name="文字方塊 44">
                <a:extLst>
                  <a:ext uri="{FF2B5EF4-FFF2-40B4-BE49-F238E27FC236}">
                    <a16:creationId xmlns:a16="http://schemas.microsoft.com/office/drawing/2014/main" id="{43195E38-800F-F340-A546-92602DD5EA37}"/>
                  </a:ext>
                </a:extLst>
              </p:cNvPr>
              <p:cNvSpPr txBox="1">
                <a:spLocks noRot="1" noChangeAspect="1" noMove="1" noResize="1" noEditPoints="1" noAdjustHandles="1" noChangeArrowheads="1" noChangeShapeType="1" noTextEdit="1"/>
              </p:cNvSpPr>
              <p:nvPr/>
            </p:nvSpPr>
            <p:spPr>
              <a:xfrm>
                <a:off x="4140726" y="2063190"/>
                <a:ext cx="534979" cy="307777"/>
              </a:xfrm>
              <a:prstGeom prst="rect">
                <a:avLst/>
              </a:prstGeom>
              <a:blipFill>
                <a:blip r:embed="rId13"/>
                <a:stretch>
                  <a:fillRect b="-78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文字方塊 45">
                <a:extLst>
                  <a:ext uri="{FF2B5EF4-FFF2-40B4-BE49-F238E27FC236}">
                    <a16:creationId xmlns:a16="http://schemas.microsoft.com/office/drawing/2014/main" id="{E2630EA9-4373-03EC-EF8F-B75D32165F36}"/>
                  </a:ext>
                </a:extLst>
              </p:cNvPr>
              <p:cNvSpPr txBox="1"/>
              <p:nvPr/>
            </p:nvSpPr>
            <p:spPr>
              <a:xfrm>
                <a:off x="4117126" y="3380334"/>
                <a:ext cx="53497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400" i="1" smtClean="0">
                              <a:latin typeface="Cambria Math" panose="02040503050406030204" pitchFamily="18" charset="0"/>
                            </a:rPr>
                          </m:ctrlPr>
                        </m:sSubPr>
                        <m:e>
                          <m:r>
                            <a:rPr lang="en-US" altLang="zh-TW" sz="1400" b="1" i="1">
                              <a:latin typeface="Cambria Math" panose="02040503050406030204" pitchFamily="18" charset="0"/>
                            </a:rPr>
                            <m:t>𝒇</m:t>
                          </m:r>
                          <m:r>
                            <a:rPr lang="en-US" altLang="zh-TW" sz="1400" b="0" i="1" smtClean="0">
                              <a:latin typeface="Cambria Math" panose="02040503050406030204" pitchFamily="18" charset="0"/>
                            </a:rPr>
                            <m:t>′</m:t>
                          </m:r>
                        </m:e>
                        <m:sub>
                          <m:r>
                            <a:rPr lang="en-US" altLang="zh-TW" sz="1400" i="1">
                              <a:latin typeface="Cambria Math" panose="02040503050406030204" pitchFamily="18" charset="0"/>
                            </a:rPr>
                            <m:t>𝑣</m:t>
                          </m:r>
                        </m:sub>
                      </m:sSub>
                    </m:oMath>
                  </m:oMathPara>
                </a14:m>
                <a:endParaRPr lang="zh-TW" altLang="en-US" dirty="0"/>
              </a:p>
            </p:txBody>
          </p:sp>
        </mc:Choice>
        <mc:Fallback xmlns="">
          <p:sp>
            <p:nvSpPr>
              <p:cNvPr id="46" name="文字方塊 45">
                <a:extLst>
                  <a:ext uri="{FF2B5EF4-FFF2-40B4-BE49-F238E27FC236}">
                    <a16:creationId xmlns:a16="http://schemas.microsoft.com/office/drawing/2014/main" id="{E2630EA9-4373-03EC-EF8F-B75D32165F36}"/>
                  </a:ext>
                </a:extLst>
              </p:cNvPr>
              <p:cNvSpPr txBox="1">
                <a:spLocks noRot="1" noChangeAspect="1" noMove="1" noResize="1" noEditPoints="1" noAdjustHandles="1" noChangeArrowheads="1" noChangeShapeType="1" noTextEdit="1"/>
              </p:cNvSpPr>
              <p:nvPr/>
            </p:nvSpPr>
            <p:spPr>
              <a:xfrm>
                <a:off x="4117126" y="3380334"/>
                <a:ext cx="534979" cy="307777"/>
              </a:xfrm>
              <a:prstGeom prst="rect">
                <a:avLst/>
              </a:prstGeom>
              <a:blipFill>
                <a:blip r:embed="rId14"/>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文字方塊 50">
                <a:extLst>
                  <a:ext uri="{FF2B5EF4-FFF2-40B4-BE49-F238E27FC236}">
                    <a16:creationId xmlns:a16="http://schemas.microsoft.com/office/drawing/2014/main" id="{E9C6B73D-4244-86A0-832F-702CD7A98842}"/>
                  </a:ext>
                </a:extLst>
              </p:cNvPr>
              <p:cNvSpPr txBox="1"/>
              <p:nvPr/>
            </p:nvSpPr>
            <p:spPr>
              <a:xfrm>
                <a:off x="4634912" y="2682070"/>
                <a:ext cx="4688114" cy="51424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𝒛</m:t>
                          </m:r>
                        </m:e>
                        <m:sub>
                          <m:r>
                            <a:rPr lang="en-US" altLang="zh-TW" sz="1200" i="1">
                              <a:latin typeface="Cambria Math" panose="02040503050406030204" pitchFamily="18" charset="0"/>
                            </a:rPr>
                            <m:t>𝑠𝑝𝑚</m:t>
                          </m:r>
                        </m:sub>
                      </m:sSub>
                      <m:d>
                        <m:dPr>
                          <m:ctrlPr>
                            <a:rPr lang="en-US" altLang="zh-TW" sz="1200" i="1">
                              <a:latin typeface="Cambria Math" panose="02040503050406030204" pitchFamily="18" charset="0"/>
                            </a:rPr>
                          </m:ctrlPr>
                        </m:dPr>
                        <m:e>
                          <m:f>
                            <m:fPr>
                              <m:ctrlPr>
                                <a:rPr lang="en-US" altLang="zh-TW" sz="1200" i="1">
                                  <a:latin typeface="Cambria Math" panose="02040503050406030204" pitchFamily="18" charset="0"/>
                                </a:rPr>
                              </m:ctrlPr>
                            </m:fPr>
                            <m:num>
                              <m:r>
                                <a:rPr lang="en-US" altLang="zh-TW" sz="1200" i="1">
                                  <a:latin typeface="Cambria Math" panose="02040503050406030204" pitchFamily="18" charset="0"/>
                                </a:rPr>
                                <m:t>𝑦</m:t>
                              </m:r>
                              <m:r>
                                <a:rPr lang="en-US" altLang="zh-TW" sz="1200" i="1">
                                  <a:latin typeface="Cambria Math" panose="02040503050406030204" pitchFamily="18" charset="0"/>
                                </a:rPr>
                                <m:t>=(</m:t>
                              </m:r>
                              <m:r>
                                <a:rPr lang="en-US" altLang="zh-TW" sz="1200" i="1">
                                  <a:latin typeface="Cambria Math" panose="02040503050406030204" pitchFamily="18" charset="0"/>
                                </a:rPr>
                                <m:t>𝑠</m:t>
                              </m:r>
                              <m:r>
                                <a:rPr lang="en-US" altLang="zh-TW" sz="1200" i="1">
                                  <a:latin typeface="Cambria Math" panose="02040503050406030204" pitchFamily="18" charset="0"/>
                                </a:rPr>
                                <m:t>,</m:t>
                              </m:r>
                              <m:r>
                                <a:rPr lang="en-US" altLang="zh-TW" sz="1200" i="1">
                                  <a:latin typeface="Cambria Math" panose="02040503050406030204" pitchFamily="18" charset="0"/>
                                </a:rPr>
                                <m:t>𝑜</m:t>
                              </m:r>
                              <m:r>
                                <a:rPr lang="en-US" altLang="zh-TW" sz="1200" i="1">
                                  <a:latin typeface="Cambria Math" panose="02040503050406030204" pitchFamily="18" charset="0"/>
                                </a:rPr>
                                <m:t>)</m:t>
                              </m:r>
                            </m:num>
                            <m:den>
                              <m:r>
                                <a:rPr lang="en-US" altLang="zh-TW" sz="1200" i="1">
                                  <a:latin typeface="Cambria Math" panose="02040503050406030204" pitchFamily="18" charset="0"/>
                                </a:rPr>
                                <m:t>𝑥</m:t>
                              </m:r>
                              <m:r>
                                <a:rPr lang="en-US" altLang="zh-TW" sz="1200" i="1">
                                  <a:latin typeface="Cambria Math" panose="02040503050406030204" pitchFamily="18" charset="0"/>
                                </a:rPr>
                                <m:t>:</m:t>
                              </m:r>
                              <m:r>
                                <a:rPr lang="zh-TW" altLang="en-US" sz="1200" i="1">
                                  <a:latin typeface="Cambria Math" panose="02040503050406030204" pitchFamily="18" charset="0"/>
                                </a:rPr>
                                <m:t>𝜃</m:t>
                              </m:r>
                            </m:den>
                          </m:f>
                        </m:e>
                      </m:d>
                      <m:r>
                        <a:rPr lang="en-US" altLang="zh-TW" sz="1200" b="0" i="0" smtClean="0">
                          <a:latin typeface="Cambria Math" panose="02040503050406030204" pitchFamily="18" charset="0"/>
                        </a:rPr>
                        <m:t>=</m:t>
                      </m:r>
                      <m:f>
                        <m:fPr>
                          <m:ctrlPr>
                            <a:rPr lang="en-US" altLang="zh-TW" sz="1200" b="0" i="1" smtClean="0">
                              <a:latin typeface="Cambria Math" panose="02040503050406030204" pitchFamily="18" charset="0"/>
                            </a:rPr>
                          </m:ctrlPr>
                        </m:fPr>
                        <m:num>
                          <m:func>
                            <m:funcPr>
                              <m:ctrlPr>
                                <a:rPr lang="en-US" altLang="zh-TW" sz="1200" i="1">
                                  <a:latin typeface="Cambria Math" panose="02040503050406030204" pitchFamily="18" charset="0"/>
                                </a:rPr>
                              </m:ctrlPr>
                            </m:funcPr>
                            <m:fName>
                              <m:r>
                                <m:rPr>
                                  <m:sty m:val="p"/>
                                </m:rPr>
                                <a:rPr lang="en-US" altLang="zh-TW" sz="1200">
                                  <a:latin typeface="Cambria Math" panose="02040503050406030204" pitchFamily="18" charset="0"/>
                                </a:rPr>
                                <m:t>exp</m:t>
                              </m:r>
                            </m:fName>
                            <m:e>
                              <m:d>
                                <m:dPr>
                                  <m:ctrlPr>
                                    <a:rPr lang="en-US" altLang="zh-TW" sz="1200" i="1">
                                      <a:latin typeface="Cambria Math" panose="02040503050406030204" pitchFamily="18" charset="0"/>
                                    </a:rPr>
                                  </m:ctrlPr>
                                </m:dPr>
                                <m:e>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i="1">
                                          <a:latin typeface="Cambria Math" panose="02040503050406030204" pitchFamily="18" charset="0"/>
                                        </a:rPr>
                                        <m:t>𝑣</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0" i="1" smtClean="0">
                                          <a:latin typeface="Cambria Math" panose="02040503050406030204" pitchFamily="18" charset="0"/>
                                        </a:rPr>
                                        <m:t>𝑡</m:t>
                                      </m:r>
                                    </m:sub>
                                  </m:sSub>
                                </m:e>
                              </m:d>
                            </m:e>
                          </m:func>
                        </m:num>
                        <m:den>
                          <m:sSub>
                            <m:sSubPr>
                              <m:ctrlPr>
                                <a:rPr lang="en-US" altLang="zh-TW" sz="1200" b="0" i="1" smtClean="0">
                                  <a:latin typeface="Cambria Math" panose="02040503050406030204" pitchFamily="18" charset="0"/>
                                </a:rPr>
                              </m:ctrlPr>
                            </m:sSubPr>
                            <m:e>
                              <m:r>
                                <a:rPr lang="en-US" altLang="zh-TW" sz="1200" i="1">
                                  <a:latin typeface="Cambria Math" panose="02040503050406030204" pitchFamily="18" charset="0"/>
                                </a:rPr>
                                <m:t>𝛴</m:t>
                              </m:r>
                            </m:e>
                            <m:sub>
                              <m:r>
                                <a:rPr lang="en-US" altLang="zh-TW" sz="1200" b="0" i="1" smtClean="0">
                                  <a:latin typeface="Cambria Math" panose="02040503050406030204" pitchFamily="18" charset="0"/>
                                </a:rPr>
                                <m:t>(</m:t>
                              </m:r>
                              <m:acc>
                                <m:accPr>
                                  <m:chr m:val="̅"/>
                                  <m:ctrlPr>
                                    <a:rPr lang="en-US" altLang="zh-TW" sz="1200" b="0" i="1" smtClean="0">
                                      <a:solidFill>
                                        <a:srgbClr val="836967"/>
                                      </a:solidFill>
                                      <a:latin typeface="Cambria Math" panose="02040503050406030204" pitchFamily="18" charset="0"/>
                                    </a:rPr>
                                  </m:ctrlPr>
                                </m:accPr>
                                <m:e>
                                  <m:r>
                                    <a:rPr lang="en-US" altLang="zh-TW" sz="1200" b="0" i="1" smtClean="0">
                                      <a:latin typeface="Cambria Math" panose="02040503050406030204" pitchFamily="18" charset="0"/>
                                    </a:rPr>
                                    <m:t>𝑜</m:t>
                                  </m:r>
                                </m:e>
                              </m:acc>
                              <m:r>
                                <a:rPr lang="en-US" altLang="zh-TW" sz="1200" b="0" i="1" smtClean="0">
                                  <a:latin typeface="Cambria Math" panose="02040503050406030204" pitchFamily="18" charset="0"/>
                                </a:rPr>
                                <m:t>,</m:t>
                              </m:r>
                              <m:acc>
                                <m:accPr>
                                  <m:chr m:val="̅"/>
                                  <m:ctrlPr>
                                    <a:rPr lang="zh-TW" altLang="en-US" sz="1200" b="0" i="1" smtClean="0">
                                      <a:latin typeface="Cambria Math" panose="02040503050406030204" pitchFamily="18" charset="0"/>
                                    </a:rPr>
                                  </m:ctrlPr>
                                </m:accPr>
                                <m:e>
                                  <m:r>
                                    <a:rPr lang="en-US" altLang="zh-TW" sz="1200" b="0" i="1" smtClean="0">
                                      <a:latin typeface="Cambria Math" panose="02040503050406030204" pitchFamily="18" charset="0"/>
                                    </a:rPr>
                                    <m:t>𝑠</m:t>
                                  </m:r>
                                </m:e>
                              </m:acc>
                              <m:r>
                                <a:rPr lang="en-US" altLang="zh-TW" sz="1200" b="0" i="1" smtClean="0">
                                  <a:latin typeface="Cambria Math" panose="02040503050406030204" pitchFamily="18" charset="0"/>
                                </a:rPr>
                                <m:t>)</m:t>
                              </m:r>
                              <m:r>
                                <a:rPr lang="en-US" altLang="zh-TW" sz="1200" b="0" i="1" smtClean="0">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rPr>
                                  </m:ctrlPr>
                                </m:sSubPr>
                                <m:e>
                                  <m:r>
                                    <m:rPr>
                                      <m:sty m:val="p"/>
                                    </m:rPr>
                                    <a:rPr lang="en-US" altLang="zh-TW" sz="1200" i="1">
                                      <a:latin typeface="Cambria Math" panose="02040503050406030204" pitchFamily="18" charset="0"/>
                                    </a:rPr>
                                    <m:t>C</m:t>
                                  </m:r>
                                </m:e>
                                <m:sub>
                                  <m:r>
                                    <a:rPr lang="en-US" altLang="zh-TW" sz="1200" i="1">
                                      <a:latin typeface="Cambria Math" panose="02040503050406030204" pitchFamily="18" charset="0"/>
                                    </a:rPr>
                                    <m:t>𝑠</m:t>
                                  </m:r>
                                </m:sub>
                              </m:sSub>
                              <m:r>
                                <a:rPr lang="en-US" altLang="zh-TW" sz="1200" i="1" smtClean="0">
                                  <a:latin typeface="Cambria Math" panose="02040503050406030204" pitchFamily="18" charset="0"/>
                                  <a:ea typeface="Cambria Math" panose="02040503050406030204" pitchFamily="18" charset="0"/>
                                </a:rPr>
                                <m:t>∪</m:t>
                              </m:r>
                              <m:sSub>
                                <m:sSubPr>
                                  <m:ctrlPr>
                                    <a:rPr lang="en-US" altLang="zh-TW" sz="1200" i="1" smtClean="0">
                                      <a:latin typeface="Cambria Math" panose="02040503050406030204" pitchFamily="18" charset="0"/>
                                    </a:rPr>
                                  </m:ctrlPr>
                                </m:sSubPr>
                                <m:e>
                                  <m:r>
                                    <m:rPr>
                                      <m:sty m:val="p"/>
                                    </m:rPr>
                                    <a:rPr lang="en-US" altLang="zh-TW" sz="1200" i="1">
                                      <a:latin typeface="Cambria Math" panose="02040503050406030204" pitchFamily="18" charset="0"/>
                                    </a:rPr>
                                    <m:t>C</m:t>
                                  </m:r>
                                </m:e>
                                <m:sub>
                                  <m:r>
                                    <a:rPr lang="en-US" altLang="zh-TW" sz="1200" i="1">
                                      <a:latin typeface="Cambria Math" panose="02040503050406030204" pitchFamily="18" charset="0"/>
                                    </a:rPr>
                                    <m:t>𝑢</m:t>
                                  </m:r>
                                  <m:r>
                                    <a:rPr lang="en-US" altLang="zh-TW" sz="1200" i="1">
                                      <a:latin typeface="Cambria Math" panose="02040503050406030204" pitchFamily="18" charset="0"/>
                                    </a:rPr>
                                    <m:t> .</m:t>
                                  </m:r>
                                </m:sub>
                              </m:sSub>
                            </m:sub>
                          </m:sSub>
                          <m:r>
                            <a:rPr lang="en-US" altLang="zh-TW" sz="1200" b="0" i="0" smtClean="0">
                              <a:latin typeface="Cambria Math" panose="02040503050406030204" pitchFamily="18" charset="0"/>
                            </a:rPr>
                            <m:t> </m:t>
                          </m:r>
                          <m:r>
                            <m:rPr>
                              <m:sty m:val="p"/>
                            </m:rPr>
                            <a:rPr lang="en-US" altLang="zh-TW" sz="1200" b="0" i="0" smtClean="0">
                              <a:latin typeface="Cambria Math" panose="02040503050406030204" pitchFamily="18" charset="0"/>
                            </a:rPr>
                            <m:t>exp</m:t>
                          </m:r>
                          <m:r>
                            <a:rPr lang="en-US" altLang="zh-TW" sz="1200" b="0" i="1" smtClean="0">
                              <a:latin typeface="Cambria Math" panose="02040503050406030204" pitchFamily="18" charset="0"/>
                            </a:rPr>
                            <m:t>⁡(</m:t>
                          </m:r>
                          <m:sSub>
                            <m:sSubPr>
                              <m:ctrlPr>
                                <a:rPr lang="en-US" altLang="zh-TW" sz="1200" b="0" i="1" smtClean="0">
                                  <a:latin typeface="Cambria Math" panose="02040503050406030204" pitchFamily="18" charset="0"/>
                                </a:rPr>
                              </m:ctrlPr>
                            </m:sSubPr>
                            <m:e>
                              <m:r>
                                <a:rPr lang="en-US" altLang="zh-TW" sz="1200" b="1" i="1" smtClean="0">
                                  <a:latin typeface="Cambria Math" panose="02040503050406030204" pitchFamily="18" charset="0"/>
                                </a:rPr>
                                <m:t>𝒇</m:t>
                              </m:r>
                            </m:e>
                            <m:sub>
                              <m:r>
                                <a:rPr lang="en-US" altLang="zh-TW" sz="1200" b="0" i="1" smtClean="0">
                                  <a:latin typeface="Cambria Math" panose="02040503050406030204" pitchFamily="18" charset="0"/>
                                </a:rPr>
                                <m:t>𝑣</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0" i="1" smtClean="0">
                                  <a:latin typeface="Cambria Math" panose="02040503050406030204" pitchFamily="18" charset="0"/>
                                </a:rPr>
                                <m:t>𝑡</m:t>
                              </m:r>
                            </m:sub>
                          </m:sSub>
                          <m:r>
                            <a:rPr lang="en-US" altLang="zh-TW" sz="1200" b="0" i="1" smtClean="0">
                              <a:latin typeface="Cambria Math" panose="02040503050406030204" pitchFamily="18" charset="0"/>
                            </a:rPr>
                            <m:t>)</m:t>
                          </m:r>
                        </m:den>
                      </m:f>
                      <m:r>
                        <a:rPr lang="en-US" altLang="zh-TW" sz="1200" b="0" i="0" smtClean="0">
                          <a:latin typeface="Cambria Math" panose="02040503050406030204" pitchFamily="18" charset="0"/>
                        </a:rPr>
                        <m:t>. </m:t>
                      </m:r>
                    </m:oMath>
                  </m:oMathPara>
                </a14:m>
                <a:endParaRPr lang="zh-TW" altLang="en-US" sz="1200" dirty="0"/>
              </a:p>
            </p:txBody>
          </p:sp>
        </mc:Choice>
        <mc:Fallback xmlns="">
          <p:sp>
            <p:nvSpPr>
              <p:cNvPr id="51" name="文字方塊 50">
                <a:extLst>
                  <a:ext uri="{FF2B5EF4-FFF2-40B4-BE49-F238E27FC236}">
                    <a16:creationId xmlns:a16="http://schemas.microsoft.com/office/drawing/2014/main" id="{E9C6B73D-4244-86A0-832F-702CD7A98842}"/>
                  </a:ext>
                </a:extLst>
              </p:cNvPr>
              <p:cNvSpPr txBox="1">
                <a:spLocks noRot="1" noChangeAspect="1" noMove="1" noResize="1" noEditPoints="1" noAdjustHandles="1" noChangeArrowheads="1" noChangeShapeType="1" noTextEdit="1"/>
              </p:cNvSpPr>
              <p:nvPr/>
            </p:nvSpPr>
            <p:spPr>
              <a:xfrm>
                <a:off x="4634912" y="2682070"/>
                <a:ext cx="4688114" cy="514243"/>
              </a:xfrm>
              <a:prstGeom prst="rect">
                <a:avLst/>
              </a:prstGeom>
              <a:blipFill>
                <a:blip r:embed="rId15"/>
                <a:stretch>
                  <a:fillRect b="-238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C48C7185-63D5-BFC3-31BE-5FD78CA741BE}"/>
                  </a:ext>
                </a:extLst>
              </p:cNvPr>
              <p:cNvSpPr txBox="1"/>
              <p:nvPr/>
            </p:nvSpPr>
            <p:spPr>
              <a:xfrm>
                <a:off x="4732024" y="679192"/>
                <a:ext cx="4332667" cy="1812547"/>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TW" sz="1200" b="1" i="1" smtClean="0">
                            <a:latin typeface="Cambria Math" panose="02040503050406030204" pitchFamily="18" charset="0"/>
                          </a:rPr>
                        </m:ctrlPr>
                      </m:sSubPr>
                      <m:e>
                        <m:r>
                          <a:rPr lang="en-US" altLang="zh-TW" sz="1200" b="1" i="1">
                            <a:latin typeface="Cambria Math" panose="02040503050406030204" pitchFamily="18" charset="0"/>
                          </a:rPr>
                          <m:t>𝒛</m:t>
                        </m:r>
                      </m:e>
                      <m:sub>
                        <m:r>
                          <a:rPr lang="en-US" altLang="zh-TW" sz="1200" b="1" i="1">
                            <a:latin typeface="Cambria Math" panose="02040503050406030204" pitchFamily="18" charset="0"/>
                          </a:rPr>
                          <m:t>𝒔𝒑𝒎</m:t>
                        </m:r>
                      </m:sub>
                    </m:sSub>
                  </m:oMath>
                </a14:m>
                <a:r>
                  <a:rPr lang="zh-TW" altLang="en-US" sz="1200" b="1" i="1" dirty="0">
                    <a:latin typeface="Cambria Math" panose="02040503050406030204" pitchFamily="18" charset="0"/>
                  </a:rPr>
                  <a:t> </a:t>
                </a:r>
                <a:r>
                  <a:rPr lang="en-US" altLang="zh-TW" sz="1200" dirty="0">
                    <a:latin typeface="Cambria Math" panose="02040503050406030204" pitchFamily="18" charset="0"/>
                  </a:rPr>
                  <a:t>:</a:t>
                </a:r>
                <a:r>
                  <a:rPr lang="zh-TW" altLang="en-US" sz="1200" dirty="0">
                    <a:latin typeface="Cambria Math" panose="02040503050406030204" pitchFamily="18" charset="0"/>
                  </a:rPr>
                  <a:t> </a:t>
                </a:r>
                <a:r>
                  <a:rPr lang="en-US" altLang="zh-TW" sz="1200" dirty="0">
                    <a:latin typeface="Cambria Math" panose="02040503050406030204" pitchFamily="18" charset="0"/>
                  </a:rPr>
                  <a:t>Calculate the dot product of the output </a:t>
                </a:r>
                <a14:m>
                  <m:oMath xmlns:m="http://schemas.openxmlformats.org/officeDocument/2006/math">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i="1">
                            <a:latin typeface="Cambria Math" panose="02040503050406030204" pitchFamily="18" charset="0"/>
                          </a:rPr>
                          <m:t>𝑡</m:t>
                        </m:r>
                      </m:sub>
                    </m:sSub>
                  </m:oMath>
                </a14:m>
                <a:r>
                  <a:rPr lang="zh-TW" altLang="en-US" sz="1200" i="1" dirty="0">
                    <a:latin typeface="Cambria Math" panose="02040503050406030204" pitchFamily="18" charset="0"/>
                  </a:rPr>
                  <a:t> </a:t>
                </a:r>
                <a:r>
                  <a:rPr lang="en-US" altLang="zh-TW" sz="1200" dirty="0">
                    <a:latin typeface="Cambria Math" panose="02040503050406030204" pitchFamily="18" charset="0"/>
                  </a:rPr>
                  <a:t>from the Custom Text Encoder (projection part) and the output</a:t>
                </a:r>
                <a:r>
                  <a:rPr lang="zh-TW" altLang="en-US" sz="1200" dirty="0">
                    <a:latin typeface="Cambria Math" panose="02040503050406030204" pitchFamily="18" charset="0"/>
                  </a:rPr>
                  <a:t> </a:t>
                </a:r>
                <a14:m>
                  <m:oMath xmlns:m="http://schemas.openxmlformats.org/officeDocument/2006/math">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i="1">
                            <a:latin typeface="Cambria Math" panose="02040503050406030204" pitchFamily="18" charset="0"/>
                          </a:rPr>
                          <m:t>𝑣</m:t>
                        </m:r>
                      </m:sub>
                    </m:sSub>
                  </m:oMath>
                </a14:m>
                <a:r>
                  <a:rPr lang="zh-TW" altLang="en-US" sz="1200" dirty="0">
                    <a:latin typeface="Cambria Math" panose="02040503050406030204" pitchFamily="18" charset="0"/>
                  </a:rPr>
                  <a:t> </a:t>
                </a:r>
                <a:r>
                  <a:rPr lang="en-US" altLang="zh-TW" sz="1200" dirty="0">
                    <a:latin typeface="Cambria Math" panose="02040503050406030204" pitchFamily="18" charset="0"/>
                  </a:rPr>
                  <a:t>from the Custom Image Encoder (projection part) to obtain the model output logit</a:t>
                </a:r>
                <a:r>
                  <a:rPr lang="zh-TW" altLang="en-US" sz="1200" dirty="0">
                    <a:latin typeface="Cambria Math" panose="02040503050406030204" pitchFamily="18" charset="0"/>
                  </a:rPr>
                  <a:t>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1" i="1">
                            <a:latin typeface="Cambria Math" panose="02040503050406030204" pitchFamily="18" charset="0"/>
                          </a:rPr>
                          <m:t>𝒛</m:t>
                        </m:r>
                      </m:e>
                      <m:sub>
                        <m:r>
                          <a:rPr lang="en-US" altLang="zh-TW" sz="1200" i="1" smtClean="0">
                            <a:latin typeface="Cambria Math" panose="02040503050406030204" pitchFamily="18" charset="0"/>
                          </a:rPr>
                          <m:t>𝑠𝑝𝑚</m:t>
                        </m:r>
                      </m:sub>
                    </m:sSub>
                  </m:oMath>
                </a14:m>
                <a:r>
                  <a:rPr lang="en-US" altLang="zh-TW" sz="1200" i="1" dirty="0">
                    <a:latin typeface="Cambria Math" panose="02040503050406030204" pitchFamily="18" charset="0"/>
                  </a:rPr>
                  <a:t>.</a:t>
                </a:r>
                <a:r>
                  <a:rPr lang="zh-TW" altLang="en-US" sz="1200" i="1" dirty="0">
                    <a:latin typeface="Cambria Math" panose="02040503050406030204" pitchFamily="18" charset="0"/>
                  </a:rPr>
                  <a:t> </a:t>
                </a:r>
                <a:endParaRPr lang="en-US" altLang="zh-TW" sz="1200" dirty="0">
                  <a:latin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altLang="zh-TW" sz="1200" b="1" i="1">
                        <a:latin typeface="Cambria Math" panose="02040503050406030204" pitchFamily="18" charset="0"/>
                      </a:rPr>
                      <m:t>𝐳</m:t>
                    </m:r>
                  </m:oMath>
                </a14:m>
                <a:r>
                  <a:rPr lang="zh-TW" altLang="en-US" sz="1200" dirty="0">
                    <a:latin typeface="Cambria Math" panose="02040503050406030204" pitchFamily="18" charset="0"/>
                  </a:rPr>
                  <a:t> </a:t>
                </a:r>
                <a:r>
                  <a:rPr lang="en-US" altLang="zh-TW" sz="1200" dirty="0">
                    <a:latin typeface="Cambria Math" panose="02040503050406030204" pitchFamily="18" charset="0"/>
                  </a:rPr>
                  <a:t>:</a:t>
                </a:r>
                <a:r>
                  <a:rPr lang="zh-TW" altLang="en-US" sz="1200" dirty="0">
                    <a:latin typeface="Cambria Math" panose="02040503050406030204" pitchFamily="18" charset="0"/>
                  </a:rPr>
                  <a:t> </a:t>
                </a:r>
                <a:r>
                  <a:rPr lang="en-US" altLang="zh-TW" sz="1200" dirty="0">
                    <a:latin typeface="Cambria Math" panose="02040503050406030204" pitchFamily="18" charset="0"/>
                  </a:rPr>
                  <a:t>Calculate the dot product of the fused text feature </a:t>
                </a:r>
                <a14:m>
                  <m:oMath xmlns:m="http://schemas.openxmlformats.org/officeDocument/2006/math">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a:latin typeface="Cambria Math" panose="02040503050406030204" pitchFamily="18" charset="0"/>
                          </a:rPr>
                          <m:t>𝑡</m:t>
                        </m:r>
                      </m:sub>
                    </m:sSub>
                    <m:r>
                      <a:rPr lang="en-US" altLang="zh-TW" sz="1200">
                        <a:latin typeface="Cambria Math" panose="02040503050406030204" pitchFamily="18" charset="0"/>
                      </a:rPr>
                      <m:t>′</m:t>
                    </m:r>
                  </m:oMath>
                </a14:m>
                <a:r>
                  <a:rPr lang="en-US" altLang="zh-TW" sz="1200" dirty="0">
                    <a:latin typeface="Cambria Math" panose="02040503050406030204" pitchFamily="18" charset="0"/>
                  </a:rPr>
                  <a:t> and the fused image feature </a:t>
                </a:r>
                <a14:m>
                  <m:oMath xmlns:m="http://schemas.openxmlformats.org/officeDocument/2006/math">
                    <m:sSub>
                      <m:sSubPr>
                        <m:ctrlPr>
                          <a:rPr lang="en-US" altLang="zh-TW" sz="1200" b="1" i="1">
                            <a:latin typeface="Cambria Math" panose="02040503050406030204" pitchFamily="18" charset="0"/>
                          </a:rPr>
                        </m:ctrlPr>
                      </m:sSubPr>
                      <m:e>
                        <m:r>
                          <a:rPr lang="en-US" altLang="zh-TW" sz="1200" b="1" i="1" smtClean="0">
                            <a:latin typeface="Cambria Math" panose="02040503050406030204" pitchFamily="18" charset="0"/>
                          </a:rPr>
                          <m:t>𝒇</m:t>
                        </m:r>
                      </m:e>
                      <m:sub>
                        <m:r>
                          <a:rPr lang="en-US" altLang="zh-TW" sz="1200" b="0" i="1">
                            <a:latin typeface="Cambria Math" panose="02040503050406030204" pitchFamily="18" charset="0"/>
                          </a:rPr>
                          <m:t>𝑣</m:t>
                        </m:r>
                      </m:sub>
                    </m:sSub>
                    <m:r>
                      <a:rPr lang="en-US" altLang="zh-TW" sz="1200">
                        <a:latin typeface="Cambria Math" panose="02040503050406030204" pitchFamily="18" charset="0"/>
                      </a:rPr>
                      <m:t>′</m:t>
                    </m:r>
                  </m:oMath>
                </a14:m>
                <a:r>
                  <a:rPr lang="en-US" altLang="zh-TW" sz="1200" dirty="0">
                    <a:latin typeface="Cambria Math" panose="02040503050406030204" pitchFamily="18" charset="0"/>
                  </a:rPr>
                  <a:t> to obtain the model output logit </a:t>
                </a:r>
                <a14:m>
                  <m:oMath xmlns:m="http://schemas.openxmlformats.org/officeDocument/2006/math">
                    <m:r>
                      <a:rPr lang="en-US" altLang="zh-TW" sz="1200" b="1" i="1">
                        <a:latin typeface="Cambria Math" panose="02040503050406030204" pitchFamily="18" charset="0"/>
                      </a:rPr>
                      <m:t>𝐳</m:t>
                    </m:r>
                  </m:oMath>
                </a14:m>
                <a:r>
                  <a:rPr lang="en-US" altLang="zh-TW" sz="1200" b="1" dirty="0">
                    <a:latin typeface="Cambria Math" panose="02040503050406030204" pitchFamily="18" charset="0"/>
                  </a:rPr>
                  <a:t> .</a:t>
                </a:r>
              </a:p>
              <a:p>
                <a:pPr marL="285750" indent="-285750">
                  <a:buFont typeface="Arial" panose="020B0604020202020204" pitchFamily="34" charset="0"/>
                  <a:buChar char="•"/>
                </a:pP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𝐋</m:t>
                        </m:r>
                      </m:e>
                      <m:sub>
                        <m:r>
                          <a:rPr lang="en-US" altLang="zh-TW" sz="1200" b="1" i="1">
                            <a:latin typeface="Cambria Math" panose="02040503050406030204" pitchFamily="18" charset="0"/>
                          </a:rPr>
                          <m:t>𝐬𝐩𝐦</m:t>
                        </m:r>
                      </m:sub>
                    </m:sSub>
                  </m:oMath>
                </a14:m>
                <a:r>
                  <a:rPr lang="en-US" altLang="zh-TW" sz="1200" dirty="0">
                    <a:latin typeface="Cambria Math" panose="02040503050406030204" pitchFamily="18" charset="0"/>
                  </a:rPr>
                  <a:t> and </a:t>
                </a: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𝐋</m:t>
                        </m:r>
                      </m:e>
                      <m:sub>
                        <m:r>
                          <a:rPr lang="en-US" altLang="zh-TW" sz="1200" b="1" i="1">
                            <a:latin typeface="Cambria Math" panose="02040503050406030204" pitchFamily="18" charset="0"/>
                          </a:rPr>
                          <m:t>𝐝𝐟𝐦</m:t>
                        </m:r>
                      </m:sub>
                    </m:sSub>
                    <m:r>
                      <a:rPr lang="en-US" altLang="zh-TW" sz="1200">
                        <a:latin typeface="Cambria Math" panose="02040503050406030204" pitchFamily="18" charset="0"/>
                      </a:rPr>
                      <m:t> </m:t>
                    </m:r>
                  </m:oMath>
                </a14:m>
                <a:r>
                  <a:rPr lang="en-US" altLang="zh-TW" sz="1200" dirty="0">
                    <a:latin typeface="Cambria Math" panose="02040503050406030204" pitchFamily="18" charset="0"/>
                  </a:rPr>
                  <a:t>:Use the two model outputs, </a:t>
                </a:r>
                <a14:m>
                  <m:oMath xmlns:m="http://schemas.openxmlformats.org/officeDocument/2006/math">
                    <m:sSub>
                      <m:sSubPr>
                        <m:ctrlPr>
                          <a:rPr lang="en-US" altLang="zh-TW" sz="1200" i="1">
                            <a:latin typeface="Cambria Math" panose="02040503050406030204" pitchFamily="18" charset="0"/>
                          </a:rPr>
                        </m:ctrlPr>
                      </m:sSubPr>
                      <m:e>
                        <m:r>
                          <a:rPr lang="en-US" altLang="zh-TW" sz="1200" b="1" i="1">
                            <a:latin typeface="Cambria Math" panose="02040503050406030204" pitchFamily="18" charset="0"/>
                          </a:rPr>
                          <m:t>𝐳</m:t>
                        </m:r>
                      </m:e>
                      <m:sub>
                        <m:r>
                          <a:rPr lang="en-US" altLang="zh-TW" sz="1200">
                            <a:latin typeface="Cambria Math" panose="02040503050406030204" pitchFamily="18" charset="0"/>
                          </a:rPr>
                          <m:t>𝑠𝑝𝑚</m:t>
                        </m:r>
                      </m:sub>
                    </m:sSub>
                  </m:oMath>
                </a14:m>
                <a:r>
                  <a:rPr lang="en-US" altLang="zh-TW" sz="1200" dirty="0">
                    <a:latin typeface="Cambria Math" panose="02040503050406030204" pitchFamily="18" charset="0"/>
                  </a:rPr>
                  <a:t> and </a:t>
                </a:r>
                <a14:m>
                  <m:oMath xmlns:m="http://schemas.openxmlformats.org/officeDocument/2006/math">
                    <m:r>
                      <a:rPr lang="en-US" altLang="zh-TW" sz="1200" b="1" i="1">
                        <a:latin typeface="Cambria Math" panose="02040503050406030204" pitchFamily="18" charset="0"/>
                      </a:rPr>
                      <m:t>𝐳</m:t>
                    </m:r>
                  </m:oMath>
                </a14:m>
                <a:r>
                  <a:rPr lang="en-US" altLang="zh-TW" sz="1200" dirty="0">
                    <a:latin typeface="Cambria Math" panose="02040503050406030204" pitchFamily="18" charset="0"/>
                  </a:rPr>
                  <a:t>, to calculate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𝐿</m:t>
                        </m:r>
                      </m:e>
                      <m:sub>
                        <m:r>
                          <a:rPr lang="en-US" altLang="zh-TW" sz="1200">
                            <a:latin typeface="Cambria Math" panose="02040503050406030204" pitchFamily="18" charset="0"/>
                          </a:rPr>
                          <m:t>𝑠𝑝𝑚</m:t>
                        </m:r>
                      </m:sub>
                    </m:sSub>
                  </m:oMath>
                </a14:m>
                <a:r>
                  <a:rPr lang="en-US" altLang="zh-TW" sz="1200" dirty="0">
                    <a:latin typeface="Cambria Math" panose="02040503050406030204" pitchFamily="18" charset="0"/>
                  </a:rPr>
                  <a:t> and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𝐿</m:t>
                        </m:r>
                      </m:e>
                      <m:sub>
                        <m:r>
                          <a:rPr lang="en-US" altLang="zh-TW" sz="1200">
                            <a:latin typeface="Cambria Math" panose="02040503050406030204" pitchFamily="18" charset="0"/>
                          </a:rPr>
                          <m:t>𝑑𝑓𝑚</m:t>
                        </m:r>
                      </m:sub>
                    </m:sSub>
                    <m:r>
                      <a:rPr lang="en-US" altLang="zh-TW" sz="1200">
                        <a:latin typeface="Cambria Math" panose="02040503050406030204" pitchFamily="18" charset="0"/>
                      </a:rPr>
                      <m:t> </m:t>
                    </m:r>
                  </m:oMath>
                </a14:m>
                <a:r>
                  <a:rPr lang="en-US" altLang="zh-TW" sz="1200" dirty="0">
                    <a:latin typeface="Cambria Math" panose="02040503050406030204" pitchFamily="18" charset="0"/>
                  </a:rPr>
                  <a:t>respectively.</a:t>
                </a:r>
              </a:p>
            </p:txBody>
          </p:sp>
        </mc:Choice>
        <mc:Fallback xmlns="">
          <p:sp>
            <p:nvSpPr>
              <p:cNvPr id="62" name="文字方塊 61">
                <a:extLst>
                  <a:ext uri="{FF2B5EF4-FFF2-40B4-BE49-F238E27FC236}">
                    <a16:creationId xmlns:a16="http://schemas.microsoft.com/office/drawing/2014/main" id="{C48C7185-63D5-BFC3-31BE-5FD78CA741BE}"/>
                  </a:ext>
                </a:extLst>
              </p:cNvPr>
              <p:cNvSpPr txBox="1">
                <a:spLocks noRot="1" noChangeAspect="1" noMove="1" noResize="1" noEditPoints="1" noAdjustHandles="1" noChangeArrowheads="1" noChangeShapeType="1" noTextEdit="1"/>
              </p:cNvSpPr>
              <p:nvPr/>
            </p:nvSpPr>
            <p:spPr>
              <a:xfrm>
                <a:off x="4732024" y="679192"/>
                <a:ext cx="4332667" cy="1812547"/>
              </a:xfrm>
              <a:prstGeom prst="rect">
                <a:avLst/>
              </a:prstGeom>
              <a:blipFill>
                <a:blip r:embed="rId16"/>
                <a:stretch>
                  <a:fillRect r="-563" b="-1007"/>
                </a:stretch>
              </a:blipFill>
            </p:spPr>
            <p:txBody>
              <a:bodyPr/>
              <a:lstStyle/>
              <a:p>
                <a:r>
                  <a:rPr lang="zh-TW" altLang="en-US">
                    <a:noFill/>
                  </a:rPr>
                  <a:t> </a:t>
                </a:r>
              </a:p>
            </p:txBody>
          </p:sp>
        </mc:Fallback>
      </mc:AlternateContent>
      <p:sp>
        <p:nvSpPr>
          <p:cNvPr id="8" name="頁尾版面配置區 7">
            <a:extLst>
              <a:ext uri="{FF2B5EF4-FFF2-40B4-BE49-F238E27FC236}">
                <a16:creationId xmlns:a16="http://schemas.microsoft.com/office/drawing/2014/main" id="{20015FA7-6659-8E08-3B53-F0BB1FF4F012}"/>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8415DAC4-086C-BC7D-EF57-0FDD4A24BB25}"/>
              </a:ext>
            </a:extLst>
          </p:cNvPr>
          <p:cNvSpPr>
            <a:spLocks noGrp="1"/>
          </p:cNvSpPr>
          <p:nvPr>
            <p:ph type="sldNum" idx="4"/>
          </p:nvPr>
        </p:nvSpPr>
        <p:spPr/>
        <p:txBody>
          <a:bodyPr/>
          <a:lstStyle/>
          <a:p>
            <a:fld id="{00000000-1234-1234-1234-123412341234}" type="slidenum">
              <a:rPr lang="en-US" smtClean="0"/>
              <a:pPr/>
              <a:t>71</a:t>
            </a:fld>
            <a:endParaRPr lang="en-US" dirty="0"/>
          </a:p>
        </p:txBody>
      </p:sp>
    </p:spTree>
    <p:extLst>
      <p:ext uri="{BB962C8B-B14F-4D97-AF65-F5344CB8AC3E}">
        <p14:creationId xmlns:p14="http://schemas.microsoft.com/office/powerpoint/2010/main" val="118876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5716117" cy="646331"/>
          </a:xfrm>
          <a:prstGeom prst="rect">
            <a:avLst/>
          </a:prstGeom>
          <a:noFill/>
        </p:spPr>
        <p:txBody>
          <a:bodyPr wrap="non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Evaluation Metrics - uncertainty calibration error</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p:cNvSpPr txBox="1"/>
              <p:nvPr/>
            </p:nvSpPr>
            <p:spPr>
              <a:xfrm>
                <a:off x="768831" y="1786279"/>
                <a:ext cx="3435164" cy="785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smtClean="0">
                          <a:latin typeface="Cambria Math" panose="02040503050406030204" pitchFamily="18" charset="0"/>
                        </a:rPr>
                        <m:t>UC</m:t>
                      </m:r>
                      <m:r>
                        <m:rPr>
                          <m:sty m:val="p"/>
                        </m:rPr>
                        <a:rPr lang="en-US" altLang="zh-TW" i="1">
                          <a:latin typeface="Cambria Math" panose="02040503050406030204" pitchFamily="18" charset="0"/>
                        </a:rPr>
                        <m:t>E</m:t>
                      </m:r>
                      <m:r>
                        <a:rPr lang="en-US" altLang="zh-TW" b="0" i="1" smtClean="0">
                          <a:latin typeface="Cambria Math" panose="02040503050406030204" pitchFamily="18" charset="0"/>
                        </a:rPr>
                        <m:t>=</m:t>
                      </m:r>
                      <m:nary>
                        <m:naryPr>
                          <m:chr m:val="∑"/>
                          <m:limLoc m:val="undOvr"/>
                          <m:grow m:val="on"/>
                          <m:ctrlPr>
                            <a:rPr lang="en-US" altLang="zh-TW" b="0" i="1" smtClean="0">
                              <a:latin typeface="Cambria Math" panose="02040503050406030204" pitchFamily="18" charset="0"/>
                            </a:rPr>
                          </m:ctrlPr>
                        </m:naryPr>
                        <m:sub>
                          <m:r>
                            <a:rPr lang="en-US" altLang="zh-TW" b="0" i="1" smtClean="0">
                              <a:latin typeface="Cambria Math" panose="02040503050406030204" pitchFamily="18" charset="0"/>
                            </a:rPr>
                            <m:t>𝑚</m:t>
                          </m:r>
                          <m:r>
                            <a:rPr lang="en-US" altLang="zh-TW" b="0" i="1" smtClean="0">
                              <a:latin typeface="Cambria Math" panose="02040503050406030204" pitchFamily="18" charset="0"/>
                            </a:rPr>
                            <m:t>=1</m:t>
                          </m:r>
                        </m:sub>
                        <m:sup>
                          <m:r>
                            <m:rPr>
                              <m:sty m:val="p"/>
                            </m:rPr>
                            <a:rPr lang="en-US" altLang="zh-TW" i="1">
                              <a:latin typeface="Cambria Math" panose="02040503050406030204" pitchFamily="18" charset="0"/>
                            </a:rPr>
                            <m:t>M</m:t>
                          </m:r>
                        </m:sup>
                        <m:e>
                          <m:f>
                            <m:fPr>
                              <m:ctrlPr>
                                <a:rPr lang="en-US" altLang="zh-TW" i="1">
                                  <a:latin typeface="Cambria Math" panose="02040503050406030204" pitchFamily="18" charset="0"/>
                                </a:rPr>
                              </m:ctrlPr>
                            </m:fPr>
                            <m:num>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m:t>
                                  </m:r>
                                  <m:r>
                                    <a:rPr lang="en-US" altLang="zh-TW" b="1" i="1" smtClean="0">
                                      <a:latin typeface="Cambria Math" panose="02040503050406030204" pitchFamily="18" charset="0"/>
                                    </a:rPr>
                                    <m:t>𝑩</m:t>
                                  </m:r>
                                </m:e>
                                <m:sub>
                                  <m:r>
                                    <a:rPr lang="en-US" altLang="zh-TW" b="0" i="1" smtClean="0">
                                      <a:latin typeface="Cambria Math" panose="02040503050406030204" pitchFamily="18" charset="0"/>
                                    </a:rPr>
                                    <m:t>𝑚</m:t>
                                  </m:r>
                                </m:sub>
                              </m:sSub>
                              <m:r>
                                <a:rPr lang="en-US" altLang="zh-TW" b="0" i="1" smtClean="0">
                                  <a:latin typeface="Cambria Math" panose="02040503050406030204" pitchFamily="18" charset="0"/>
                                </a:rPr>
                                <m:t>|</m:t>
                              </m:r>
                            </m:num>
                            <m:den>
                              <m:r>
                                <a:rPr lang="en-US" altLang="zh-TW" b="0" i="1" smtClean="0">
                                  <a:latin typeface="Cambria Math" panose="02040503050406030204" pitchFamily="18" charset="0"/>
                                </a:rPr>
                                <m:t>𝑛</m:t>
                              </m:r>
                            </m:den>
                          </m:f>
                        </m:e>
                      </m:nary>
                      <m:d>
                        <m:dPr>
                          <m:begChr m:val="|"/>
                          <m:ctrlPr>
                            <a:rPr lang="en-US" altLang="zh-TW" b="0" i="1" smtClean="0">
                              <a:latin typeface="Cambria Math" panose="02040503050406030204" pitchFamily="18" charset="0"/>
                            </a:rPr>
                          </m:ctrlPr>
                        </m:dPr>
                        <m:e>
                          <m:r>
                            <m:rPr>
                              <m:nor/>
                            </m:rPr>
                            <a:rPr lang="zh-TW" altLang="en-US" b="1"/>
                            <m:t>𝜀</m:t>
                          </m:r>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𝑩</m:t>
                                  </m:r>
                                </m:e>
                                <m:sub>
                                  <m:r>
                                    <a:rPr lang="en-US" altLang="zh-TW" i="1">
                                      <a:latin typeface="Cambria Math" panose="02040503050406030204" pitchFamily="18" charset="0"/>
                                    </a:rPr>
                                    <m:t>𝑚</m:t>
                                  </m:r>
                                </m:sub>
                              </m:sSub>
                            </m:e>
                          </m:d>
                          <m:r>
                            <a:rPr lang="en-US" altLang="zh-TW" b="0" i="1" smtClean="0">
                              <a:latin typeface="Cambria Math" panose="02040503050406030204" pitchFamily="18" charset="0"/>
                            </a:rPr>
                            <m:t>−</m:t>
                          </m:r>
                          <m:r>
                            <a:rPr lang="en-US" altLang="zh-TW" b="0" i="1" smtClean="0">
                              <a:latin typeface="Cambria Math" panose="02040503050406030204" pitchFamily="18" charset="0"/>
                            </a:rPr>
                            <m:t>𝑈</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m:t>
                              </m:r>
                              <m:r>
                                <a:rPr lang="en-US" altLang="zh-TW" b="1" i="1">
                                  <a:latin typeface="Cambria Math" panose="02040503050406030204" pitchFamily="18" charset="0"/>
                                </a:rPr>
                                <m:t>𝑩</m:t>
                              </m:r>
                            </m:e>
                            <m:sub>
                              <m:r>
                                <a:rPr lang="en-US" altLang="zh-TW" i="1">
                                  <a:latin typeface="Cambria Math" panose="02040503050406030204" pitchFamily="18" charset="0"/>
                                </a:rPr>
                                <m:t>𝑚</m:t>
                              </m:r>
                            </m:sub>
                          </m:sSub>
                        </m:e>
                      </m:d>
                      <m:r>
                        <a:rPr lang="en-US" altLang="zh-TW" b="0" i="1" smtClean="0">
                          <a:latin typeface="Cambria Math" panose="02040503050406030204" pitchFamily="18" charset="0"/>
                        </a:rPr>
                        <m:t>|</m:t>
                      </m:r>
                    </m:oMath>
                  </m:oMathPara>
                </a14:m>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768831" y="1786279"/>
                <a:ext cx="3435164" cy="785471"/>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1060547" y="2830262"/>
                <a:ext cx="2365519" cy="555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zh-TW" altLang="en-US" b="1" smtClean="0"/>
                        <m:t>𝜀</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i="1">
                                  <a:latin typeface="Cambria Math" panose="02040503050406030204" pitchFamily="18" charset="0"/>
                                </a:rPr>
                                <m:t>𝐵</m:t>
                              </m:r>
                            </m:e>
                            <m:sub>
                              <m:r>
                                <a:rPr lang="en-US" altLang="zh-TW" i="1">
                                  <a:latin typeface="Cambria Math" panose="02040503050406030204" pitchFamily="18" charset="0"/>
                                </a:rPr>
                                <m:t>𝑚</m:t>
                              </m:r>
                            </m:sub>
                          </m:sSub>
                        </m:e>
                      </m:d>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1</m:t>
                          </m:r>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b="1" i="1">
                                  <a:latin typeface="Cambria Math" panose="02040503050406030204" pitchFamily="18" charset="0"/>
                                </a:rPr>
                                <m:t>𝑩</m:t>
                              </m:r>
                            </m:e>
                            <m:sub>
                              <m:r>
                                <a:rPr lang="en-US" altLang="zh-TW" i="1">
                                  <a:latin typeface="Cambria Math" panose="02040503050406030204" pitchFamily="18" charset="0"/>
                                </a:rPr>
                                <m:t>𝑚</m:t>
                              </m:r>
                            </m:sub>
                          </m:sSub>
                          <m:r>
                            <a:rPr lang="en-US" altLang="zh-TW" i="1">
                              <a:latin typeface="Cambria Math" panose="02040503050406030204" pitchFamily="18" charset="0"/>
                            </a:rPr>
                            <m:t>|</m:t>
                          </m:r>
                        </m:den>
                      </m:f>
                      <m:nary>
                        <m:naryPr>
                          <m:chr m:val="∑"/>
                          <m:limLoc m:val="undOvr"/>
                          <m:grow m:val="on"/>
                          <m:supHide m:val="on"/>
                          <m:ctrlPr>
                            <a:rPr lang="en-US" altLang="zh-TW" i="1" smtClean="0">
                              <a:latin typeface="Cambria Math" panose="02040503050406030204" pitchFamily="18" charset="0"/>
                            </a:rPr>
                          </m:ctrlPr>
                        </m:naryPr>
                        <m:sub>
                          <m:r>
                            <m:rPr>
                              <m:brk/>
                              <m:aln/>
                            </m:rPr>
                            <a:rPr lang="en-US" altLang="zh-TW" b="0" i="1" smtClean="0">
                              <a:latin typeface="Cambria Math" panose="02040503050406030204" pitchFamily="18" charset="0"/>
                            </a:rPr>
                            <m:t>𝑖</m:t>
                          </m:r>
                          <m:r>
                            <m:rPr>
                              <m:nor/>
                            </m:rPr>
                            <a:rPr lang="zh-TW" altLang="en-US"/>
                            <m:t>∈</m:t>
                          </m:r>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 </m:t>
                              </m:r>
                              <m:r>
                                <a:rPr lang="en-US" altLang="zh-TW" b="1" i="1">
                                  <a:latin typeface="Cambria Math" panose="02040503050406030204" pitchFamily="18" charset="0"/>
                                </a:rPr>
                                <m:t>𝑩</m:t>
                              </m:r>
                            </m:e>
                            <m:sub>
                              <m:r>
                                <a:rPr lang="en-US" altLang="zh-TW" i="1">
                                  <a:latin typeface="Cambria Math" panose="02040503050406030204" pitchFamily="18" charset="0"/>
                                </a:rPr>
                                <m:t>𝑚</m:t>
                              </m:r>
                            </m:sub>
                          </m:sSub>
                        </m:sub>
                        <m:sup/>
                        <m:e>
                          <m:r>
                            <a:rPr lang="en-US" altLang="zh-TW" b="0" i="1" smtClean="0">
                              <a:latin typeface="Cambria Math" panose="02040503050406030204" pitchFamily="18" charset="0"/>
                            </a:rPr>
                            <m:t>1</m:t>
                          </m:r>
                        </m:e>
                      </m:nary>
                      <m:r>
                        <a:rPr lang="en-US" altLang="zh-TW" b="0" i="1" smtClean="0">
                          <a:latin typeface="Cambria Math" panose="02040503050406030204" pitchFamily="18" charset="0"/>
                        </a:rPr>
                        <m:t>(</m:t>
                      </m:r>
                      <m:sSub>
                        <m:sSubPr>
                          <m:ctrlPr>
                            <a:rPr lang="en-US" altLang="zh-TW" i="1">
                              <a:latin typeface="Cambria Math" panose="02040503050406030204" pitchFamily="18" charset="0"/>
                            </a:rPr>
                          </m:ctrlPr>
                        </m:sSubPr>
                        <m:e>
                          <m:acc>
                            <m:accPr>
                              <m:chr m:val="̂"/>
                              <m:ctrlPr>
                                <a:rPr lang="en-US" altLang="zh-TW" b="1" i="1">
                                  <a:latin typeface="Cambria Math" panose="02040503050406030204" pitchFamily="18" charset="0"/>
                                </a:rPr>
                              </m:ctrlPr>
                            </m:accPr>
                            <m:e>
                              <m:r>
                                <a:rPr lang="en-US" altLang="zh-TW" b="1" i="1">
                                  <a:latin typeface="Cambria Math" panose="02040503050406030204" pitchFamily="18" charset="0"/>
                                </a:rPr>
                                <m:t>𝒚</m:t>
                              </m:r>
                            </m:e>
                          </m:acc>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r>
                        <a:rPr lang="en-US" altLang="zh-TW" b="1" i="1" smtClean="0">
                          <a:latin typeface="Cambria Math" panose="02040503050406030204" pitchFamily="18" charset="0"/>
                        </a:rPr>
                        <m:t>𝒚</m:t>
                      </m:r>
                      <m:r>
                        <a:rPr lang="en-US" altLang="zh-TW" b="0" i="1" smtClean="0">
                          <a:latin typeface="Cambria Math" panose="02040503050406030204" pitchFamily="18" charset="0"/>
                        </a:rPr>
                        <m:t>)</m:t>
                      </m:r>
                    </m:oMath>
                  </m:oMathPara>
                </a14:m>
                <a:endParaRPr lang="zh-TW" altLang="en-US"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060547" y="2830262"/>
                <a:ext cx="2365519" cy="555730"/>
              </a:xfrm>
              <a:prstGeom prst="rect">
                <a:avLst/>
              </a:prstGeom>
              <a:blipFill>
                <a:blip r:embed="rId4"/>
                <a:stretch>
                  <a:fillRect l="-515" t="-136264" r="-17010" b="-18791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1060547" y="4385162"/>
                <a:ext cx="3880048" cy="338747"/>
              </a:xfrm>
              <a:prstGeom prst="rect">
                <a:avLst/>
              </a:prstGeom>
              <a:noFill/>
            </p:spPr>
            <p:txBody>
              <a:bodyPr wrap="square" lIns="0" tIns="0" rIns="0" bIns="0" rtlCol="0">
                <a:spAutoFit/>
              </a:bodyPr>
              <a:lstStyle/>
              <a:p>
                <a14:m>
                  <m:oMath xmlns:m="http://schemas.openxmlformats.org/officeDocument/2006/math">
                    <m:r>
                      <a:rPr lang="en-US" altLang="zh-TW" i="1" smtClean="0">
                        <a:latin typeface="Cambria Math" panose="02040503050406030204" pitchFamily="18" charset="0"/>
                      </a:rPr>
                      <m:t>𝐻</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𝒑</m:t>
                            </m:r>
                          </m:e>
                          <m:sub>
                            <m:r>
                              <a:rPr lang="en-US" altLang="zh-TW" i="1">
                                <a:latin typeface="Cambria Math" panose="02040503050406030204" pitchFamily="18" charset="0"/>
                              </a:rPr>
                              <m:t>𝑖</m:t>
                            </m:r>
                          </m:sub>
                        </m:sSub>
                      </m:e>
                    </m:d>
                    <m:r>
                      <a:rPr lang="en-US" altLang="zh-TW" b="0" i="1" smtClean="0">
                        <a:latin typeface="Cambria Math" panose="02040503050406030204" pitchFamily="18" charset="0"/>
                      </a:rPr>
                      <m:t>≔</m:t>
                    </m:r>
                  </m:oMath>
                </a14:m>
                <a:r>
                  <a:rPr lang="en-US" altLang="zh-TW" dirty="0"/>
                  <a:t> </a:t>
                </a:r>
                <a14:m>
                  <m:oMath xmlns:m="http://schemas.openxmlformats.org/officeDocument/2006/math">
                    <m:f>
                      <m:fPr>
                        <m:ctrlPr>
                          <a:rPr lang="en-US" altLang="zh-TW" i="1" smtClean="0">
                            <a:latin typeface="Cambria Math" panose="02040503050406030204" pitchFamily="18" charset="0"/>
                          </a:rPr>
                        </m:ctrlPr>
                      </m:fPr>
                      <m:num>
                        <m:r>
                          <a:rPr lang="en-US" altLang="zh-TW" i="1">
                            <a:latin typeface="Cambria Math" panose="02040503050406030204" pitchFamily="18" charset="0"/>
                          </a:rPr>
                          <m:t>1</m:t>
                        </m:r>
                      </m:num>
                      <m:den>
                        <m:r>
                          <a:rPr lang="en-US" altLang="zh-TW" b="0" i="1" smtClean="0">
                            <a:latin typeface="Cambria Math" panose="02040503050406030204" pitchFamily="18" charset="0"/>
                          </a:rPr>
                          <m:t>𝑙𝑜𝑔</m:t>
                        </m:r>
                        <m:r>
                          <a:rPr lang="zh-TW" altLang="en-US" i="1">
                            <a:latin typeface="Cambria Math" panose="02040503050406030204" pitchFamily="18" charset="0"/>
                          </a:rPr>
                          <m:t> </m:t>
                        </m:r>
                        <m:r>
                          <m:rPr>
                            <m:sty m:val="p"/>
                          </m:rPr>
                          <a:rPr lang="en-US" altLang="zh-TW" i="1">
                            <a:latin typeface="Cambria Math" panose="02040503050406030204" pitchFamily="18" charset="0"/>
                          </a:rPr>
                          <m:t>C</m:t>
                        </m:r>
                      </m:den>
                    </m:f>
                    <m:nary>
                      <m:naryPr>
                        <m:chr m:val="∑"/>
                        <m:limLoc m:val="undOvr"/>
                        <m:grow m:val="on"/>
                        <m:ctrlPr>
                          <a:rPr lang="en-US" altLang="zh-TW" i="1" smtClean="0">
                            <a:latin typeface="Cambria Math" panose="02040503050406030204" pitchFamily="18" charset="0"/>
                          </a:rPr>
                        </m:ctrlPr>
                      </m:naryPr>
                      <m:sub>
                        <m:r>
                          <m:rPr>
                            <m:brk/>
                            <m:aln/>
                          </m:rPr>
                          <a:rPr lang="en-US" altLang="zh-TW" b="0" i="1" smtClean="0">
                            <a:latin typeface="Cambria Math" panose="02040503050406030204" pitchFamily="18" charset="0"/>
                          </a:rPr>
                          <m:t>𝑐</m:t>
                        </m:r>
                        <m:r>
                          <a:rPr lang="en-US" altLang="zh-TW" i="1">
                            <a:latin typeface="Cambria Math" panose="02040503050406030204" pitchFamily="18" charset="0"/>
                          </a:rPr>
                          <m:t>=1</m:t>
                        </m:r>
                      </m:sub>
                      <m:sup>
                        <m:r>
                          <a:rPr lang="en-US" altLang="zh-TW" b="0" i="1" smtClean="0">
                            <a:latin typeface="Cambria Math" panose="02040503050406030204" pitchFamily="18" charset="0"/>
                          </a:rPr>
                          <m:t>𝐶</m:t>
                        </m:r>
                      </m:sup>
                      <m:e>
                        <m:r>
                          <a:rPr lang="en-US" altLang="zh-TW" i="1">
                            <a:latin typeface="Cambria Math" panose="02040503050406030204" pitchFamily="18" charset="0"/>
                          </a:rPr>
                          <m:t>−</m:t>
                        </m:r>
                        <m:sSup>
                          <m:sSupPr>
                            <m:ctrlPr>
                              <a:rPr lang="en-US" altLang="zh-TW" i="1">
                                <a:latin typeface="Cambria Math" panose="02040503050406030204" pitchFamily="18" charset="0"/>
                              </a:rPr>
                            </m:ctrlPr>
                          </m:sSupPr>
                          <m:e>
                            <m:r>
                              <a:rPr lang="en-US" altLang="zh-TW" b="1" i="1">
                                <a:latin typeface="Cambria Math" panose="02040503050406030204" pitchFamily="18" charset="0"/>
                              </a:rPr>
                              <m:t>𝒑</m:t>
                            </m:r>
                          </m:e>
                          <m:sup>
                            <m:r>
                              <a:rPr lang="en-US" altLang="zh-TW" i="1">
                                <a:latin typeface="Cambria Math" panose="02040503050406030204" pitchFamily="18" charset="0"/>
                              </a:rPr>
                              <m:t>(</m:t>
                            </m:r>
                            <m:r>
                              <a:rPr lang="en-US" altLang="zh-TW" i="1">
                                <a:latin typeface="Cambria Math" panose="02040503050406030204" pitchFamily="18" charset="0"/>
                              </a:rPr>
                              <m:t>𝑐</m:t>
                            </m:r>
                            <m:r>
                              <a:rPr lang="en-US" altLang="zh-TW" i="1">
                                <a:latin typeface="Cambria Math" panose="02040503050406030204" pitchFamily="18" charset="0"/>
                              </a:rPr>
                              <m:t>)</m:t>
                            </m:r>
                          </m:sup>
                        </m:sSup>
                        <m:r>
                          <a:rPr lang="en-US" altLang="zh-TW" b="0" i="1" smtClean="0">
                            <a:latin typeface="Cambria Math" panose="02040503050406030204" pitchFamily="18" charset="0"/>
                          </a:rPr>
                          <m:t>𝑙𝑜𝑔</m:t>
                        </m:r>
                        <m:sSup>
                          <m:sSupPr>
                            <m:ctrlPr>
                              <a:rPr lang="en-US" altLang="zh-TW" i="1">
                                <a:latin typeface="Cambria Math" panose="02040503050406030204" pitchFamily="18" charset="0"/>
                              </a:rPr>
                            </m:ctrlPr>
                          </m:sSupPr>
                          <m:e>
                            <m:r>
                              <a:rPr lang="en-US" altLang="zh-TW" b="1" i="1" smtClean="0">
                                <a:latin typeface="Cambria Math" panose="02040503050406030204" pitchFamily="18" charset="0"/>
                              </a:rPr>
                              <m:t> </m:t>
                            </m:r>
                            <m:r>
                              <a:rPr lang="en-US" altLang="zh-TW" b="1" i="1">
                                <a:latin typeface="Cambria Math" panose="02040503050406030204" pitchFamily="18" charset="0"/>
                              </a:rPr>
                              <m:t>𝒑</m:t>
                            </m:r>
                          </m:e>
                          <m:sup>
                            <m:r>
                              <a:rPr lang="en-US" altLang="zh-TW" i="1">
                                <a:latin typeface="Cambria Math" panose="02040503050406030204" pitchFamily="18" charset="0"/>
                              </a:rPr>
                              <m:t>(</m:t>
                            </m:r>
                            <m:r>
                              <a:rPr lang="en-US" altLang="zh-TW" i="1">
                                <a:latin typeface="Cambria Math" panose="02040503050406030204" pitchFamily="18" charset="0"/>
                              </a:rPr>
                              <m:t>𝑐</m:t>
                            </m:r>
                            <m:r>
                              <a:rPr lang="en-US" altLang="zh-TW" i="1">
                                <a:latin typeface="Cambria Math" panose="02040503050406030204" pitchFamily="18" charset="0"/>
                              </a:rPr>
                              <m:t>)</m:t>
                            </m:r>
                          </m:sup>
                        </m:sSup>
                      </m:e>
                    </m:nary>
                  </m:oMath>
                </a14:m>
                <a:r>
                  <a:rPr lang="en-US" altLang="zh-TW" dirty="0"/>
                  <a:t>, </a:t>
                </a:r>
                <a14:m>
                  <m:oMath xmlns:m="http://schemas.openxmlformats.org/officeDocument/2006/math">
                    <m:r>
                      <a:rPr lang="en-US" altLang="zh-TW" i="1">
                        <a:latin typeface="Cambria Math" panose="02040503050406030204" pitchFamily="18" charset="0"/>
                      </a:rPr>
                      <m:t>𝐻</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a:latin typeface="Cambria Math" panose="02040503050406030204" pitchFamily="18" charset="0"/>
                              </a:rPr>
                              <m:t>𝒑</m:t>
                            </m:r>
                          </m:e>
                          <m:sub>
                            <m:r>
                              <a:rPr lang="en-US" altLang="zh-TW" i="1">
                                <a:latin typeface="Cambria Math" panose="02040503050406030204" pitchFamily="18" charset="0"/>
                              </a:rPr>
                              <m:t>𝑖</m:t>
                            </m:r>
                          </m:sub>
                        </m:sSub>
                      </m:e>
                    </m:d>
                  </m:oMath>
                </a14:m>
                <a:r>
                  <a:rPr lang="zh-TW" altLang="en-US" dirty="0"/>
                  <a:t> </a:t>
                </a:r>
                <a14:m>
                  <m:oMath xmlns:m="http://schemas.openxmlformats.org/officeDocument/2006/math">
                    <m:r>
                      <m:rPr>
                        <m:nor/>
                      </m:rPr>
                      <a:rPr lang="zh-TW" altLang="en-US"/>
                      <m:t>∈</m:t>
                    </m:r>
                    <m:r>
                      <m:rPr>
                        <m:nor/>
                      </m:rPr>
                      <a:rPr lang="en-US" altLang="zh-TW" b="0" i="0" smtClean="0"/>
                      <m:t>[0,1] .</m:t>
                    </m:r>
                  </m:oMath>
                </a14:m>
                <a:endParaRPr lang="zh-TW" altLang="en-US"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060547" y="4385162"/>
                <a:ext cx="3880048" cy="338747"/>
              </a:xfrm>
              <a:prstGeom prst="rect">
                <a:avLst/>
              </a:prstGeom>
              <a:blipFill>
                <a:blip r:embed="rId5"/>
                <a:stretch>
                  <a:fillRect l="-1572" t="-125000" b="-18928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CCBF98B1-7076-4C1D-A140-AD68F1DDCB6F}"/>
                  </a:ext>
                </a:extLst>
              </p:cNvPr>
              <p:cNvSpPr txBox="1"/>
              <p:nvPr/>
            </p:nvSpPr>
            <p:spPr>
              <a:xfrm>
                <a:off x="1060547" y="3607712"/>
                <a:ext cx="2132250" cy="555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𝑈</m:t>
                      </m:r>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b="1" i="1">
                              <a:latin typeface="Cambria Math" panose="02040503050406030204" pitchFamily="18" charset="0"/>
                            </a:rPr>
                            <m:t>𝑩</m:t>
                          </m:r>
                        </m:e>
                        <m:sub>
                          <m:r>
                            <a:rPr lang="en-US" altLang="zh-TW" i="1">
                              <a:latin typeface="Cambria Math" panose="02040503050406030204" pitchFamily="18" charset="0"/>
                            </a:rPr>
                            <m:t>𝑚</m:t>
                          </m:r>
                        </m:sub>
                      </m:sSub>
                      <m:r>
                        <a:rPr lang="en-US" altLang="zh-TW" b="0" i="1" smtClean="0">
                          <a:latin typeface="Cambria Math" panose="02040503050406030204" pitchFamily="18" charset="0"/>
                        </a:rPr>
                        <m:t>)≔</m:t>
                      </m:r>
                      <m:f>
                        <m:fPr>
                          <m:ctrlPr>
                            <a:rPr lang="en-US" altLang="zh-TW" i="1">
                              <a:latin typeface="Cambria Math" panose="02040503050406030204" pitchFamily="18" charset="0"/>
                            </a:rPr>
                          </m:ctrlPr>
                        </m:fPr>
                        <m:num>
                          <m:r>
                            <a:rPr lang="en-US" altLang="zh-TW" b="0" i="1" smtClean="0">
                              <a:latin typeface="Cambria Math" panose="02040503050406030204" pitchFamily="18" charset="0"/>
                            </a:rPr>
                            <m:t>−</m:t>
                          </m:r>
                          <m:r>
                            <a:rPr lang="en-US" altLang="zh-TW" i="1">
                              <a:latin typeface="Cambria Math" panose="02040503050406030204" pitchFamily="18" charset="0"/>
                            </a:rPr>
                            <m:t>1</m:t>
                          </m:r>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m:t>
                              </m:r>
                              <m:r>
                                <a:rPr lang="en-US" altLang="zh-TW" b="1" i="1">
                                  <a:latin typeface="Cambria Math" panose="02040503050406030204" pitchFamily="18" charset="0"/>
                                </a:rPr>
                                <m:t>𝑩</m:t>
                              </m:r>
                            </m:e>
                            <m:sub>
                              <m:r>
                                <a:rPr lang="en-US" altLang="zh-TW" i="1">
                                  <a:latin typeface="Cambria Math" panose="02040503050406030204" pitchFamily="18" charset="0"/>
                                </a:rPr>
                                <m:t>𝑚</m:t>
                              </m:r>
                            </m:sub>
                          </m:sSub>
                          <m:r>
                            <a:rPr lang="en-US" altLang="zh-TW" i="1">
                              <a:latin typeface="Cambria Math" panose="02040503050406030204" pitchFamily="18" charset="0"/>
                            </a:rPr>
                            <m:t>|</m:t>
                          </m:r>
                        </m:den>
                      </m:f>
                      <m:nary>
                        <m:naryPr>
                          <m:chr m:val="∑"/>
                          <m:limLoc m:val="undOvr"/>
                          <m:grow m:val="on"/>
                          <m:supHide m:val="on"/>
                          <m:ctrlPr>
                            <a:rPr lang="en-US" altLang="zh-TW" i="1">
                              <a:latin typeface="Cambria Math" panose="02040503050406030204" pitchFamily="18" charset="0"/>
                            </a:rPr>
                          </m:ctrlPr>
                        </m:naryPr>
                        <m:sub>
                          <m:r>
                            <m:rPr>
                              <m:brk/>
                              <m:aln/>
                            </m:rPr>
                            <a:rPr lang="en-US" altLang="zh-TW" i="1">
                              <a:latin typeface="Cambria Math" panose="02040503050406030204" pitchFamily="18" charset="0"/>
                            </a:rPr>
                            <m:t>𝑖</m:t>
                          </m:r>
                          <m:r>
                            <m:rPr>
                              <m:nor/>
                            </m:rPr>
                            <a:rPr lang="zh-TW" altLang="en-US"/>
                            <m:t>∈</m:t>
                          </m:r>
                          <m:sSub>
                            <m:sSubPr>
                              <m:ctrlPr>
                                <a:rPr lang="en-US" altLang="zh-TW" i="1">
                                  <a:latin typeface="Cambria Math" panose="02040503050406030204" pitchFamily="18" charset="0"/>
                                </a:rPr>
                              </m:ctrlPr>
                            </m:sSubPr>
                            <m:e>
                              <m:r>
                                <a:rPr lang="en-US" altLang="zh-TW" i="1">
                                  <a:latin typeface="Cambria Math" panose="02040503050406030204" pitchFamily="18" charset="0"/>
                                </a:rPr>
                                <m:t> </m:t>
                              </m:r>
                              <m:r>
                                <a:rPr lang="en-US" altLang="zh-TW" i="1">
                                  <a:latin typeface="Cambria Math" panose="02040503050406030204" pitchFamily="18" charset="0"/>
                                </a:rPr>
                                <m:t>𝐵</m:t>
                              </m:r>
                            </m:e>
                            <m:sub>
                              <m:r>
                                <a:rPr lang="en-US" altLang="zh-TW" i="1">
                                  <a:latin typeface="Cambria Math" panose="02040503050406030204" pitchFamily="18" charset="0"/>
                                </a:rPr>
                                <m:t>𝑚</m:t>
                              </m:r>
                            </m:sub>
                          </m:sSub>
                        </m:sub>
                        <m:sup/>
                        <m:e>
                          <m:r>
                            <a:rPr lang="en-US" altLang="zh-TW" b="0" i="1" smtClean="0">
                              <a:latin typeface="Cambria Math" panose="02040503050406030204" pitchFamily="18" charset="0"/>
                            </a:rPr>
                            <m:t>𝐻</m:t>
                          </m:r>
                          <m:d>
                            <m:dPr>
                              <m:ctrlPr>
                                <a:rPr lang="en-US" altLang="zh-TW" b="0" i="1" smtClean="0">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1" i="1" smtClean="0">
                                      <a:latin typeface="Cambria Math" panose="02040503050406030204" pitchFamily="18" charset="0"/>
                                    </a:rPr>
                                    <m:t>𝒑</m:t>
                                  </m:r>
                                </m:e>
                                <m:sub>
                                  <m:r>
                                    <a:rPr lang="en-US" altLang="zh-TW" i="1">
                                      <a:latin typeface="Cambria Math" panose="02040503050406030204" pitchFamily="18" charset="0"/>
                                    </a:rPr>
                                    <m:t>𝑖</m:t>
                                  </m:r>
                                </m:sub>
                              </m:sSub>
                            </m:e>
                          </m:d>
                          <m:r>
                            <a:rPr lang="en-US" altLang="zh-TW" b="0" i="1" smtClean="0">
                              <a:latin typeface="Cambria Math" panose="02040503050406030204" pitchFamily="18" charset="0"/>
                            </a:rPr>
                            <m:t>.</m:t>
                          </m:r>
                        </m:e>
                      </m:nary>
                    </m:oMath>
                  </m:oMathPara>
                </a14:m>
                <a:endParaRPr lang="zh-TW" altLang="en-US" dirty="0"/>
              </a:p>
            </p:txBody>
          </p:sp>
        </mc:Choice>
        <mc:Fallback xmlns="">
          <p:sp>
            <p:nvSpPr>
              <p:cNvPr id="10" name="文字方塊 9">
                <a:extLst>
                  <a:ext uri="{FF2B5EF4-FFF2-40B4-BE49-F238E27FC236}">
                    <a16:creationId xmlns:a16="http://schemas.microsoft.com/office/drawing/2014/main" id="{CCBF98B1-7076-4C1D-A140-AD68F1DDCB6F}"/>
                  </a:ext>
                </a:extLst>
              </p:cNvPr>
              <p:cNvSpPr txBox="1">
                <a:spLocks noRot="1" noChangeAspect="1" noMove="1" noResize="1" noEditPoints="1" noAdjustHandles="1" noChangeArrowheads="1" noChangeShapeType="1" noTextEdit="1"/>
              </p:cNvSpPr>
              <p:nvPr/>
            </p:nvSpPr>
            <p:spPr>
              <a:xfrm>
                <a:off x="1060547" y="3607712"/>
                <a:ext cx="2132250" cy="555730"/>
              </a:xfrm>
              <a:prstGeom prst="rect">
                <a:avLst/>
              </a:prstGeom>
              <a:blipFill>
                <a:blip r:embed="rId6"/>
                <a:stretch>
                  <a:fillRect l="-1143" t="-137363" r="-32857" b="-186813"/>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4B726E00-28EC-BB78-C66A-558B342402F6}"/>
              </a:ext>
            </a:extLst>
          </p:cNvPr>
          <p:cNvSpPr txBox="1"/>
          <p:nvPr/>
        </p:nvSpPr>
        <p:spPr>
          <a:xfrm>
            <a:off x="544032" y="916571"/>
            <a:ext cx="8055936" cy="738664"/>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We use normalized entropy as a measure of uncertainty and introduce the Uncertainty Calibration Error (UCE), a calibration metric for multi-class classification. UCE avoids the pitfalls of other metrics while maintaining high interpretability.</a:t>
            </a:r>
            <a:endParaRPr lang="zh-TW" altLang="en-US" dirty="0">
              <a:latin typeface="Cambria" panose="02040503050406030204" pitchFamily="18" charset="0"/>
            </a:endParaRPr>
          </a:p>
        </p:txBody>
      </p:sp>
      <p:sp>
        <p:nvSpPr>
          <p:cNvPr id="14" name="頁尾版面配置區 13">
            <a:extLst>
              <a:ext uri="{FF2B5EF4-FFF2-40B4-BE49-F238E27FC236}">
                <a16:creationId xmlns:a16="http://schemas.microsoft.com/office/drawing/2014/main" id="{92D6BA06-4032-C9A8-0D17-1A7F8A09C6F4}"/>
              </a:ext>
            </a:extLst>
          </p:cNvPr>
          <p:cNvSpPr>
            <a:spLocks noGrp="1"/>
          </p:cNvSpPr>
          <p:nvPr>
            <p:ph type="ftr" idx="3"/>
          </p:nvPr>
        </p:nvSpPr>
        <p:spPr/>
        <p:txBody>
          <a:bodyPr/>
          <a:lstStyle/>
          <a:p>
            <a:r>
              <a:rPr lang="en-US" altLang="zh-TW"/>
              <a:t>/67</a:t>
            </a:r>
            <a:endParaRPr lang="zh-TW" altLang="en-US" dirty="0"/>
          </a:p>
        </p:txBody>
      </p:sp>
      <p:sp>
        <p:nvSpPr>
          <p:cNvPr id="6" name="投影片編號版面配置區 5">
            <a:extLst>
              <a:ext uri="{FF2B5EF4-FFF2-40B4-BE49-F238E27FC236}">
                <a16:creationId xmlns:a16="http://schemas.microsoft.com/office/drawing/2014/main" id="{6B58A089-1478-4C07-51B9-D049424B0681}"/>
              </a:ext>
            </a:extLst>
          </p:cNvPr>
          <p:cNvSpPr>
            <a:spLocks noGrp="1"/>
          </p:cNvSpPr>
          <p:nvPr>
            <p:ph type="sldNum" idx="4"/>
          </p:nvPr>
        </p:nvSpPr>
        <p:spPr/>
        <p:txBody>
          <a:bodyPr/>
          <a:lstStyle/>
          <a:p>
            <a:fld id="{00000000-1234-1234-1234-123412341234}" type="slidenum">
              <a:rPr lang="en-US" smtClean="0"/>
              <a:pPr/>
              <a:t>72</a:t>
            </a:fld>
            <a:endParaRPr lang="en-US" dirty="0"/>
          </a:p>
        </p:txBody>
      </p:sp>
    </p:spTree>
    <p:extLst>
      <p:ext uri="{BB962C8B-B14F-4D97-AF65-F5344CB8AC3E}">
        <p14:creationId xmlns:p14="http://schemas.microsoft.com/office/powerpoint/2010/main" val="25591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37474" y="377617"/>
            <a:ext cx="8937464" cy="307777"/>
          </a:xfrm>
          <a:prstGeom prst="rect">
            <a:avLst/>
          </a:prstGeom>
          <a:noFill/>
        </p:spPr>
        <p:txBody>
          <a:bodyPr wrap="square">
            <a:spAutoFit/>
          </a:bodyPr>
          <a:lstStyle/>
          <a:p>
            <a:r>
              <a:rPr lang="en-US" altLang="zh-TW" dirty="0"/>
              <a:t>-Using Monte Carlo Dropout to Calibrate Models on UT-Zappos</a:t>
            </a:r>
            <a:endParaRPr lang="zh-TW" altLang="en-US" dirty="0"/>
          </a:p>
        </p:txBody>
      </p:sp>
      <p:sp>
        <p:nvSpPr>
          <p:cNvPr id="4" name="Google Shape;429;p32">
            <a:extLst>
              <a:ext uri="{FF2B5EF4-FFF2-40B4-BE49-F238E27FC236}">
                <a16:creationId xmlns:a16="http://schemas.microsoft.com/office/drawing/2014/main" id="{95BB456E-4ECE-4C3A-7692-488DC00522F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Appendix.</a:t>
            </a:r>
          </a:p>
        </p:txBody>
      </p:sp>
      <p:sp>
        <p:nvSpPr>
          <p:cNvPr id="5" name="文字方塊 4">
            <a:extLst>
              <a:ext uri="{FF2B5EF4-FFF2-40B4-BE49-F238E27FC236}">
                <a16:creationId xmlns:a16="http://schemas.microsoft.com/office/drawing/2014/main" id="{87BAEF67-8E3B-943A-70EE-4B22EC2A29BA}"/>
              </a:ext>
            </a:extLst>
          </p:cNvPr>
          <p:cNvSpPr txBox="1"/>
          <p:nvPr/>
        </p:nvSpPr>
        <p:spPr>
          <a:xfrm>
            <a:off x="221613" y="759857"/>
            <a:ext cx="2613600" cy="307777"/>
          </a:xfrm>
          <a:prstGeom prst="rect">
            <a:avLst/>
          </a:prstGeom>
          <a:noFill/>
        </p:spPr>
        <p:txBody>
          <a:bodyPr wrap="square">
            <a:spAutoFit/>
          </a:bodyPr>
          <a:lstStyle/>
          <a:p>
            <a:pPr algn="ctr"/>
            <a:r>
              <a:rPr lang="en-US" altLang="zh-TW" sz="1400" dirty="0">
                <a:effectLst/>
              </a:rPr>
              <a:t>Dataset: UT-Zappos</a:t>
            </a:r>
          </a:p>
        </p:txBody>
      </p:sp>
      <p:graphicFrame>
        <p:nvGraphicFramePr>
          <p:cNvPr id="6" name="表格 4">
            <a:extLst>
              <a:ext uri="{FF2B5EF4-FFF2-40B4-BE49-F238E27FC236}">
                <a16:creationId xmlns:a16="http://schemas.microsoft.com/office/drawing/2014/main" id="{95DD8645-AAA2-03D9-2D7E-0F3F9CD50CC7}"/>
              </a:ext>
            </a:extLst>
          </p:cNvPr>
          <p:cNvGraphicFramePr>
            <a:graphicFrameLocks noGrp="1"/>
          </p:cNvGraphicFramePr>
          <p:nvPr>
            <p:extLst>
              <p:ext uri="{D42A27DB-BD31-4B8C-83A1-F6EECF244321}">
                <p14:modId xmlns:p14="http://schemas.microsoft.com/office/powerpoint/2010/main" val="1206317610"/>
              </p:ext>
            </p:extLst>
          </p:nvPr>
        </p:nvGraphicFramePr>
        <p:xfrm>
          <a:off x="221612" y="1755604"/>
          <a:ext cx="8796784" cy="2996451"/>
        </p:xfrm>
        <a:graphic>
          <a:graphicData uri="http://schemas.openxmlformats.org/drawingml/2006/table">
            <a:tbl>
              <a:tblPr firstRow="1" bandRow="1">
                <a:tableStyleId>{7DF18680-E054-41AD-8BC1-D1AEF772440D}</a:tableStyleId>
              </a:tblPr>
              <a:tblGrid>
                <a:gridCol w="1206870">
                  <a:extLst>
                    <a:ext uri="{9D8B030D-6E8A-4147-A177-3AD203B41FA5}">
                      <a16:colId xmlns:a16="http://schemas.microsoft.com/office/drawing/2014/main" val="1598983666"/>
                    </a:ext>
                  </a:extLst>
                </a:gridCol>
                <a:gridCol w="1116937">
                  <a:extLst>
                    <a:ext uri="{9D8B030D-6E8A-4147-A177-3AD203B41FA5}">
                      <a16:colId xmlns:a16="http://schemas.microsoft.com/office/drawing/2014/main" val="3368795392"/>
                    </a:ext>
                  </a:extLst>
                </a:gridCol>
                <a:gridCol w="1255953">
                  <a:extLst>
                    <a:ext uri="{9D8B030D-6E8A-4147-A177-3AD203B41FA5}">
                      <a16:colId xmlns:a16="http://schemas.microsoft.com/office/drawing/2014/main" val="261202780"/>
                    </a:ext>
                  </a:extLst>
                </a:gridCol>
                <a:gridCol w="1304256">
                  <a:extLst>
                    <a:ext uri="{9D8B030D-6E8A-4147-A177-3AD203B41FA5}">
                      <a16:colId xmlns:a16="http://schemas.microsoft.com/office/drawing/2014/main" val="3156416267"/>
                    </a:ext>
                  </a:extLst>
                </a:gridCol>
                <a:gridCol w="1304256">
                  <a:extLst>
                    <a:ext uri="{9D8B030D-6E8A-4147-A177-3AD203B41FA5}">
                      <a16:colId xmlns:a16="http://schemas.microsoft.com/office/drawing/2014/main" val="2330506707"/>
                    </a:ext>
                  </a:extLst>
                </a:gridCol>
                <a:gridCol w="1304256">
                  <a:extLst>
                    <a:ext uri="{9D8B030D-6E8A-4147-A177-3AD203B41FA5}">
                      <a16:colId xmlns:a16="http://schemas.microsoft.com/office/drawing/2014/main" val="4080050539"/>
                    </a:ext>
                  </a:extLst>
                </a:gridCol>
                <a:gridCol w="1304256">
                  <a:extLst>
                    <a:ext uri="{9D8B030D-6E8A-4147-A177-3AD203B41FA5}">
                      <a16:colId xmlns:a16="http://schemas.microsoft.com/office/drawing/2014/main" val="2244258055"/>
                    </a:ext>
                  </a:extLst>
                </a:gridCol>
              </a:tblGrid>
              <a:tr h="922541">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a:t>
                      </a:r>
                      <a:r>
                        <a:rPr lang="en-US" altLang="zh-TW" sz="1200" dirty="0"/>
                        <a:t>Model Calibration</a:t>
                      </a:r>
                      <a:r>
                        <a:rPr lang="en-US" altLang="zh-TW" sz="1200" dirty="0">
                          <a:effectLs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extLst>
                  <a:ext uri="{0D108BD9-81ED-4DB2-BD59-A6C34878D82A}">
                    <a16:rowId xmlns:a16="http://schemas.microsoft.com/office/drawing/2014/main" val="2233095615"/>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a:t>
                      </a:r>
                      <a:r>
                        <a:rPr lang="zh-TW" altLang="en-US" sz="1400" dirty="0">
                          <a:effectLst/>
                        </a:rPr>
                        <a:t> </a:t>
                      </a:r>
                      <a:endParaRPr lang="en-US" altLang="zh-TW" sz="1400" dirty="0">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 (↑)</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0.2922 ±0.003</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0.2837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0.2844 ±0.006</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0.2791</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±0.015</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0.279</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±0.012</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0.278</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±0.011</a:t>
                      </a:r>
                    </a:p>
                  </a:txBody>
                  <a:tcPr marL="7620" marR="7620" marT="7620" marB="0" anchor="ctr"/>
                </a:tc>
                <a:extLst>
                  <a:ext uri="{0D108BD9-81ED-4DB2-BD59-A6C34878D82A}">
                    <a16:rowId xmlns:a16="http://schemas.microsoft.com/office/drawing/2014/main" val="665463506"/>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0.2884 ±0.017</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0.2876 ±0.008</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0.2806 ±0.007</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0.2807</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±0.003</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0.2729</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±0.007</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0.2758</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±0.012</a:t>
                      </a:r>
                    </a:p>
                  </a:txBody>
                  <a:tcPr marL="7620" marR="7620" marT="7620" marB="0" anchor="ctr"/>
                </a:tc>
                <a:extLst>
                  <a:ext uri="{0D108BD9-81ED-4DB2-BD59-A6C34878D82A}">
                    <a16:rowId xmlns:a16="http://schemas.microsoft.com/office/drawing/2014/main" val="546715040"/>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0.2941 ±0.005</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0.2844 ±0.007</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0.2839 ±0.006</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0.2778</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±0.009</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0.2788</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±0.008</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0.2792</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±0.013</a:t>
                      </a:r>
                    </a:p>
                  </a:txBody>
                  <a:tcPr marL="7620" marR="7620" marT="7620" marB="0" anchor="ctr"/>
                </a:tc>
                <a:extLst>
                  <a:ext uri="{0D108BD9-81ED-4DB2-BD59-A6C34878D82A}">
                    <a16:rowId xmlns:a16="http://schemas.microsoft.com/office/drawing/2014/main" val="2600902724"/>
                  </a:ext>
                </a:extLst>
              </a:tr>
              <a:tr h="519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0.2977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0.2918 ±0.008</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0.2866 ±0.009</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0.2799</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±0.007</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0.2832</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±0.012</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0.2774</a:t>
                      </a:r>
                      <a:r>
                        <a:rPr lang="zh-TW" altLang="en-US" sz="900" b="0" i="0" u="none" strike="noStrike" cap="none" dirty="0">
                          <a:solidFill>
                            <a:srgbClr val="000000"/>
                          </a:solidFill>
                          <a:effectLst/>
                          <a:latin typeface="Arial (本文)"/>
                          <a:ea typeface="新細明體" panose="02020500000000000000" pitchFamily="18" charset="-120"/>
                          <a:cs typeface="+mn-cs"/>
                          <a:sym typeface="Arial"/>
                        </a:rPr>
                        <a:t> </a:t>
                      </a: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±0.015</a:t>
                      </a:r>
                    </a:p>
                  </a:txBody>
                  <a:tcPr marL="7620" marR="7620" marT="7620" marB="0" anchor="ctr"/>
                </a:tc>
                <a:extLst>
                  <a:ext uri="{0D108BD9-81ED-4DB2-BD59-A6C34878D82A}">
                    <a16:rowId xmlns:a16="http://schemas.microsoft.com/office/drawing/2014/main" val="977305840"/>
                  </a:ext>
                </a:extLst>
              </a:tr>
            </a:tbl>
          </a:graphicData>
        </a:graphic>
      </p:graphicFrame>
      <p:sp>
        <p:nvSpPr>
          <p:cNvPr id="3" name="文字方塊 2">
            <a:extLst>
              <a:ext uri="{FF2B5EF4-FFF2-40B4-BE49-F238E27FC236}">
                <a16:creationId xmlns:a16="http://schemas.microsoft.com/office/drawing/2014/main" id="{2E84F224-316E-FF40-F1CA-27F50CF504B0}"/>
              </a:ext>
            </a:extLst>
          </p:cNvPr>
          <p:cNvSpPr txBox="1"/>
          <p:nvPr/>
        </p:nvSpPr>
        <p:spPr>
          <a:xfrm>
            <a:off x="3648509" y="7598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1" name="文字方塊 10">
            <a:extLst>
              <a:ext uri="{FF2B5EF4-FFF2-40B4-BE49-F238E27FC236}">
                <a16:creationId xmlns:a16="http://schemas.microsoft.com/office/drawing/2014/main" id="{5ABA76D2-3513-71D9-2BFF-D13231B63E3E}"/>
              </a:ext>
            </a:extLst>
          </p:cNvPr>
          <p:cNvSpPr txBox="1"/>
          <p:nvPr/>
        </p:nvSpPr>
        <p:spPr>
          <a:xfrm>
            <a:off x="1208939" y="1414284"/>
            <a:ext cx="7173061"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Evaluation Metrics : F1 score </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Model Calibration </a:t>
            </a:r>
            <a:r>
              <a:rPr lang="en-US" altLang="zh-TW" dirty="0" err="1">
                <a:latin typeface="Cambria" panose="02040503050406030204" pitchFamily="18" charset="0"/>
                <a:ea typeface="Cambria" panose="02040503050406030204" pitchFamily="18" charset="0"/>
              </a:rPr>
              <a:t>Method:Monte</a:t>
            </a:r>
            <a:r>
              <a:rPr lang="en-US" altLang="zh-TW" dirty="0">
                <a:latin typeface="Cambria" panose="02040503050406030204" pitchFamily="18" charset="0"/>
                <a:ea typeface="Cambria" panose="02040503050406030204" pitchFamily="18" charset="0"/>
              </a:rPr>
              <a:t> Carlo Dropout </a:t>
            </a:r>
            <a:endParaRPr lang="zh-TW" altLang="en-US" dirty="0"/>
          </a:p>
        </p:txBody>
      </p:sp>
      <p:sp>
        <p:nvSpPr>
          <p:cNvPr id="15" name="頁尾版面配置區 14">
            <a:extLst>
              <a:ext uri="{FF2B5EF4-FFF2-40B4-BE49-F238E27FC236}">
                <a16:creationId xmlns:a16="http://schemas.microsoft.com/office/drawing/2014/main" id="{DC351032-E762-1871-6C83-5C323D6B118B}"/>
              </a:ext>
            </a:extLst>
          </p:cNvPr>
          <p:cNvSpPr>
            <a:spLocks noGrp="1"/>
          </p:cNvSpPr>
          <p:nvPr>
            <p:ph type="ftr" idx="3"/>
          </p:nvPr>
        </p:nvSpPr>
        <p:spPr/>
        <p:txBody>
          <a:bodyPr/>
          <a:lstStyle/>
          <a:p>
            <a:r>
              <a:rPr lang="en-US" altLang="zh-TW"/>
              <a:t>/67</a:t>
            </a:r>
            <a:endParaRPr lang="zh-TW" altLang="en-US" dirty="0"/>
          </a:p>
        </p:txBody>
      </p:sp>
      <p:sp>
        <p:nvSpPr>
          <p:cNvPr id="2" name="投影片編號版面配置區 1">
            <a:extLst>
              <a:ext uri="{FF2B5EF4-FFF2-40B4-BE49-F238E27FC236}">
                <a16:creationId xmlns:a16="http://schemas.microsoft.com/office/drawing/2014/main" id="{5CEE2C85-B0E5-E001-4EA8-B213BEE6BE1C}"/>
              </a:ext>
            </a:extLst>
          </p:cNvPr>
          <p:cNvSpPr>
            <a:spLocks noGrp="1"/>
          </p:cNvSpPr>
          <p:nvPr>
            <p:ph type="sldNum" idx="4"/>
          </p:nvPr>
        </p:nvSpPr>
        <p:spPr/>
        <p:txBody>
          <a:bodyPr/>
          <a:lstStyle/>
          <a:p>
            <a:fld id="{00000000-1234-1234-1234-123412341234}" type="slidenum">
              <a:rPr lang="en-US" smtClean="0"/>
              <a:pPr/>
              <a:t>73</a:t>
            </a:fld>
            <a:endParaRPr lang="en-US" dirty="0"/>
          </a:p>
        </p:txBody>
      </p:sp>
    </p:spTree>
    <p:extLst>
      <p:ext uri="{BB962C8B-B14F-4D97-AF65-F5344CB8AC3E}">
        <p14:creationId xmlns:p14="http://schemas.microsoft.com/office/powerpoint/2010/main" val="43798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37474" y="377617"/>
            <a:ext cx="8937464" cy="307777"/>
          </a:xfrm>
          <a:prstGeom prst="rect">
            <a:avLst/>
          </a:prstGeom>
          <a:noFill/>
        </p:spPr>
        <p:txBody>
          <a:bodyPr wrap="square">
            <a:spAutoFit/>
          </a:bodyPr>
          <a:lstStyle/>
          <a:p>
            <a:r>
              <a:rPr lang="en-US" altLang="zh-TW" dirty="0"/>
              <a:t>-Using Monte Carlo Dropout to Calibrate Models on MIT-States</a:t>
            </a:r>
            <a:endParaRPr lang="zh-TW" altLang="en-US" dirty="0"/>
          </a:p>
        </p:txBody>
      </p:sp>
      <p:sp>
        <p:nvSpPr>
          <p:cNvPr id="4" name="Google Shape;429;p32">
            <a:extLst>
              <a:ext uri="{FF2B5EF4-FFF2-40B4-BE49-F238E27FC236}">
                <a16:creationId xmlns:a16="http://schemas.microsoft.com/office/drawing/2014/main" id="{95BB456E-4ECE-4C3A-7692-488DC00522F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Appendix.</a:t>
            </a:r>
          </a:p>
        </p:txBody>
      </p:sp>
      <p:sp>
        <p:nvSpPr>
          <p:cNvPr id="5" name="文字方塊 4">
            <a:extLst>
              <a:ext uri="{FF2B5EF4-FFF2-40B4-BE49-F238E27FC236}">
                <a16:creationId xmlns:a16="http://schemas.microsoft.com/office/drawing/2014/main" id="{87BAEF67-8E3B-943A-70EE-4B22EC2A29BA}"/>
              </a:ext>
            </a:extLst>
          </p:cNvPr>
          <p:cNvSpPr txBox="1"/>
          <p:nvPr/>
        </p:nvSpPr>
        <p:spPr>
          <a:xfrm>
            <a:off x="221613" y="759857"/>
            <a:ext cx="2613600" cy="307777"/>
          </a:xfrm>
          <a:prstGeom prst="rect">
            <a:avLst/>
          </a:prstGeom>
          <a:noFill/>
        </p:spPr>
        <p:txBody>
          <a:bodyPr wrap="square">
            <a:spAutoFit/>
          </a:bodyPr>
          <a:lstStyle/>
          <a:p>
            <a:pPr algn="ctr"/>
            <a:r>
              <a:rPr lang="en-US" altLang="zh-TW" sz="1400" dirty="0">
                <a:effectLst/>
              </a:rPr>
              <a:t>Dataset: </a:t>
            </a:r>
            <a:r>
              <a:rPr lang="en-US" altLang="zh-TW" dirty="0"/>
              <a:t>MIT-States</a:t>
            </a:r>
            <a:endParaRPr lang="en-US" altLang="zh-TW" sz="1400" dirty="0">
              <a:effectLst/>
            </a:endParaRPr>
          </a:p>
        </p:txBody>
      </p:sp>
      <p:sp>
        <p:nvSpPr>
          <p:cNvPr id="3" name="文字方塊 2">
            <a:extLst>
              <a:ext uri="{FF2B5EF4-FFF2-40B4-BE49-F238E27FC236}">
                <a16:creationId xmlns:a16="http://schemas.microsoft.com/office/drawing/2014/main" id="{2E84F224-316E-FF40-F1CA-27F50CF504B0}"/>
              </a:ext>
            </a:extLst>
          </p:cNvPr>
          <p:cNvSpPr txBox="1"/>
          <p:nvPr/>
        </p:nvSpPr>
        <p:spPr>
          <a:xfrm>
            <a:off x="3648509" y="7598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0" name="文字方塊 9">
            <a:extLst>
              <a:ext uri="{FF2B5EF4-FFF2-40B4-BE49-F238E27FC236}">
                <a16:creationId xmlns:a16="http://schemas.microsoft.com/office/drawing/2014/main" id="{0F5C801B-C748-733F-E28F-277977B66434}"/>
              </a:ext>
            </a:extLst>
          </p:cNvPr>
          <p:cNvSpPr txBox="1"/>
          <p:nvPr/>
        </p:nvSpPr>
        <p:spPr>
          <a:xfrm>
            <a:off x="1218987" y="1391044"/>
            <a:ext cx="7173061"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Evaluation Metrics : F1 score </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Model Calibration </a:t>
            </a:r>
            <a:r>
              <a:rPr lang="en-US" altLang="zh-TW" dirty="0" err="1">
                <a:latin typeface="Cambria" panose="02040503050406030204" pitchFamily="18" charset="0"/>
                <a:ea typeface="Cambria" panose="02040503050406030204" pitchFamily="18" charset="0"/>
              </a:rPr>
              <a:t>Method:Monte</a:t>
            </a:r>
            <a:r>
              <a:rPr lang="en-US" altLang="zh-TW" dirty="0">
                <a:latin typeface="Cambria" panose="02040503050406030204" pitchFamily="18" charset="0"/>
                <a:ea typeface="Cambria" panose="02040503050406030204" pitchFamily="18" charset="0"/>
              </a:rPr>
              <a:t> Carlo Dropout </a:t>
            </a:r>
            <a:endParaRPr lang="zh-TW" altLang="en-US" dirty="0"/>
          </a:p>
        </p:txBody>
      </p:sp>
      <p:sp>
        <p:nvSpPr>
          <p:cNvPr id="15" name="頁尾版面配置區 14">
            <a:extLst>
              <a:ext uri="{FF2B5EF4-FFF2-40B4-BE49-F238E27FC236}">
                <a16:creationId xmlns:a16="http://schemas.microsoft.com/office/drawing/2014/main" id="{B6A69D1F-4899-12EF-4F7D-05D3C437CA07}"/>
              </a:ext>
            </a:extLst>
          </p:cNvPr>
          <p:cNvSpPr>
            <a:spLocks noGrp="1"/>
          </p:cNvSpPr>
          <p:nvPr>
            <p:ph type="ftr" idx="3"/>
          </p:nvPr>
        </p:nvSpPr>
        <p:spPr/>
        <p:txBody>
          <a:bodyPr/>
          <a:lstStyle/>
          <a:p>
            <a:r>
              <a:rPr lang="en-US" altLang="zh-TW"/>
              <a:t>/67</a:t>
            </a:r>
            <a:endParaRPr lang="zh-TW" altLang="en-US" dirty="0"/>
          </a:p>
        </p:txBody>
      </p:sp>
      <p:graphicFrame>
        <p:nvGraphicFramePr>
          <p:cNvPr id="2" name="表格 4">
            <a:extLst>
              <a:ext uri="{FF2B5EF4-FFF2-40B4-BE49-F238E27FC236}">
                <a16:creationId xmlns:a16="http://schemas.microsoft.com/office/drawing/2014/main" id="{8D57B728-4FAC-EB07-EBEC-D326DE8EB468}"/>
              </a:ext>
            </a:extLst>
          </p:cNvPr>
          <p:cNvGraphicFramePr>
            <a:graphicFrameLocks noGrp="1"/>
          </p:cNvGraphicFramePr>
          <p:nvPr>
            <p:extLst>
              <p:ext uri="{D42A27DB-BD31-4B8C-83A1-F6EECF244321}">
                <p14:modId xmlns:p14="http://schemas.microsoft.com/office/powerpoint/2010/main" val="1986030742"/>
              </p:ext>
            </p:extLst>
          </p:nvPr>
        </p:nvGraphicFramePr>
        <p:xfrm>
          <a:off x="173608" y="1769432"/>
          <a:ext cx="8796784" cy="2996451"/>
        </p:xfrm>
        <a:graphic>
          <a:graphicData uri="http://schemas.openxmlformats.org/drawingml/2006/table">
            <a:tbl>
              <a:tblPr firstRow="1" bandRow="1">
                <a:tableStyleId>{7DF18680-E054-41AD-8BC1-D1AEF772440D}</a:tableStyleId>
              </a:tblPr>
              <a:tblGrid>
                <a:gridCol w="1182919">
                  <a:extLst>
                    <a:ext uri="{9D8B030D-6E8A-4147-A177-3AD203B41FA5}">
                      <a16:colId xmlns:a16="http://schemas.microsoft.com/office/drawing/2014/main" val="1598983666"/>
                    </a:ext>
                  </a:extLst>
                </a:gridCol>
                <a:gridCol w="1140888">
                  <a:extLst>
                    <a:ext uri="{9D8B030D-6E8A-4147-A177-3AD203B41FA5}">
                      <a16:colId xmlns:a16="http://schemas.microsoft.com/office/drawing/2014/main" val="3368795392"/>
                    </a:ext>
                  </a:extLst>
                </a:gridCol>
                <a:gridCol w="1255953">
                  <a:extLst>
                    <a:ext uri="{9D8B030D-6E8A-4147-A177-3AD203B41FA5}">
                      <a16:colId xmlns:a16="http://schemas.microsoft.com/office/drawing/2014/main" val="261202780"/>
                    </a:ext>
                  </a:extLst>
                </a:gridCol>
                <a:gridCol w="1304256">
                  <a:extLst>
                    <a:ext uri="{9D8B030D-6E8A-4147-A177-3AD203B41FA5}">
                      <a16:colId xmlns:a16="http://schemas.microsoft.com/office/drawing/2014/main" val="3156416267"/>
                    </a:ext>
                  </a:extLst>
                </a:gridCol>
                <a:gridCol w="1304256">
                  <a:extLst>
                    <a:ext uri="{9D8B030D-6E8A-4147-A177-3AD203B41FA5}">
                      <a16:colId xmlns:a16="http://schemas.microsoft.com/office/drawing/2014/main" val="2330506707"/>
                    </a:ext>
                  </a:extLst>
                </a:gridCol>
                <a:gridCol w="1304256">
                  <a:extLst>
                    <a:ext uri="{9D8B030D-6E8A-4147-A177-3AD203B41FA5}">
                      <a16:colId xmlns:a16="http://schemas.microsoft.com/office/drawing/2014/main" val="4080050539"/>
                    </a:ext>
                  </a:extLst>
                </a:gridCol>
                <a:gridCol w="1304256">
                  <a:extLst>
                    <a:ext uri="{9D8B030D-6E8A-4147-A177-3AD203B41FA5}">
                      <a16:colId xmlns:a16="http://schemas.microsoft.com/office/drawing/2014/main" val="2244258055"/>
                    </a:ext>
                  </a:extLst>
                </a:gridCol>
              </a:tblGrid>
              <a:tr h="922541">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a:t>
                      </a:r>
                      <a:r>
                        <a:rPr lang="en-US" altLang="zh-TW" sz="1200" dirty="0"/>
                        <a:t>Model Calibration</a:t>
                      </a:r>
                      <a:r>
                        <a:rPr lang="en-US" altLang="zh-TW" sz="1200" dirty="0">
                          <a:effectLs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extLst>
                  <a:ext uri="{0D108BD9-81ED-4DB2-BD59-A6C34878D82A}">
                    <a16:rowId xmlns:a16="http://schemas.microsoft.com/office/drawing/2014/main" val="2233095615"/>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a:t>
                      </a:r>
                      <a:r>
                        <a:rPr lang="zh-TW" altLang="en-US" sz="1400" dirty="0">
                          <a:effectLst/>
                        </a:rPr>
                        <a:t> </a:t>
                      </a:r>
                      <a:endParaRPr lang="en-US" altLang="zh-TW" sz="1400" dirty="0">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 (↑)</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0.2326 ±0.003</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0.2168 ±0.023</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0.1962 ±0.045</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0.2289  ±0.002</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0.2284  ±0.005</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0.2272  ±0.011</a:t>
                      </a:r>
                    </a:p>
                  </a:txBody>
                  <a:tcPr marL="7620" marR="7620" marT="7620" marB="0" anchor="ctr"/>
                </a:tc>
                <a:extLst>
                  <a:ext uri="{0D108BD9-81ED-4DB2-BD59-A6C34878D82A}">
                    <a16:rowId xmlns:a16="http://schemas.microsoft.com/office/drawing/2014/main" val="665463506"/>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0.2286 ±0.015</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0.2259 ±0.016</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0.2007 ±0.036</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0.2278  ±0.010</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0.2272 ±0.011</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a:solidFill>
                            <a:srgbClr val="000000"/>
                          </a:solidFill>
                          <a:effectLst/>
                          <a:latin typeface="Arial (本文)"/>
                          <a:ea typeface="新細明體" panose="02020500000000000000" pitchFamily="18" charset="-120"/>
                          <a:cs typeface="+mn-cs"/>
                          <a:sym typeface="Arial"/>
                        </a:rPr>
                        <a:t>0.223  ±0.002</a:t>
                      </a:r>
                    </a:p>
                  </a:txBody>
                  <a:tcPr marL="7620" marR="7620" marT="7620" marB="0" anchor="ctr"/>
                </a:tc>
                <a:extLst>
                  <a:ext uri="{0D108BD9-81ED-4DB2-BD59-A6C34878D82A}">
                    <a16:rowId xmlns:a16="http://schemas.microsoft.com/office/drawing/2014/main" val="546715040"/>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0.2394 ±0.001</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0.2236 ±0.005</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0.2050 ±0.015</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0.2387 ±0.003</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0.2391  ±0.003</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0.2129  ±0.012</a:t>
                      </a:r>
                    </a:p>
                  </a:txBody>
                  <a:tcPr marL="7620" marR="7620" marT="7620" marB="0" anchor="ctr"/>
                </a:tc>
                <a:extLst>
                  <a:ext uri="{0D108BD9-81ED-4DB2-BD59-A6C34878D82A}">
                    <a16:rowId xmlns:a16="http://schemas.microsoft.com/office/drawing/2014/main" val="2600902724"/>
                  </a:ext>
                </a:extLst>
              </a:tr>
              <a:tr h="519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0.2412 ±0.003</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0.2349 ±0.016</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0.2116 ±0.011</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0.2373  ±0.001</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0.2332  ±0.011</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0.2189  ±0.022</a:t>
                      </a:r>
                    </a:p>
                  </a:txBody>
                  <a:tcPr marL="7620" marR="7620" marT="7620" marB="0" anchor="ctr"/>
                </a:tc>
                <a:extLst>
                  <a:ext uri="{0D108BD9-81ED-4DB2-BD59-A6C34878D82A}">
                    <a16:rowId xmlns:a16="http://schemas.microsoft.com/office/drawing/2014/main" val="977305840"/>
                  </a:ext>
                </a:extLst>
              </a:tr>
            </a:tbl>
          </a:graphicData>
        </a:graphic>
      </p:graphicFrame>
      <p:sp>
        <p:nvSpPr>
          <p:cNvPr id="6" name="投影片編號版面配置區 5">
            <a:extLst>
              <a:ext uri="{FF2B5EF4-FFF2-40B4-BE49-F238E27FC236}">
                <a16:creationId xmlns:a16="http://schemas.microsoft.com/office/drawing/2014/main" id="{C7CF2254-F71E-D829-BBCF-BEB4EA376E61}"/>
              </a:ext>
            </a:extLst>
          </p:cNvPr>
          <p:cNvSpPr>
            <a:spLocks noGrp="1"/>
          </p:cNvSpPr>
          <p:nvPr>
            <p:ph type="sldNum" idx="4"/>
          </p:nvPr>
        </p:nvSpPr>
        <p:spPr/>
        <p:txBody>
          <a:bodyPr/>
          <a:lstStyle/>
          <a:p>
            <a:fld id="{00000000-1234-1234-1234-123412341234}" type="slidenum">
              <a:rPr lang="en-US" smtClean="0"/>
              <a:pPr/>
              <a:t>74</a:t>
            </a:fld>
            <a:endParaRPr lang="en-US" dirty="0"/>
          </a:p>
        </p:txBody>
      </p:sp>
    </p:spTree>
    <p:extLst>
      <p:ext uri="{BB962C8B-B14F-4D97-AF65-F5344CB8AC3E}">
        <p14:creationId xmlns:p14="http://schemas.microsoft.com/office/powerpoint/2010/main" val="228561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37474" y="377617"/>
            <a:ext cx="8937464" cy="307777"/>
          </a:xfrm>
          <a:prstGeom prst="rect">
            <a:avLst/>
          </a:prstGeom>
          <a:noFill/>
        </p:spPr>
        <p:txBody>
          <a:bodyPr wrap="square">
            <a:spAutoFit/>
          </a:bodyPr>
          <a:lstStyle/>
          <a:p>
            <a:r>
              <a:rPr lang="en-US" altLang="zh-TW" dirty="0"/>
              <a:t>-Using Monte Carlo Dropout to Calibrate Models on UT-Zappos</a:t>
            </a:r>
            <a:endParaRPr lang="zh-TW" altLang="en-US" dirty="0"/>
          </a:p>
        </p:txBody>
      </p:sp>
      <p:sp>
        <p:nvSpPr>
          <p:cNvPr id="4" name="Google Shape;429;p32">
            <a:extLst>
              <a:ext uri="{FF2B5EF4-FFF2-40B4-BE49-F238E27FC236}">
                <a16:creationId xmlns:a16="http://schemas.microsoft.com/office/drawing/2014/main" id="{95BB456E-4ECE-4C3A-7692-488DC00522F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Appendix.</a:t>
            </a:r>
          </a:p>
        </p:txBody>
      </p:sp>
      <p:sp>
        <p:nvSpPr>
          <p:cNvPr id="5" name="文字方塊 4">
            <a:extLst>
              <a:ext uri="{FF2B5EF4-FFF2-40B4-BE49-F238E27FC236}">
                <a16:creationId xmlns:a16="http://schemas.microsoft.com/office/drawing/2014/main" id="{87BAEF67-8E3B-943A-70EE-4B22EC2A29BA}"/>
              </a:ext>
            </a:extLst>
          </p:cNvPr>
          <p:cNvSpPr txBox="1"/>
          <p:nvPr/>
        </p:nvSpPr>
        <p:spPr>
          <a:xfrm>
            <a:off x="221613" y="759857"/>
            <a:ext cx="2613600" cy="307777"/>
          </a:xfrm>
          <a:prstGeom prst="rect">
            <a:avLst/>
          </a:prstGeom>
          <a:noFill/>
        </p:spPr>
        <p:txBody>
          <a:bodyPr wrap="square">
            <a:spAutoFit/>
          </a:bodyPr>
          <a:lstStyle/>
          <a:p>
            <a:pPr algn="ctr"/>
            <a:r>
              <a:rPr lang="en-US" altLang="zh-TW" sz="1400" dirty="0">
                <a:effectLst/>
              </a:rPr>
              <a:t>Dataset: UT-Zappos</a:t>
            </a:r>
          </a:p>
        </p:txBody>
      </p:sp>
      <p:sp>
        <p:nvSpPr>
          <p:cNvPr id="3" name="文字方塊 2">
            <a:extLst>
              <a:ext uri="{FF2B5EF4-FFF2-40B4-BE49-F238E27FC236}">
                <a16:creationId xmlns:a16="http://schemas.microsoft.com/office/drawing/2014/main" id="{2E84F224-316E-FF40-F1CA-27F50CF504B0}"/>
              </a:ext>
            </a:extLst>
          </p:cNvPr>
          <p:cNvSpPr txBox="1"/>
          <p:nvPr/>
        </p:nvSpPr>
        <p:spPr>
          <a:xfrm>
            <a:off x="3648509" y="7598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1" name="文字方塊 10">
            <a:extLst>
              <a:ext uri="{FF2B5EF4-FFF2-40B4-BE49-F238E27FC236}">
                <a16:creationId xmlns:a16="http://schemas.microsoft.com/office/drawing/2014/main" id="{5ABA76D2-3513-71D9-2BFF-D13231B63E3E}"/>
              </a:ext>
            </a:extLst>
          </p:cNvPr>
          <p:cNvSpPr txBox="1"/>
          <p:nvPr/>
        </p:nvSpPr>
        <p:spPr>
          <a:xfrm>
            <a:off x="1208939" y="1414284"/>
            <a:ext cx="7173061"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Evaluation Metrics : F1 score </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Model Calibration Method: </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Temperature scaling </a:t>
            </a:r>
            <a:endParaRPr lang="zh-TW" altLang="en-US" dirty="0"/>
          </a:p>
        </p:txBody>
      </p:sp>
      <p:sp>
        <p:nvSpPr>
          <p:cNvPr id="15" name="頁尾版面配置區 14">
            <a:extLst>
              <a:ext uri="{FF2B5EF4-FFF2-40B4-BE49-F238E27FC236}">
                <a16:creationId xmlns:a16="http://schemas.microsoft.com/office/drawing/2014/main" id="{12ECCD65-0211-9AEA-C900-272C823F4FAE}"/>
              </a:ext>
            </a:extLst>
          </p:cNvPr>
          <p:cNvSpPr>
            <a:spLocks noGrp="1"/>
          </p:cNvSpPr>
          <p:nvPr>
            <p:ph type="ftr" idx="3"/>
          </p:nvPr>
        </p:nvSpPr>
        <p:spPr/>
        <p:txBody>
          <a:bodyPr/>
          <a:lstStyle/>
          <a:p>
            <a:r>
              <a:rPr lang="en-US" altLang="zh-TW"/>
              <a:t>/67</a:t>
            </a:r>
            <a:endParaRPr lang="zh-TW" altLang="en-US" dirty="0"/>
          </a:p>
        </p:txBody>
      </p:sp>
      <p:graphicFrame>
        <p:nvGraphicFramePr>
          <p:cNvPr id="2" name="表格 4">
            <a:extLst>
              <a:ext uri="{FF2B5EF4-FFF2-40B4-BE49-F238E27FC236}">
                <a16:creationId xmlns:a16="http://schemas.microsoft.com/office/drawing/2014/main" id="{CC6407BF-D764-35CF-CBBA-F37CF590A63B}"/>
              </a:ext>
            </a:extLst>
          </p:cNvPr>
          <p:cNvGraphicFramePr>
            <a:graphicFrameLocks noGrp="1"/>
          </p:cNvGraphicFramePr>
          <p:nvPr>
            <p:extLst>
              <p:ext uri="{D42A27DB-BD31-4B8C-83A1-F6EECF244321}">
                <p14:modId xmlns:p14="http://schemas.microsoft.com/office/powerpoint/2010/main" val="3466743928"/>
              </p:ext>
            </p:extLst>
          </p:nvPr>
        </p:nvGraphicFramePr>
        <p:xfrm>
          <a:off x="173608" y="1795509"/>
          <a:ext cx="8796784" cy="2996451"/>
        </p:xfrm>
        <a:graphic>
          <a:graphicData uri="http://schemas.openxmlformats.org/drawingml/2006/table">
            <a:tbl>
              <a:tblPr firstRow="1" bandRow="1">
                <a:tableStyleId>{7DF18680-E054-41AD-8BC1-D1AEF772440D}</a:tableStyleId>
              </a:tblPr>
              <a:tblGrid>
                <a:gridCol w="1119721">
                  <a:extLst>
                    <a:ext uri="{9D8B030D-6E8A-4147-A177-3AD203B41FA5}">
                      <a16:colId xmlns:a16="http://schemas.microsoft.com/office/drawing/2014/main" val="1598983666"/>
                    </a:ext>
                  </a:extLst>
                </a:gridCol>
                <a:gridCol w="1204086">
                  <a:extLst>
                    <a:ext uri="{9D8B030D-6E8A-4147-A177-3AD203B41FA5}">
                      <a16:colId xmlns:a16="http://schemas.microsoft.com/office/drawing/2014/main" val="3368795392"/>
                    </a:ext>
                  </a:extLst>
                </a:gridCol>
                <a:gridCol w="1255953">
                  <a:extLst>
                    <a:ext uri="{9D8B030D-6E8A-4147-A177-3AD203B41FA5}">
                      <a16:colId xmlns:a16="http://schemas.microsoft.com/office/drawing/2014/main" val="261202780"/>
                    </a:ext>
                  </a:extLst>
                </a:gridCol>
                <a:gridCol w="1304256">
                  <a:extLst>
                    <a:ext uri="{9D8B030D-6E8A-4147-A177-3AD203B41FA5}">
                      <a16:colId xmlns:a16="http://schemas.microsoft.com/office/drawing/2014/main" val="3156416267"/>
                    </a:ext>
                  </a:extLst>
                </a:gridCol>
                <a:gridCol w="1304256">
                  <a:extLst>
                    <a:ext uri="{9D8B030D-6E8A-4147-A177-3AD203B41FA5}">
                      <a16:colId xmlns:a16="http://schemas.microsoft.com/office/drawing/2014/main" val="2330506707"/>
                    </a:ext>
                  </a:extLst>
                </a:gridCol>
                <a:gridCol w="1304256">
                  <a:extLst>
                    <a:ext uri="{9D8B030D-6E8A-4147-A177-3AD203B41FA5}">
                      <a16:colId xmlns:a16="http://schemas.microsoft.com/office/drawing/2014/main" val="4080050539"/>
                    </a:ext>
                  </a:extLst>
                </a:gridCol>
                <a:gridCol w="1304256">
                  <a:extLst>
                    <a:ext uri="{9D8B030D-6E8A-4147-A177-3AD203B41FA5}">
                      <a16:colId xmlns:a16="http://schemas.microsoft.com/office/drawing/2014/main" val="2244258055"/>
                    </a:ext>
                  </a:extLst>
                </a:gridCol>
              </a:tblGrid>
              <a:tr h="922541">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a:t>
                      </a:r>
                      <a:r>
                        <a:rPr lang="en-US" altLang="zh-TW" sz="1200" dirty="0"/>
                        <a:t>Model Calibration</a:t>
                      </a:r>
                      <a:r>
                        <a:rPr lang="en-US" altLang="zh-TW" sz="1200" dirty="0">
                          <a:effectLs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extLst>
                  <a:ext uri="{0D108BD9-81ED-4DB2-BD59-A6C34878D82A}">
                    <a16:rowId xmlns:a16="http://schemas.microsoft.com/office/drawing/2014/main" val="2233095615"/>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a:t>
                      </a:r>
                      <a:r>
                        <a:rPr lang="zh-TW" altLang="en-US" sz="1400" dirty="0">
                          <a:effectLst/>
                        </a:rPr>
                        <a:t> </a:t>
                      </a:r>
                      <a:endParaRPr lang="en-US" altLang="zh-TW" sz="1400" dirty="0">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 (↑)</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0.2922 ±0.003</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0.2837 ±0.001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0.2844 ±0.006</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0.2921  ±0.010</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0.2887  ±0.011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0.2874  ±0.013</a:t>
                      </a:r>
                    </a:p>
                  </a:txBody>
                  <a:tcPr marL="7620" marR="7620" marT="7620" marB="0" anchor="ctr"/>
                </a:tc>
                <a:extLst>
                  <a:ext uri="{0D108BD9-81ED-4DB2-BD59-A6C34878D82A}">
                    <a16:rowId xmlns:a16="http://schemas.microsoft.com/office/drawing/2014/main" val="665463506"/>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0.2884 ±0.017</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0.2876 ±0.008</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0.2806 ±0.007</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0.2878  ±0.011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0.2870  ±0.015</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0.2802  ±0.012</a:t>
                      </a:r>
                    </a:p>
                  </a:txBody>
                  <a:tcPr marL="7620" marR="7620" marT="7620" marB="0" anchor="ctr"/>
                </a:tc>
                <a:extLst>
                  <a:ext uri="{0D108BD9-81ED-4DB2-BD59-A6C34878D82A}">
                    <a16:rowId xmlns:a16="http://schemas.microsoft.com/office/drawing/2014/main" val="546715040"/>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cap="none">
                          <a:solidFill>
                            <a:srgbClr val="FF0000"/>
                          </a:solidFill>
                          <a:effectLst/>
                          <a:latin typeface="Arial (本文)"/>
                          <a:ea typeface="新細明體" panose="02020500000000000000" pitchFamily="18" charset="-120"/>
                          <a:cs typeface="+mn-cs"/>
                          <a:sym typeface="Arial"/>
                        </a:rPr>
                        <a:t>0.2941 ±0.005</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0.2844 ±0.007</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0.2839 ±0.006</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0.2788  ±0.016</a:t>
                      </a:r>
                    </a:p>
                  </a:txBody>
                  <a:tcPr marL="7620" marR="7620" marT="7620" marB="0" anchor="ctr"/>
                </a:tc>
                <a:tc>
                  <a:txBody>
                    <a:bodyPr/>
                    <a:lstStyle/>
                    <a:p>
                      <a:pPr algn="ctr" fontAlgn="ctr"/>
                      <a:r>
                        <a:rPr lang="en-US" altLang="zh-TW" sz="900" b="0" i="0" u="none" strike="noStrike" cap="none">
                          <a:solidFill>
                            <a:srgbClr val="000000"/>
                          </a:solidFill>
                          <a:effectLst/>
                          <a:latin typeface="Arial (本文)"/>
                          <a:ea typeface="新細明體" panose="02020500000000000000" pitchFamily="18" charset="-120"/>
                          <a:cs typeface="+mn-cs"/>
                          <a:sym typeface="Arial"/>
                        </a:rPr>
                        <a:t>0.2788  ±0.009</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0.2798  ±0.012</a:t>
                      </a:r>
                    </a:p>
                  </a:txBody>
                  <a:tcPr marL="7620" marR="7620" marT="7620" marB="0" anchor="ctr"/>
                </a:tc>
                <a:extLst>
                  <a:ext uri="{0D108BD9-81ED-4DB2-BD59-A6C34878D82A}">
                    <a16:rowId xmlns:a16="http://schemas.microsoft.com/office/drawing/2014/main" val="2600902724"/>
                  </a:ext>
                </a:extLst>
              </a:tr>
              <a:tr h="519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cap="none" dirty="0">
                          <a:solidFill>
                            <a:srgbClr val="FF0000"/>
                          </a:solidFill>
                          <a:effectLst/>
                          <a:latin typeface="Arial (本文)"/>
                          <a:ea typeface="新細明體" panose="02020500000000000000" pitchFamily="18" charset="-120"/>
                          <a:cs typeface="+mn-cs"/>
                          <a:sym typeface="Arial"/>
                        </a:rPr>
                        <a:t>0.2977 ±0.004</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0.2918 ±0.008</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0.2866 ±0.009</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0.2939  ±0.011</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0.2920  ±0.010</a:t>
                      </a:r>
                    </a:p>
                  </a:txBody>
                  <a:tcPr marL="7620" marR="7620" marT="7620" marB="0" anchor="ctr"/>
                </a:tc>
                <a:tc>
                  <a:txBody>
                    <a:bodyPr/>
                    <a:lstStyle/>
                    <a:p>
                      <a:pPr algn="ctr" fontAlgn="ct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0.2877  ±0.015</a:t>
                      </a:r>
                    </a:p>
                  </a:txBody>
                  <a:tcPr marL="7620" marR="7620" marT="7620" marB="0" anchor="ctr"/>
                </a:tc>
                <a:extLst>
                  <a:ext uri="{0D108BD9-81ED-4DB2-BD59-A6C34878D82A}">
                    <a16:rowId xmlns:a16="http://schemas.microsoft.com/office/drawing/2014/main" val="977305840"/>
                  </a:ext>
                </a:extLst>
              </a:tr>
            </a:tbl>
          </a:graphicData>
        </a:graphic>
      </p:graphicFrame>
      <p:sp>
        <p:nvSpPr>
          <p:cNvPr id="6" name="投影片編號版面配置區 5">
            <a:extLst>
              <a:ext uri="{FF2B5EF4-FFF2-40B4-BE49-F238E27FC236}">
                <a16:creationId xmlns:a16="http://schemas.microsoft.com/office/drawing/2014/main" id="{EC5CBFC0-8DDA-94D0-F090-A574593425FA}"/>
              </a:ext>
            </a:extLst>
          </p:cNvPr>
          <p:cNvSpPr>
            <a:spLocks noGrp="1"/>
          </p:cNvSpPr>
          <p:nvPr>
            <p:ph type="sldNum" idx="4"/>
          </p:nvPr>
        </p:nvSpPr>
        <p:spPr/>
        <p:txBody>
          <a:bodyPr/>
          <a:lstStyle/>
          <a:p>
            <a:fld id="{00000000-1234-1234-1234-123412341234}" type="slidenum">
              <a:rPr lang="en-US" smtClean="0"/>
              <a:pPr/>
              <a:t>75</a:t>
            </a:fld>
            <a:endParaRPr lang="en-US" dirty="0"/>
          </a:p>
        </p:txBody>
      </p:sp>
    </p:spTree>
    <p:extLst>
      <p:ext uri="{BB962C8B-B14F-4D97-AF65-F5344CB8AC3E}">
        <p14:creationId xmlns:p14="http://schemas.microsoft.com/office/powerpoint/2010/main" val="175561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FF2F1EEC-73CE-7E07-8A53-927925ECDDFE}"/>
              </a:ext>
            </a:extLst>
          </p:cNvPr>
          <p:cNvSpPr txBox="1"/>
          <p:nvPr/>
        </p:nvSpPr>
        <p:spPr>
          <a:xfrm>
            <a:off x="437474" y="377617"/>
            <a:ext cx="8937464" cy="307777"/>
          </a:xfrm>
          <a:prstGeom prst="rect">
            <a:avLst/>
          </a:prstGeom>
          <a:noFill/>
        </p:spPr>
        <p:txBody>
          <a:bodyPr wrap="square">
            <a:spAutoFit/>
          </a:bodyPr>
          <a:lstStyle/>
          <a:p>
            <a:r>
              <a:rPr lang="en-US" altLang="zh-TW" dirty="0"/>
              <a:t>-Using Monte Carlo Dropout to Calibrate Models on MIT-States</a:t>
            </a:r>
            <a:endParaRPr lang="zh-TW" altLang="en-US" dirty="0"/>
          </a:p>
        </p:txBody>
      </p:sp>
      <p:sp>
        <p:nvSpPr>
          <p:cNvPr id="4" name="Google Shape;429;p32">
            <a:extLst>
              <a:ext uri="{FF2B5EF4-FFF2-40B4-BE49-F238E27FC236}">
                <a16:creationId xmlns:a16="http://schemas.microsoft.com/office/drawing/2014/main" id="{95BB456E-4ECE-4C3A-7692-488DC00522F0}"/>
              </a:ext>
            </a:extLst>
          </p:cNvPr>
          <p:cNvSpPr/>
          <p:nvPr/>
        </p:nvSpPr>
        <p:spPr>
          <a:xfrm>
            <a:off x="98543" y="51549"/>
            <a:ext cx="6462280" cy="369291"/>
          </a:xfrm>
          <a:prstGeom prst="rect">
            <a:avLst/>
          </a:prstGeom>
          <a:noFill/>
          <a:ln>
            <a:noFill/>
          </a:ln>
        </p:spPr>
        <p:txBody>
          <a:bodyPr spcFirstLastPara="1" wrap="square" lIns="91425" tIns="45700" rIns="91425" bIns="45700" anchor="t" anchorCtr="0">
            <a:spAutoFit/>
          </a:bodyPr>
          <a:lstStyle/>
          <a:p>
            <a:pPr marL="0" marR="0" lvl="0" indent="0" rtl="0">
              <a:spcBef>
                <a:spcPts val="0"/>
              </a:spcBef>
              <a:spcAft>
                <a:spcPts val="0"/>
              </a:spcAft>
              <a:buNone/>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Appendix.</a:t>
            </a:r>
          </a:p>
        </p:txBody>
      </p:sp>
      <p:sp>
        <p:nvSpPr>
          <p:cNvPr id="5" name="文字方塊 4">
            <a:extLst>
              <a:ext uri="{FF2B5EF4-FFF2-40B4-BE49-F238E27FC236}">
                <a16:creationId xmlns:a16="http://schemas.microsoft.com/office/drawing/2014/main" id="{87BAEF67-8E3B-943A-70EE-4B22EC2A29BA}"/>
              </a:ext>
            </a:extLst>
          </p:cNvPr>
          <p:cNvSpPr txBox="1"/>
          <p:nvPr/>
        </p:nvSpPr>
        <p:spPr>
          <a:xfrm>
            <a:off x="221613" y="759857"/>
            <a:ext cx="2613600" cy="307777"/>
          </a:xfrm>
          <a:prstGeom prst="rect">
            <a:avLst/>
          </a:prstGeom>
          <a:noFill/>
        </p:spPr>
        <p:txBody>
          <a:bodyPr wrap="square">
            <a:spAutoFit/>
          </a:bodyPr>
          <a:lstStyle/>
          <a:p>
            <a:pPr algn="ctr"/>
            <a:r>
              <a:rPr lang="en-US" altLang="zh-TW" sz="1400" dirty="0">
                <a:effectLst/>
              </a:rPr>
              <a:t>Dataset: </a:t>
            </a:r>
            <a:r>
              <a:rPr lang="en-US" altLang="zh-TW" dirty="0"/>
              <a:t>MIT-States</a:t>
            </a:r>
            <a:endParaRPr lang="en-US" altLang="zh-TW" sz="1400" dirty="0">
              <a:effectLst/>
            </a:endParaRPr>
          </a:p>
        </p:txBody>
      </p:sp>
      <p:sp>
        <p:nvSpPr>
          <p:cNvPr id="3" name="文字方塊 2">
            <a:extLst>
              <a:ext uri="{FF2B5EF4-FFF2-40B4-BE49-F238E27FC236}">
                <a16:creationId xmlns:a16="http://schemas.microsoft.com/office/drawing/2014/main" id="{2E84F224-316E-FF40-F1CA-27F50CF504B0}"/>
              </a:ext>
            </a:extLst>
          </p:cNvPr>
          <p:cNvSpPr txBox="1"/>
          <p:nvPr/>
        </p:nvSpPr>
        <p:spPr>
          <a:xfrm>
            <a:off x="3648509" y="759856"/>
            <a:ext cx="5194156"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ep1</a:t>
            </a:r>
            <a:r>
              <a:rPr lang="zh-TW" altLang="en-US" dirty="0">
                <a:latin typeface="Cambria" panose="02040503050406030204" pitchFamily="18" charset="0"/>
              </a:rPr>
              <a:t>　＝　</a:t>
            </a:r>
            <a:r>
              <a:rPr lang="en-US" altLang="zh-TW" dirty="0">
                <a:latin typeface="Cambria" panose="02040503050406030204" pitchFamily="18" charset="0"/>
                <a:ea typeface="Cambria" panose="02040503050406030204" pitchFamily="18" charset="0"/>
              </a:rPr>
              <a:t>expert-avg, </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ep2</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expert-max</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a:t>
            </a:r>
            <a:r>
              <a:rPr lang="zh-TW" altLang="en-US" dirty="0">
                <a:latin typeface="Cambria" panose="02040503050406030204" pitchFamily="18" charset="0"/>
              </a:rPr>
              <a:t>　</a:t>
            </a:r>
            <a:r>
              <a:rPr lang="en-US" altLang="zh-TW" dirty="0">
                <a:latin typeface="Cambria" panose="02040503050406030204" pitchFamily="18" charset="0"/>
                <a:ea typeface="Cambria" panose="02040503050406030204" pitchFamily="18" charset="0"/>
              </a:rPr>
              <a:t>ep3</a:t>
            </a:r>
            <a:r>
              <a:rPr lang="zh-TW" altLang="en-US" dirty="0">
                <a:latin typeface="Cambria" panose="02040503050406030204" pitchFamily="18" charset="0"/>
              </a:rPr>
              <a:t>＝</a:t>
            </a:r>
            <a:r>
              <a:rPr lang="en-US" altLang="zh-TW" dirty="0">
                <a:latin typeface="Cambria" panose="02040503050406030204" pitchFamily="18" charset="0"/>
                <a:ea typeface="Cambria" panose="02040503050406030204" pitchFamily="18" charset="0"/>
              </a:rPr>
              <a:t>expert-match</a:t>
            </a:r>
            <a:endParaRPr lang="zh-TW" altLang="en-US" dirty="0">
              <a:latin typeface="Cambria" panose="02040503050406030204" pitchFamily="18" charset="0"/>
            </a:endParaRPr>
          </a:p>
        </p:txBody>
      </p:sp>
      <p:sp>
        <p:nvSpPr>
          <p:cNvPr id="11" name="文字方塊 10">
            <a:extLst>
              <a:ext uri="{FF2B5EF4-FFF2-40B4-BE49-F238E27FC236}">
                <a16:creationId xmlns:a16="http://schemas.microsoft.com/office/drawing/2014/main" id="{5ABA76D2-3513-71D9-2BFF-D13231B63E3E}"/>
              </a:ext>
            </a:extLst>
          </p:cNvPr>
          <p:cNvSpPr txBox="1"/>
          <p:nvPr/>
        </p:nvSpPr>
        <p:spPr>
          <a:xfrm>
            <a:off x="1208939" y="1414284"/>
            <a:ext cx="7173061" cy="307777"/>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Evaluation Metrics : F1 score </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Model Calibration Method: </a:t>
            </a:r>
            <a:r>
              <a:rPr lang="zh-TW" altLang="en-US" dirty="0">
                <a:latin typeface="Cambria" panose="02040503050406030204" pitchFamily="18" charset="0"/>
                <a:ea typeface="Cambria" panose="02040503050406030204" pitchFamily="18" charset="0"/>
              </a:rPr>
              <a:t>  </a:t>
            </a:r>
            <a:r>
              <a:rPr lang="en-US" altLang="zh-TW" dirty="0">
                <a:latin typeface="Cambria" panose="02040503050406030204" pitchFamily="18" charset="0"/>
                <a:ea typeface="Cambria" panose="02040503050406030204" pitchFamily="18" charset="0"/>
              </a:rPr>
              <a:t>Temperature scaling </a:t>
            </a:r>
            <a:endParaRPr lang="zh-TW" altLang="en-US" dirty="0"/>
          </a:p>
        </p:txBody>
      </p:sp>
      <p:sp>
        <p:nvSpPr>
          <p:cNvPr id="15" name="頁尾版面配置區 14">
            <a:extLst>
              <a:ext uri="{FF2B5EF4-FFF2-40B4-BE49-F238E27FC236}">
                <a16:creationId xmlns:a16="http://schemas.microsoft.com/office/drawing/2014/main" id="{E8180DB3-1821-AECB-95B3-AA357E1884F4}"/>
              </a:ext>
            </a:extLst>
          </p:cNvPr>
          <p:cNvSpPr>
            <a:spLocks noGrp="1"/>
          </p:cNvSpPr>
          <p:nvPr>
            <p:ph type="ftr" idx="3"/>
          </p:nvPr>
        </p:nvSpPr>
        <p:spPr/>
        <p:txBody>
          <a:bodyPr/>
          <a:lstStyle/>
          <a:p>
            <a:r>
              <a:rPr lang="en-US" altLang="zh-TW"/>
              <a:t>/67</a:t>
            </a:r>
            <a:endParaRPr lang="zh-TW" altLang="en-US" dirty="0"/>
          </a:p>
        </p:txBody>
      </p:sp>
      <p:graphicFrame>
        <p:nvGraphicFramePr>
          <p:cNvPr id="2" name="表格 4">
            <a:extLst>
              <a:ext uri="{FF2B5EF4-FFF2-40B4-BE49-F238E27FC236}">
                <a16:creationId xmlns:a16="http://schemas.microsoft.com/office/drawing/2014/main" id="{5148A659-D5A7-AE85-8600-31A8F656F6DF}"/>
              </a:ext>
            </a:extLst>
          </p:cNvPr>
          <p:cNvGraphicFramePr>
            <a:graphicFrameLocks noGrp="1"/>
          </p:cNvGraphicFramePr>
          <p:nvPr>
            <p:extLst>
              <p:ext uri="{D42A27DB-BD31-4B8C-83A1-F6EECF244321}">
                <p14:modId xmlns:p14="http://schemas.microsoft.com/office/powerpoint/2010/main" val="528909337"/>
              </p:ext>
            </p:extLst>
          </p:nvPr>
        </p:nvGraphicFramePr>
        <p:xfrm>
          <a:off x="173608" y="1722061"/>
          <a:ext cx="8796784" cy="2996451"/>
        </p:xfrm>
        <a:graphic>
          <a:graphicData uri="http://schemas.openxmlformats.org/drawingml/2006/table">
            <a:tbl>
              <a:tblPr firstRow="1" bandRow="1">
                <a:tableStyleId>{7DF18680-E054-41AD-8BC1-D1AEF772440D}</a:tableStyleId>
              </a:tblPr>
              <a:tblGrid>
                <a:gridCol w="1119721">
                  <a:extLst>
                    <a:ext uri="{9D8B030D-6E8A-4147-A177-3AD203B41FA5}">
                      <a16:colId xmlns:a16="http://schemas.microsoft.com/office/drawing/2014/main" val="1598983666"/>
                    </a:ext>
                  </a:extLst>
                </a:gridCol>
                <a:gridCol w="1204086">
                  <a:extLst>
                    <a:ext uri="{9D8B030D-6E8A-4147-A177-3AD203B41FA5}">
                      <a16:colId xmlns:a16="http://schemas.microsoft.com/office/drawing/2014/main" val="3368795392"/>
                    </a:ext>
                  </a:extLst>
                </a:gridCol>
                <a:gridCol w="1255953">
                  <a:extLst>
                    <a:ext uri="{9D8B030D-6E8A-4147-A177-3AD203B41FA5}">
                      <a16:colId xmlns:a16="http://schemas.microsoft.com/office/drawing/2014/main" val="261202780"/>
                    </a:ext>
                  </a:extLst>
                </a:gridCol>
                <a:gridCol w="1304256">
                  <a:extLst>
                    <a:ext uri="{9D8B030D-6E8A-4147-A177-3AD203B41FA5}">
                      <a16:colId xmlns:a16="http://schemas.microsoft.com/office/drawing/2014/main" val="3156416267"/>
                    </a:ext>
                  </a:extLst>
                </a:gridCol>
                <a:gridCol w="1304256">
                  <a:extLst>
                    <a:ext uri="{9D8B030D-6E8A-4147-A177-3AD203B41FA5}">
                      <a16:colId xmlns:a16="http://schemas.microsoft.com/office/drawing/2014/main" val="2330506707"/>
                    </a:ext>
                  </a:extLst>
                </a:gridCol>
                <a:gridCol w="1304256">
                  <a:extLst>
                    <a:ext uri="{9D8B030D-6E8A-4147-A177-3AD203B41FA5}">
                      <a16:colId xmlns:a16="http://schemas.microsoft.com/office/drawing/2014/main" val="4080050539"/>
                    </a:ext>
                  </a:extLst>
                </a:gridCol>
                <a:gridCol w="1304256">
                  <a:extLst>
                    <a:ext uri="{9D8B030D-6E8A-4147-A177-3AD203B41FA5}">
                      <a16:colId xmlns:a16="http://schemas.microsoft.com/office/drawing/2014/main" val="2244258055"/>
                    </a:ext>
                  </a:extLst>
                </a:gridCol>
              </a:tblGrid>
              <a:tr h="922541">
                <a:tc>
                  <a:txBody>
                    <a:bodyPr/>
                    <a:lstStyle/>
                    <a:p>
                      <a:pPr algn="ctr"/>
                      <a:endParaRPr lang="zh-TW"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dirty="0">
                          <a:effectLst/>
                        </a:rPr>
                        <a:t>(Without </a:t>
                      </a:r>
                      <a:r>
                        <a:rPr lang="en-US" altLang="zh-TW" sz="1000" dirty="0"/>
                        <a:t>Model</a:t>
                      </a:r>
                      <a:r>
                        <a:rPr lang="en-US" altLang="zh-TW" sz="1000" dirty="0">
                          <a:effectLst/>
                        </a:rPr>
                        <a:t>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a:t>
                      </a:r>
                      <a:r>
                        <a:rPr lang="en-US" altLang="zh-TW" sz="1200" dirty="0"/>
                        <a:t>Model Calibration</a:t>
                      </a:r>
                      <a:r>
                        <a:rPr lang="en-US" altLang="zh-TW" sz="1200" dirty="0">
                          <a:effectLst/>
                        </a:rPr>
                        <a:t>)</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SOE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POE</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(Model Calibration)</a:t>
                      </a:r>
                    </a:p>
                  </a:txBody>
                  <a:tcPr anchor="ctr"/>
                </a:tc>
                <a:extLst>
                  <a:ext uri="{0D108BD9-81ED-4DB2-BD59-A6C34878D82A}">
                    <a16:rowId xmlns:a16="http://schemas.microsoft.com/office/drawing/2014/main" val="2233095615"/>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a:t>
                      </a:r>
                      <a:r>
                        <a:rPr lang="zh-TW" altLang="en-US" sz="1400" dirty="0">
                          <a:effectLst/>
                        </a:rPr>
                        <a:t> </a:t>
                      </a:r>
                      <a:endParaRPr lang="en-US" altLang="zh-TW" sz="1400" dirty="0">
                        <a:effectLst/>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 (↑)</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0.2326 ±0.003</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0.2168 ±0.023</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0.1962 ±0.045</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0.2317  ±0.003</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0.2310  ±0.011</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0.2227  ±0.019</a:t>
                      </a:r>
                    </a:p>
                  </a:txBody>
                  <a:tcPr marL="7620" marR="7620" marT="7620" marB="0" anchor="ctr"/>
                </a:tc>
                <a:extLst>
                  <a:ext uri="{0D108BD9-81ED-4DB2-BD59-A6C34878D82A}">
                    <a16:rowId xmlns:a16="http://schemas.microsoft.com/office/drawing/2014/main" val="665463506"/>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0.2286 ±0.015</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0.2259 ±0.016</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0.2007 ±0.036</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0.2211  ±0.010</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0.2276  ±0.009</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a:solidFill>
                            <a:srgbClr val="000000"/>
                          </a:solidFill>
                          <a:effectLst/>
                          <a:latin typeface="Arial (本文)"/>
                          <a:ea typeface="新細明體" panose="02020500000000000000" pitchFamily="18" charset="-120"/>
                          <a:cs typeface="+mn-cs"/>
                          <a:sym typeface="Arial"/>
                        </a:rPr>
                        <a:t>0.2191  ±0.012</a:t>
                      </a:r>
                    </a:p>
                  </a:txBody>
                  <a:tcPr marL="7620" marR="7620" marT="7620" marB="0" anchor="ctr"/>
                </a:tc>
                <a:extLst>
                  <a:ext uri="{0D108BD9-81ED-4DB2-BD59-A6C34878D82A}">
                    <a16:rowId xmlns:a16="http://schemas.microsoft.com/office/drawing/2014/main" val="546715040"/>
                  </a:ext>
                </a:extLst>
              </a:tr>
              <a:tr h="42199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0.2394 ±0.001</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0.2236 ±0.005</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0.2050 ±0.015</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0.2351  ±0.011</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0.2338  ±0.013</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0.2141  ±0.004</a:t>
                      </a:r>
                    </a:p>
                  </a:txBody>
                  <a:tcPr marL="7620" marR="7620" marT="7620" marB="0" anchor="ctr"/>
                </a:tc>
                <a:extLst>
                  <a:ext uri="{0D108BD9-81ED-4DB2-BD59-A6C34878D82A}">
                    <a16:rowId xmlns:a16="http://schemas.microsoft.com/office/drawing/2014/main" val="2600902724"/>
                  </a:ext>
                </a:extLst>
              </a:tr>
              <a:tr h="51943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Ep123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F1 score(↑)</a:t>
                      </a:r>
                    </a:p>
                  </a:txBody>
                  <a:tcPr anchor="ctr"/>
                </a:tc>
                <a:tc>
                  <a:txBody>
                    <a:bodyPr/>
                    <a:lstStyle/>
                    <a:p>
                      <a:pPr algn="ctr" fontAlgn="ctr"/>
                      <a:r>
                        <a:rPr lang="en-US" altLang="zh-TW" sz="900" b="1" i="0" u="none" strike="noStrike">
                          <a:solidFill>
                            <a:srgbClr val="FF0000"/>
                          </a:solidFill>
                          <a:effectLst/>
                          <a:latin typeface="Arial (本文)"/>
                          <a:ea typeface="新細明體" panose="02020500000000000000" pitchFamily="18" charset="-120"/>
                        </a:rPr>
                        <a:t>0.2412 ±0.003</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0.2349 ±0.016</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0.2116 ±0.011</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0.2410  ±0.013</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0.2390  ±0.012</a:t>
                      </a:r>
                    </a:p>
                  </a:txBody>
                  <a:tcPr marL="7620" marR="7620" marT="7620" marB="0" anchor="ctr"/>
                </a:tc>
                <a:tc>
                  <a:txBody>
                    <a:bodyPr/>
                    <a:lstStyle/>
                    <a:p>
                      <a:pPr marR="0" algn="ctr" rtl="0" fontAlgn="ctr">
                        <a:lnSpc>
                          <a:spcPct val="100000"/>
                        </a:lnSpc>
                        <a:spcBef>
                          <a:spcPts val="0"/>
                        </a:spcBef>
                        <a:spcAft>
                          <a:spcPts val="0"/>
                        </a:spcAft>
                        <a:buClr>
                          <a:srgbClr val="000000"/>
                        </a:buClr>
                        <a:buFont typeface="Arial"/>
                      </a:pPr>
                      <a:r>
                        <a:rPr lang="en-US" altLang="zh-TW" sz="900" b="0" i="0" u="none" strike="noStrike" cap="none" dirty="0">
                          <a:solidFill>
                            <a:srgbClr val="000000"/>
                          </a:solidFill>
                          <a:effectLst/>
                          <a:latin typeface="Arial (本文)"/>
                          <a:ea typeface="新細明體" panose="02020500000000000000" pitchFamily="18" charset="-120"/>
                          <a:cs typeface="+mn-cs"/>
                          <a:sym typeface="Arial"/>
                        </a:rPr>
                        <a:t>0.2198  ±0.012</a:t>
                      </a:r>
                    </a:p>
                  </a:txBody>
                  <a:tcPr marL="7620" marR="7620" marT="7620" marB="0" anchor="ctr"/>
                </a:tc>
                <a:extLst>
                  <a:ext uri="{0D108BD9-81ED-4DB2-BD59-A6C34878D82A}">
                    <a16:rowId xmlns:a16="http://schemas.microsoft.com/office/drawing/2014/main" val="977305840"/>
                  </a:ext>
                </a:extLst>
              </a:tr>
            </a:tbl>
          </a:graphicData>
        </a:graphic>
      </p:graphicFrame>
      <p:sp>
        <p:nvSpPr>
          <p:cNvPr id="6" name="投影片編號版面配置區 5">
            <a:extLst>
              <a:ext uri="{FF2B5EF4-FFF2-40B4-BE49-F238E27FC236}">
                <a16:creationId xmlns:a16="http://schemas.microsoft.com/office/drawing/2014/main" id="{DA587D62-FC3B-6CC4-B7F0-C448EEBE3651}"/>
              </a:ext>
            </a:extLst>
          </p:cNvPr>
          <p:cNvSpPr>
            <a:spLocks noGrp="1"/>
          </p:cNvSpPr>
          <p:nvPr>
            <p:ph type="sldNum" idx="4"/>
          </p:nvPr>
        </p:nvSpPr>
        <p:spPr/>
        <p:txBody>
          <a:bodyPr/>
          <a:lstStyle/>
          <a:p>
            <a:fld id="{00000000-1234-1234-1234-123412341234}" type="slidenum">
              <a:rPr lang="en-US" smtClean="0"/>
              <a:pPr/>
              <a:t>76</a:t>
            </a:fld>
            <a:endParaRPr lang="en-US" dirty="0"/>
          </a:p>
        </p:txBody>
      </p:sp>
    </p:spTree>
    <p:extLst>
      <p:ext uri="{BB962C8B-B14F-4D97-AF65-F5344CB8AC3E}">
        <p14:creationId xmlns:p14="http://schemas.microsoft.com/office/powerpoint/2010/main" val="292154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9051659" cy="646331"/>
          </a:xfrm>
          <a:prstGeom prst="rect">
            <a:avLst/>
          </a:prstGeom>
          <a:noFill/>
        </p:spPr>
        <p:txBody>
          <a:bodyPr wrap="square">
            <a:spAutoFit/>
          </a:bodyPr>
          <a:lstStyle/>
          <a:p>
            <a:pPr>
              <a:defRPr/>
            </a:pP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 Introduction</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Inference by the Object-attribute paired logit Estimation</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and Multiple Experts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圓角 14">
            <a:extLst>
              <a:ext uri="{FF2B5EF4-FFF2-40B4-BE49-F238E27FC236}">
                <a16:creationId xmlns:a16="http://schemas.microsoft.com/office/drawing/2014/main" id="{6054D061-B536-3C3E-F1E7-27B4CD645B59}"/>
              </a:ext>
            </a:extLst>
          </p:cNvPr>
          <p:cNvSpPr/>
          <p:nvPr/>
        </p:nvSpPr>
        <p:spPr>
          <a:xfrm>
            <a:off x="54436" y="841595"/>
            <a:ext cx="8899783" cy="3228960"/>
          </a:xfrm>
          <a:prstGeom prst="round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 name="文字方塊 15">
            <a:extLst>
              <a:ext uri="{FF2B5EF4-FFF2-40B4-BE49-F238E27FC236}">
                <a16:creationId xmlns:a16="http://schemas.microsoft.com/office/drawing/2014/main" id="{7F08046C-2974-4B6D-53F3-C1242903EC1D}"/>
              </a:ext>
            </a:extLst>
          </p:cNvPr>
          <p:cNvSpPr txBox="1"/>
          <p:nvPr/>
        </p:nvSpPr>
        <p:spPr>
          <a:xfrm>
            <a:off x="350918" y="908220"/>
            <a:ext cx="2237875" cy="307777"/>
          </a:xfrm>
          <a:prstGeom prst="rect">
            <a:avLst/>
          </a:prstGeom>
          <a:noFill/>
        </p:spPr>
        <p:txBody>
          <a:bodyPr wrap="square" rtlCol="0">
            <a:spAutoFit/>
          </a:bodyPr>
          <a:lstStyle/>
          <a:p>
            <a:pPr algn="l"/>
            <a:r>
              <a:rPr lang="en-US" altLang="zh-TW" b="1" dirty="0"/>
              <a:t>Inference stage</a:t>
            </a:r>
            <a:endParaRPr lang="en-US" altLang="zh-TW" b="1" dirty="0">
              <a:hlinkClick r:id="rId3">
                <a:extLst>
                  <a:ext uri="{A12FA001-AC4F-418D-AE19-62706E023703}">
                    <ahyp:hlinkClr xmlns:ahyp="http://schemas.microsoft.com/office/drawing/2018/hyperlinkcolor" val="tx"/>
                  </a:ext>
                </a:extLst>
              </a:hlinkClick>
            </a:endParaRPr>
          </a:p>
        </p:txBody>
      </p:sp>
      <p:sp>
        <p:nvSpPr>
          <p:cNvPr id="17" name="矩形 16">
            <a:extLst>
              <a:ext uri="{FF2B5EF4-FFF2-40B4-BE49-F238E27FC236}">
                <a16:creationId xmlns:a16="http://schemas.microsoft.com/office/drawing/2014/main" id="{0BAA9B50-F91C-DD06-1BA6-93418472E60E}"/>
              </a:ext>
            </a:extLst>
          </p:cNvPr>
          <p:cNvSpPr/>
          <p:nvPr/>
        </p:nvSpPr>
        <p:spPr>
          <a:xfrm>
            <a:off x="243437" y="1742971"/>
            <a:ext cx="1203158" cy="646331"/>
          </a:xfrm>
          <a:prstGeom prst="rect">
            <a:avLst/>
          </a:prstGeom>
          <a:solidFill>
            <a:schemeClr val="accent4">
              <a:lumMod val="60000"/>
              <a:lumOff val="40000"/>
            </a:schemeClr>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err="1">
                <a:solidFill>
                  <a:schemeClr val="tx1"/>
                </a:solidFill>
              </a:rPr>
              <a:t>Czsl</a:t>
            </a:r>
            <a:r>
              <a:rPr lang="en-US" altLang="zh-TW" sz="1200" b="1" dirty="0">
                <a:solidFill>
                  <a:schemeClr val="tx1"/>
                </a:solidFill>
              </a:rPr>
              <a:t> dataset</a:t>
            </a:r>
          </a:p>
          <a:p>
            <a:pPr algn="ctr"/>
            <a:r>
              <a:rPr lang="en-US" altLang="zh-TW" sz="1200" dirty="0">
                <a:solidFill>
                  <a:schemeClr val="tx1"/>
                </a:solidFill>
              </a:rPr>
              <a:t>(test set)</a:t>
            </a:r>
            <a:endParaRPr lang="zh-TW" altLang="en-US" sz="1200" dirty="0">
              <a:solidFill>
                <a:schemeClr val="tx1"/>
              </a:solidFill>
            </a:endParaRPr>
          </a:p>
        </p:txBody>
      </p:sp>
      <p:cxnSp>
        <p:nvCxnSpPr>
          <p:cNvPr id="19" name="直線單箭頭接點 18">
            <a:extLst>
              <a:ext uri="{FF2B5EF4-FFF2-40B4-BE49-F238E27FC236}">
                <a16:creationId xmlns:a16="http://schemas.microsoft.com/office/drawing/2014/main" id="{1E3998F6-782A-A8D7-373A-6B413DF236A2}"/>
              </a:ext>
            </a:extLst>
          </p:cNvPr>
          <p:cNvCxnSpPr>
            <a:cxnSpLocks/>
            <a:stCxn id="17" idx="3"/>
            <a:endCxn id="24" idx="1"/>
          </p:cNvCxnSpPr>
          <p:nvPr/>
        </p:nvCxnSpPr>
        <p:spPr>
          <a:xfrm flipV="1">
            <a:off x="1446595" y="2063853"/>
            <a:ext cx="681788" cy="2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A65A553D-5EF8-7546-1DD9-9C777D29563B}"/>
              </a:ext>
            </a:extLst>
          </p:cNvPr>
          <p:cNvSpPr/>
          <p:nvPr/>
        </p:nvSpPr>
        <p:spPr>
          <a:xfrm>
            <a:off x="6498034" y="1741167"/>
            <a:ext cx="2062164" cy="646331"/>
          </a:xfrm>
          <a:prstGeom prst="rect">
            <a:avLst/>
          </a:prstGeom>
          <a:solidFill>
            <a:srgbClr val="C5E0B4"/>
          </a:solidFill>
          <a:ln>
            <a:solidFill>
              <a:srgbClr val="B4C7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rPr>
              <a:t>SPE</a:t>
            </a:r>
          </a:p>
          <a:p>
            <a:pPr algn="ctr"/>
            <a:r>
              <a:rPr lang="en-US" altLang="zh-TW" sz="1200" dirty="0">
                <a:solidFill>
                  <a:schemeClr val="tx1"/>
                </a:solidFill>
              </a:rPr>
              <a:t>(Ensemble learning</a:t>
            </a:r>
            <a:r>
              <a:rPr lang="zh-TW" altLang="en-US" sz="1200" dirty="0">
                <a:solidFill>
                  <a:schemeClr val="tx1"/>
                </a:solidFill>
              </a:rPr>
              <a:t> </a:t>
            </a:r>
            <a:r>
              <a:rPr lang="en-US" altLang="zh-TW" sz="1200" dirty="0">
                <a:solidFill>
                  <a:schemeClr val="tx1"/>
                </a:solidFill>
              </a:rPr>
              <a:t>method)</a:t>
            </a:r>
            <a:endParaRPr lang="zh-TW" altLang="en-US" sz="1200" dirty="0">
              <a:solidFill>
                <a:schemeClr val="tx1"/>
              </a:solidFill>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0CD12D1D-2B1A-AD24-BBA3-A1FFFE260C1A}"/>
                  </a:ext>
                </a:extLst>
              </p:cNvPr>
              <p:cNvSpPr/>
              <p:nvPr/>
            </p:nvSpPr>
            <p:spPr>
              <a:xfrm>
                <a:off x="2128383" y="1555955"/>
                <a:ext cx="1203158" cy="1015795"/>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200" b="1" dirty="0">
                    <a:solidFill>
                      <a:schemeClr val="tx1"/>
                    </a:solidFill>
                  </a:rPr>
                  <a:t>Object-attribute paired logit Estimation</a:t>
                </a:r>
                <a14:m>
                  <m:oMath xmlns:m="http://schemas.openxmlformats.org/officeDocument/2006/math">
                    <m:r>
                      <a:rPr lang="en-US" altLang="zh-TW" sz="1200" b="1" i="1" dirty="0" smtClean="0">
                        <a:solidFill>
                          <a:schemeClr val="tx1"/>
                        </a:solidFill>
                        <a:latin typeface="Cambria Math" panose="02040503050406030204" pitchFamily="18" charset="0"/>
                      </a:rPr>
                      <m:t>𝑩</m:t>
                    </m:r>
                    <m:r>
                      <a:rPr lang="en-US" altLang="zh-TW" sz="1200" b="1" i="1" dirty="0" smtClean="0">
                        <a:solidFill>
                          <a:schemeClr val="tx1"/>
                        </a:solidFill>
                        <a:latin typeface="Cambria Math" panose="02040503050406030204" pitchFamily="18" charset="0"/>
                      </a:rPr>
                      <m:t>(</m:t>
                    </m:r>
                    <m:r>
                      <a:rPr lang="en-US" altLang="zh-TW" sz="1200" b="1" i="1" dirty="0" smtClean="0">
                        <a:solidFill>
                          <a:schemeClr val="tx1"/>
                        </a:solidFill>
                        <a:latin typeface="Cambria Math" panose="02040503050406030204" pitchFamily="18" charset="0"/>
                      </a:rPr>
                      <m:t>𝑿</m:t>
                    </m:r>
                    <m:r>
                      <a:rPr lang="en-US" altLang="zh-TW" sz="1200" b="1" i="1" dirty="0" smtClean="0">
                        <a:solidFill>
                          <a:schemeClr val="tx1"/>
                        </a:solidFill>
                        <a:latin typeface="Cambria Math" panose="02040503050406030204" pitchFamily="18" charset="0"/>
                      </a:rPr>
                      <m:t>; </m:t>
                    </m:r>
                    <m:r>
                      <a:rPr lang="el-GR" altLang="zh-TW" sz="1200" b="1" i="1" dirty="0" smtClean="0">
                        <a:solidFill>
                          <a:schemeClr val="tx1"/>
                        </a:solidFill>
                        <a:latin typeface="Cambria Math" panose="02040503050406030204" pitchFamily="18" charset="0"/>
                      </a:rPr>
                      <m:t>𝜽</m:t>
                    </m:r>
                    <m:r>
                      <a:rPr lang="en-US" altLang="zh-TW" sz="1200" b="1" i="1" dirty="0" smtClean="0">
                        <a:solidFill>
                          <a:schemeClr val="tx1"/>
                        </a:solidFill>
                        <a:latin typeface="Cambria Math" panose="02040503050406030204" pitchFamily="18" charset="0"/>
                      </a:rPr>
                      <m:t>)</m:t>
                    </m:r>
                  </m:oMath>
                </a14:m>
                <a:endParaRPr lang="zh-TW" altLang="en-US" sz="1200" b="1" dirty="0">
                  <a:solidFill>
                    <a:schemeClr val="tx1"/>
                  </a:solidFill>
                </a:endParaRPr>
              </a:p>
            </p:txBody>
          </p:sp>
        </mc:Choice>
        <mc:Fallback xmlns="">
          <p:sp>
            <p:nvSpPr>
              <p:cNvPr id="24" name="矩形 23">
                <a:extLst>
                  <a:ext uri="{FF2B5EF4-FFF2-40B4-BE49-F238E27FC236}">
                    <a16:creationId xmlns:a16="http://schemas.microsoft.com/office/drawing/2014/main" id="{0CD12D1D-2B1A-AD24-BBA3-A1FFFE260C1A}"/>
                  </a:ext>
                </a:extLst>
              </p:cNvPr>
              <p:cNvSpPr>
                <a:spLocks noRot="1" noChangeAspect="1" noMove="1" noResize="1" noEditPoints="1" noAdjustHandles="1" noChangeArrowheads="1" noChangeShapeType="1" noTextEdit="1"/>
              </p:cNvSpPr>
              <p:nvPr/>
            </p:nvSpPr>
            <p:spPr>
              <a:xfrm>
                <a:off x="2128383" y="1555955"/>
                <a:ext cx="1203158" cy="1015795"/>
              </a:xfrm>
              <a:prstGeom prst="rect">
                <a:avLst/>
              </a:prstGeom>
              <a:blipFill>
                <a:blip r:embed="rId4"/>
                <a:stretch>
                  <a:fillRect b="-11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ADD11FB4-C7B2-2FD0-69E7-F6FC42AE24F9}"/>
                  </a:ext>
                </a:extLst>
              </p:cNvPr>
              <p:cNvSpPr txBox="1"/>
              <p:nvPr/>
            </p:nvSpPr>
            <p:spPr>
              <a:xfrm>
                <a:off x="1446595" y="1781713"/>
                <a:ext cx="68980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400" b="1" i="1" dirty="0" smtClean="0">
                          <a:latin typeface="Cambria Math" panose="02040503050406030204" pitchFamily="18" charset="0"/>
                        </a:rPr>
                        <m:t>𝑿</m:t>
                      </m:r>
                    </m:oMath>
                  </m:oMathPara>
                </a14:m>
                <a:endParaRPr lang="zh-TW" altLang="en-US" sz="1400" b="1" dirty="0"/>
              </a:p>
            </p:txBody>
          </p:sp>
        </mc:Choice>
        <mc:Fallback xmlns="">
          <p:sp>
            <p:nvSpPr>
              <p:cNvPr id="37" name="文字方塊 36">
                <a:extLst>
                  <a:ext uri="{FF2B5EF4-FFF2-40B4-BE49-F238E27FC236}">
                    <a16:creationId xmlns:a16="http://schemas.microsoft.com/office/drawing/2014/main" id="{ADD11FB4-C7B2-2FD0-69E7-F6FC42AE24F9}"/>
                  </a:ext>
                </a:extLst>
              </p:cNvPr>
              <p:cNvSpPr txBox="1">
                <a:spLocks noRot="1" noChangeAspect="1" noMove="1" noResize="1" noEditPoints="1" noAdjustHandles="1" noChangeArrowheads="1" noChangeShapeType="1" noTextEdit="1"/>
              </p:cNvSpPr>
              <p:nvPr/>
            </p:nvSpPr>
            <p:spPr>
              <a:xfrm>
                <a:off x="1446595" y="1781713"/>
                <a:ext cx="689809" cy="307777"/>
              </a:xfrm>
              <a:prstGeom prst="rect">
                <a:avLst/>
              </a:prstGeom>
              <a:blipFill>
                <a:blip r:embed="rId5"/>
                <a:stretch>
                  <a:fillRect/>
                </a:stretch>
              </a:blipFill>
            </p:spPr>
            <p:txBody>
              <a:bodyPr/>
              <a:lstStyle/>
              <a:p>
                <a:r>
                  <a:rPr lang="zh-TW" altLang="en-US">
                    <a:noFill/>
                  </a:rPr>
                  <a:t> </a:t>
                </a:r>
              </a:p>
            </p:txBody>
          </p:sp>
        </mc:Fallback>
      </mc:AlternateContent>
      <p:cxnSp>
        <p:nvCxnSpPr>
          <p:cNvPr id="38" name="直線單箭頭接點 37">
            <a:extLst>
              <a:ext uri="{FF2B5EF4-FFF2-40B4-BE49-F238E27FC236}">
                <a16:creationId xmlns:a16="http://schemas.microsoft.com/office/drawing/2014/main" id="{F567978B-2AA6-6CC5-76FE-6E698C97BCF8}"/>
              </a:ext>
            </a:extLst>
          </p:cNvPr>
          <p:cNvCxnSpPr>
            <a:cxnSpLocks/>
            <a:stCxn id="21" idx="3"/>
          </p:cNvCxnSpPr>
          <p:nvPr/>
        </p:nvCxnSpPr>
        <p:spPr>
          <a:xfrm>
            <a:off x="8560198" y="2064333"/>
            <a:ext cx="1683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接點: 肘形 41">
            <a:extLst>
              <a:ext uri="{FF2B5EF4-FFF2-40B4-BE49-F238E27FC236}">
                <a16:creationId xmlns:a16="http://schemas.microsoft.com/office/drawing/2014/main" id="{B87B3357-6103-8773-888E-F35602B928F7}"/>
              </a:ext>
            </a:extLst>
          </p:cNvPr>
          <p:cNvCxnSpPr>
            <a:cxnSpLocks/>
            <a:stCxn id="17" idx="2"/>
            <a:endCxn id="23" idx="2"/>
          </p:cNvCxnSpPr>
          <p:nvPr/>
        </p:nvCxnSpPr>
        <p:spPr>
          <a:xfrm rot="16200000" flipH="1">
            <a:off x="2566798" y="667519"/>
            <a:ext cx="512400" cy="3955965"/>
          </a:xfrm>
          <a:prstGeom prst="bentConnector3">
            <a:avLst>
              <a:gd name="adj1" fmla="val 144614"/>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F813432C-C5BE-5324-7925-C2BF1F0514FD}"/>
              </a:ext>
            </a:extLst>
          </p:cNvPr>
          <p:cNvSpPr txBox="1"/>
          <p:nvPr/>
        </p:nvSpPr>
        <p:spPr>
          <a:xfrm>
            <a:off x="2548487" y="3108048"/>
            <a:ext cx="1566108" cy="276999"/>
          </a:xfrm>
          <a:prstGeom prst="rect">
            <a:avLst/>
          </a:prstGeom>
          <a:noFill/>
        </p:spPr>
        <p:txBody>
          <a:bodyPr wrap="square">
            <a:spAutoFit/>
          </a:bodyPr>
          <a:lstStyle/>
          <a:p>
            <a:r>
              <a:rPr lang="en-US" altLang="zh-TW" sz="1200" dirty="0"/>
              <a:t>object information</a:t>
            </a:r>
            <a:endParaRPr lang="zh-TW" altLang="en-US" sz="1200" dirty="0"/>
          </a:p>
        </p:txBody>
      </p:sp>
      <p:sp>
        <p:nvSpPr>
          <p:cNvPr id="8" name="文字方塊 7">
            <a:extLst>
              <a:ext uri="{FF2B5EF4-FFF2-40B4-BE49-F238E27FC236}">
                <a16:creationId xmlns:a16="http://schemas.microsoft.com/office/drawing/2014/main" id="{32F41B67-890A-3986-ABFC-38FB308C0A91}"/>
              </a:ext>
            </a:extLst>
          </p:cNvPr>
          <p:cNvSpPr txBox="1"/>
          <p:nvPr/>
        </p:nvSpPr>
        <p:spPr>
          <a:xfrm>
            <a:off x="96333" y="4169967"/>
            <a:ext cx="8548060" cy="523220"/>
          </a:xfrm>
          <a:prstGeom prst="rect">
            <a:avLst/>
          </a:prstGeom>
          <a:noFill/>
        </p:spPr>
        <p:txBody>
          <a:bodyPr wrap="square">
            <a:spAutoFit/>
          </a:bodyPr>
          <a:lstStyle/>
          <a:p>
            <a:r>
              <a:rPr lang="en-US" altLang="zh-TW" dirty="0">
                <a:latin typeface="Cambria" panose="02040503050406030204" pitchFamily="18" charset="0"/>
                <a:ea typeface="Cambria" panose="02040503050406030204" pitchFamily="18" charset="0"/>
              </a:rPr>
              <a:t>Our method improves performance by approximately 2% on the UT-Zappos dataset and by approximately 3% on the MIT-States dataset in attribute-only prediction.</a:t>
            </a:r>
            <a:endParaRPr lang="zh-TW" altLang="en-US" dirty="0">
              <a:latin typeface="Cambria" panose="020405030504060302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9AF415C-C304-7616-36F1-5A144907CE3F}"/>
                  </a:ext>
                </a:extLst>
              </p:cNvPr>
              <p:cNvSpPr/>
              <p:nvPr/>
            </p:nvSpPr>
            <p:spPr>
              <a:xfrm>
                <a:off x="4324200" y="1232939"/>
                <a:ext cx="953562" cy="45556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rPr>
                  <a:t>Expert1</a:t>
                </a:r>
                <a14:m>
                  <m:oMath xmlns:m="http://schemas.openxmlformats.org/officeDocument/2006/math">
                    <m:sSub>
                      <m:sSubPr>
                        <m:ctrlPr>
                          <a:rPr lang="en-US" altLang="zh-TW" sz="1300" b="1" i="1" smtClean="0">
                            <a:solidFill>
                              <a:schemeClr val="tx1"/>
                            </a:solidFill>
                            <a:latin typeface="Cambria Math" panose="02040503050406030204" pitchFamily="18" charset="0"/>
                          </a:rPr>
                        </m:ctrlPr>
                      </m:sSubPr>
                      <m:e>
                        <m:r>
                          <a:rPr lang="en-US" altLang="zh-TW" sz="1300" b="1" i="1" smtClean="0">
                            <a:solidFill>
                              <a:schemeClr val="tx1"/>
                            </a:solidFill>
                            <a:latin typeface="Cambria Math" panose="02040503050406030204" pitchFamily="18" charset="0"/>
                          </a:rPr>
                          <m:t>𝑬</m:t>
                        </m:r>
                      </m:e>
                      <m:sub>
                        <m:r>
                          <a:rPr lang="en-US" altLang="zh-TW" sz="1300" b="1" i="1">
                            <a:solidFill>
                              <a:schemeClr val="tx1"/>
                            </a:solidFill>
                            <a:latin typeface="Cambria Math" panose="02040503050406030204" pitchFamily="18" charset="0"/>
                          </a:rPr>
                          <m:t>𝟏</m:t>
                        </m:r>
                      </m:sub>
                    </m:sSub>
                    <m:r>
                      <a:rPr lang="en-US" altLang="zh-TW" sz="1300" b="1" i="1" smtClean="0">
                        <a:solidFill>
                          <a:schemeClr val="tx1"/>
                        </a:solidFill>
                        <a:latin typeface="Cambria Math" panose="02040503050406030204" pitchFamily="18" charset="0"/>
                      </a:rPr>
                      <m:t>(</m:t>
                    </m:r>
                    <m:r>
                      <a:rPr lang="en-US" altLang="zh-TW" sz="1300" b="1" i="1" dirty="0">
                        <a:solidFill>
                          <a:schemeClr val="tx1"/>
                        </a:solidFill>
                        <a:latin typeface="Cambria Math" panose="02040503050406030204" pitchFamily="18" charset="0"/>
                      </a:rPr>
                      <m:t>𝜻</m:t>
                    </m:r>
                    <m:r>
                      <a:rPr lang="en-US" altLang="zh-TW" sz="1300" b="1" i="1" smtClean="0">
                        <a:solidFill>
                          <a:schemeClr val="tx1"/>
                        </a:solidFill>
                        <a:latin typeface="Cambria Math" panose="02040503050406030204" pitchFamily="18" charset="0"/>
                      </a:rPr>
                      <m:t>)</m:t>
                    </m:r>
                  </m:oMath>
                </a14:m>
                <a:endParaRPr lang="zh-TW" altLang="en-US" sz="1300" dirty="0">
                  <a:solidFill>
                    <a:schemeClr val="tx1"/>
                  </a:solidFill>
                </a:endParaRPr>
              </a:p>
            </p:txBody>
          </p:sp>
        </mc:Choice>
        <mc:Fallback xmlns="">
          <p:sp>
            <p:nvSpPr>
              <p:cNvPr id="18" name="矩形 17">
                <a:extLst>
                  <a:ext uri="{FF2B5EF4-FFF2-40B4-BE49-F238E27FC236}">
                    <a16:creationId xmlns:a16="http://schemas.microsoft.com/office/drawing/2014/main" id="{B9AF415C-C304-7616-36F1-5A144907CE3F}"/>
                  </a:ext>
                </a:extLst>
              </p:cNvPr>
              <p:cNvSpPr>
                <a:spLocks noRot="1" noChangeAspect="1" noMove="1" noResize="1" noEditPoints="1" noAdjustHandles="1" noChangeArrowheads="1" noChangeShapeType="1" noTextEdit="1"/>
              </p:cNvSpPr>
              <p:nvPr/>
            </p:nvSpPr>
            <p:spPr>
              <a:xfrm>
                <a:off x="4324200" y="1232939"/>
                <a:ext cx="953562" cy="455563"/>
              </a:xfrm>
              <a:prstGeom prst="rect">
                <a:avLst/>
              </a:prstGeom>
              <a:blipFill>
                <a:blip r:embed="rId6"/>
                <a:stretch>
                  <a:fillRect t="-4000" b="-10667"/>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B399AB05-0AB8-C1B1-EEEC-D76C095D2756}"/>
                  </a:ext>
                </a:extLst>
              </p:cNvPr>
              <p:cNvSpPr/>
              <p:nvPr/>
            </p:nvSpPr>
            <p:spPr>
              <a:xfrm>
                <a:off x="4324200" y="1837209"/>
                <a:ext cx="953562" cy="455563"/>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rPr>
                  <a:t>Expert2</a:t>
                </a:r>
              </a:p>
              <a:p>
                <a:pPr algn="ctr"/>
                <a14:m>
                  <m:oMathPara xmlns:m="http://schemas.openxmlformats.org/officeDocument/2006/math">
                    <m:oMathParaPr>
                      <m:jc m:val="centerGroup"/>
                    </m:oMathParaPr>
                    <m:oMath xmlns:m="http://schemas.openxmlformats.org/officeDocument/2006/math">
                      <m:sSub>
                        <m:sSubPr>
                          <m:ctrlPr>
                            <a:rPr lang="en-US" altLang="zh-TW" sz="1300" b="1" i="1" smtClean="0">
                              <a:solidFill>
                                <a:schemeClr val="tx1"/>
                              </a:solidFill>
                              <a:latin typeface="Cambria Math" panose="02040503050406030204" pitchFamily="18" charset="0"/>
                            </a:rPr>
                          </m:ctrlPr>
                        </m:sSubPr>
                        <m:e>
                          <m:r>
                            <a:rPr lang="en-US" altLang="zh-TW" sz="1300" b="1" i="1" smtClean="0">
                              <a:solidFill>
                                <a:schemeClr val="tx1"/>
                              </a:solidFill>
                              <a:latin typeface="Cambria Math" panose="02040503050406030204" pitchFamily="18" charset="0"/>
                            </a:rPr>
                            <m:t>𝑬</m:t>
                          </m:r>
                        </m:e>
                        <m:sub>
                          <m:r>
                            <a:rPr lang="en-US" altLang="zh-TW" sz="1300" b="1" i="1" smtClean="0">
                              <a:solidFill>
                                <a:schemeClr val="tx1"/>
                              </a:solidFill>
                              <a:latin typeface="Cambria Math" panose="02040503050406030204" pitchFamily="18" charset="0"/>
                            </a:rPr>
                            <m:t>𝟐</m:t>
                          </m:r>
                        </m:sub>
                      </m:sSub>
                      <m:r>
                        <a:rPr lang="en-US" altLang="zh-TW" sz="1300" b="1" i="1" smtClean="0">
                          <a:solidFill>
                            <a:schemeClr val="tx1"/>
                          </a:solidFill>
                          <a:latin typeface="Cambria Math" panose="02040503050406030204" pitchFamily="18" charset="0"/>
                        </a:rPr>
                        <m:t>(</m:t>
                      </m:r>
                      <m:r>
                        <a:rPr lang="en-US" altLang="zh-TW" sz="1300" b="1" i="1" dirty="0">
                          <a:solidFill>
                            <a:schemeClr val="tx1"/>
                          </a:solidFill>
                          <a:latin typeface="Cambria Math" panose="02040503050406030204" pitchFamily="18" charset="0"/>
                        </a:rPr>
                        <m:t>𝜻</m:t>
                      </m:r>
                      <m:r>
                        <a:rPr lang="en-US" altLang="zh-TW" sz="1300" b="1" i="1" smtClean="0">
                          <a:solidFill>
                            <a:schemeClr val="tx1"/>
                          </a:solidFill>
                          <a:latin typeface="Cambria Math" panose="02040503050406030204" pitchFamily="18" charset="0"/>
                        </a:rPr>
                        <m:t>)</m:t>
                      </m:r>
                    </m:oMath>
                  </m:oMathPara>
                </a14:m>
                <a:endParaRPr lang="zh-TW" altLang="en-US" sz="1300" dirty="0">
                  <a:solidFill>
                    <a:schemeClr val="tx1"/>
                  </a:solidFill>
                </a:endParaRPr>
              </a:p>
            </p:txBody>
          </p:sp>
        </mc:Choice>
        <mc:Fallback xmlns="">
          <p:sp>
            <p:nvSpPr>
              <p:cNvPr id="22" name="矩形 21">
                <a:extLst>
                  <a:ext uri="{FF2B5EF4-FFF2-40B4-BE49-F238E27FC236}">
                    <a16:creationId xmlns:a16="http://schemas.microsoft.com/office/drawing/2014/main" id="{B399AB05-0AB8-C1B1-EEEC-D76C095D2756}"/>
                  </a:ext>
                </a:extLst>
              </p:cNvPr>
              <p:cNvSpPr>
                <a:spLocks noRot="1" noChangeAspect="1" noMove="1" noResize="1" noEditPoints="1" noAdjustHandles="1" noChangeArrowheads="1" noChangeShapeType="1" noTextEdit="1"/>
              </p:cNvSpPr>
              <p:nvPr/>
            </p:nvSpPr>
            <p:spPr>
              <a:xfrm>
                <a:off x="4324200" y="1837209"/>
                <a:ext cx="953562" cy="455563"/>
              </a:xfrm>
              <a:prstGeom prst="rect">
                <a:avLst/>
              </a:prstGeom>
              <a:blipFill>
                <a:blip r:embed="rId7"/>
                <a:stretch>
                  <a:fillRect t="-4000" b="-10667"/>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43350194-6A06-C1ED-4E24-EFE9882ECE3F}"/>
                  </a:ext>
                </a:extLst>
              </p:cNvPr>
              <p:cNvSpPr/>
              <p:nvPr/>
            </p:nvSpPr>
            <p:spPr>
              <a:xfrm>
                <a:off x="4324200" y="2446139"/>
                <a:ext cx="953562" cy="455563"/>
              </a:xfrm>
              <a:prstGeom prst="rect">
                <a:avLst/>
              </a:prstGeom>
              <a:solidFill>
                <a:schemeClr val="accent4">
                  <a:lumMod val="20000"/>
                  <a:lumOff val="80000"/>
                </a:schemeClr>
              </a:solidFill>
              <a:ln>
                <a:solidFill>
                  <a:srgbClr val="FFF2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300" dirty="0">
                    <a:solidFill>
                      <a:schemeClr val="tx1"/>
                    </a:solidFill>
                  </a:rPr>
                  <a:t>expert3</a:t>
                </a:r>
                <a:r>
                  <a:rPr lang="en-US" altLang="zh-TW" sz="1300" b="1" dirty="0">
                    <a:solidFill>
                      <a:schemeClr val="tx1"/>
                    </a:solidFill>
                  </a:rPr>
                  <a:t> </a:t>
                </a:r>
                <a14:m>
                  <m:oMath xmlns:m="http://schemas.openxmlformats.org/officeDocument/2006/math">
                    <m:sSub>
                      <m:sSubPr>
                        <m:ctrlPr>
                          <a:rPr lang="en-US" altLang="zh-TW" sz="1300" b="1" i="1" smtClean="0">
                            <a:solidFill>
                              <a:schemeClr val="tx1"/>
                            </a:solidFill>
                            <a:latin typeface="Cambria Math" panose="02040503050406030204" pitchFamily="18" charset="0"/>
                          </a:rPr>
                        </m:ctrlPr>
                      </m:sSubPr>
                      <m:e>
                        <m:r>
                          <a:rPr lang="en-US" altLang="zh-TW" sz="1300" b="1" i="1" smtClean="0">
                            <a:solidFill>
                              <a:schemeClr val="tx1"/>
                            </a:solidFill>
                            <a:latin typeface="Cambria Math" panose="02040503050406030204" pitchFamily="18" charset="0"/>
                          </a:rPr>
                          <m:t>𝑬</m:t>
                        </m:r>
                      </m:e>
                      <m:sub>
                        <m:r>
                          <a:rPr lang="en-US" altLang="zh-TW" sz="1300" b="1" i="1" smtClean="0">
                            <a:solidFill>
                              <a:schemeClr val="tx1"/>
                            </a:solidFill>
                            <a:latin typeface="Cambria Math" panose="02040503050406030204" pitchFamily="18" charset="0"/>
                          </a:rPr>
                          <m:t>𝟑</m:t>
                        </m:r>
                      </m:sub>
                    </m:sSub>
                    <m:r>
                      <a:rPr lang="en-US" altLang="zh-TW" sz="1300" b="1" i="1" smtClean="0">
                        <a:solidFill>
                          <a:schemeClr val="tx1"/>
                        </a:solidFill>
                        <a:latin typeface="Cambria Math" panose="02040503050406030204" pitchFamily="18" charset="0"/>
                      </a:rPr>
                      <m:t>(</m:t>
                    </m:r>
                    <m:r>
                      <a:rPr lang="en-US" altLang="zh-TW" sz="1300" b="1" i="1" dirty="0">
                        <a:solidFill>
                          <a:schemeClr val="tx1"/>
                        </a:solidFill>
                        <a:latin typeface="Cambria Math" panose="02040503050406030204" pitchFamily="18" charset="0"/>
                      </a:rPr>
                      <m:t>𝜻</m:t>
                    </m:r>
                    <m:r>
                      <a:rPr lang="en-US" altLang="zh-TW" sz="1300" b="1" i="1" smtClean="0">
                        <a:solidFill>
                          <a:schemeClr val="tx1"/>
                        </a:solidFill>
                        <a:latin typeface="Cambria Math" panose="02040503050406030204" pitchFamily="18" charset="0"/>
                      </a:rPr>
                      <m:t>)</m:t>
                    </m:r>
                  </m:oMath>
                </a14:m>
                <a:endParaRPr lang="zh-TW" altLang="en-US" sz="1300" dirty="0">
                  <a:solidFill>
                    <a:schemeClr val="tx1"/>
                  </a:solidFill>
                </a:endParaRPr>
              </a:p>
            </p:txBody>
          </p:sp>
        </mc:Choice>
        <mc:Fallback xmlns="">
          <p:sp>
            <p:nvSpPr>
              <p:cNvPr id="23" name="矩形 22">
                <a:extLst>
                  <a:ext uri="{FF2B5EF4-FFF2-40B4-BE49-F238E27FC236}">
                    <a16:creationId xmlns:a16="http://schemas.microsoft.com/office/drawing/2014/main" id="{43350194-6A06-C1ED-4E24-EFE9882ECE3F}"/>
                  </a:ext>
                </a:extLst>
              </p:cNvPr>
              <p:cNvSpPr>
                <a:spLocks noRot="1" noChangeAspect="1" noMove="1" noResize="1" noEditPoints="1" noAdjustHandles="1" noChangeArrowheads="1" noChangeShapeType="1" noTextEdit="1"/>
              </p:cNvSpPr>
              <p:nvPr/>
            </p:nvSpPr>
            <p:spPr>
              <a:xfrm>
                <a:off x="4324200" y="2446139"/>
                <a:ext cx="953562" cy="455563"/>
              </a:xfrm>
              <a:prstGeom prst="rect">
                <a:avLst/>
              </a:prstGeom>
              <a:blipFill>
                <a:blip r:embed="rId8"/>
                <a:stretch>
                  <a:fillRect t="-1266" b="-7595"/>
                </a:stretch>
              </a:blipFill>
              <a:ln>
                <a:solidFill>
                  <a:srgbClr val="FFF2CC"/>
                </a:solidFill>
              </a:ln>
            </p:spPr>
            <p:txBody>
              <a:bodyPr/>
              <a:lstStyle/>
              <a:p>
                <a:r>
                  <a:rPr lang="zh-TW" altLang="en-US">
                    <a:noFill/>
                  </a:rPr>
                  <a:t> </a:t>
                </a:r>
              </a:p>
            </p:txBody>
          </p:sp>
        </mc:Fallback>
      </mc:AlternateContent>
      <p:cxnSp>
        <p:nvCxnSpPr>
          <p:cNvPr id="28" name="接點: 肘形 27">
            <a:extLst>
              <a:ext uri="{FF2B5EF4-FFF2-40B4-BE49-F238E27FC236}">
                <a16:creationId xmlns:a16="http://schemas.microsoft.com/office/drawing/2014/main" id="{1DA4B043-966C-4991-A23D-1323B08F34F0}"/>
              </a:ext>
            </a:extLst>
          </p:cNvPr>
          <p:cNvCxnSpPr>
            <a:cxnSpLocks/>
            <a:stCxn id="24" idx="3"/>
            <a:endCxn id="18" idx="1"/>
          </p:cNvCxnSpPr>
          <p:nvPr/>
        </p:nvCxnSpPr>
        <p:spPr>
          <a:xfrm flipV="1">
            <a:off x="3331541" y="1460721"/>
            <a:ext cx="992659" cy="6031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接點: 肘形 29">
            <a:extLst>
              <a:ext uri="{FF2B5EF4-FFF2-40B4-BE49-F238E27FC236}">
                <a16:creationId xmlns:a16="http://schemas.microsoft.com/office/drawing/2014/main" id="{AEC06DAE-8F38-D828-A034-4E9A1D88D4FF}"/>
              </a:ext>
            </a:extLst>
          </p:cNvPr>
          <p:cNvCxnSpPr>
            <a:cxnSpLocks/>
            <a:stCxn id="24" idx="3"/>
            <a:endCxn id="22" idx="1"/>
          </p:cNvCxnSpPr>
          <p:nvPr/>
        </p:nvCxnSpPr>
        <p:spPr>
          <a:xfrm>
            <a:off x="3331541" y="2063853"/>
            <a:ext cx="992659" cy="11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接點: 肘形 39">
            <a:extLst>
              <a:ext uri="{FF2B5EF4-FFF2-40B4-BE49-F238E27FC236}">
                <a16:creationId xmlns:a16="http://schemas.microsoft.com/office/drawing/2014/main" id="{218BE406-BA2D-4FCE-A1B0-3CEA5E22AD81}"/>
              </a:ext>
            </a:extLst>
          </p:cNvPr>
          <p:cNvCxnSpPr>
            <a:cxnSpLocks/>
            <a:stCxn id="24" idx="3"/>
            <a:endCxn id="23" idx="1"/>
          </p:cNvCxnSpPr>
          <p:nvPr/>
        </p:nvCxnSpPr>
        <p:spPr>
          <a:xfrm>
            <a:off x="3331541" y="2063853"/>
            <a:ext cx="992659" cy="6100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接點: 肘形 48">
            <a:extLst>
              <a:ext uri="{FF2B5EF4-FFF2-40B4-BE49-F238E27FC236}">
                <a16:creationId xmlns:a16="http://schemas.microsoft.com/office/drawing/2014/main" id="{13AC65E4-B4A9-B2BB-AEA4-600325706579}"/>
              </a:ext>
            </a:extLst>
          </p:cNvPr>
          <p:cNvCxnSpPr>
            <a:cxnSpLocks/>
            <a:stCxn id="23" idx="3"/>
            <a:endCxn id="21" idx="1"/>
          </p:cNvCxnSpPr>
          <p:nvPr/>
        </p:nvCxnSpPr>
        <p:spPr>
          <a:xfrm flipV="1">
            <a:off x="5277762" y="2064333"/>
            <a:ext cx="1220272" cy="60958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接點: 肘形 51">
            <a:extLst>
              <a:ext uri="{FF2B5EF4-FFF2-40B4-BE49-F238E27FC236}">
                <a16:creationId xmlns:a16="http://schemas.microsoft.com/office/drawing/2014/main" id="{B8ACE5B0-242C-D33D-6A90-535AE33AC13D}"/>
              </a:ext>
            </a:extLst>
          </p:cNvPr>
          <p:cNvCxnSpPr>
            <a:cxnSpLocks/>
            <a:stCxn id="22" idx="3"/>
            <a:endCxn id="21" idx="1"/>
          </p:cNvCxnSpPr>
          <p:nvPr/>
        </p:nvCxnSpPr>
        <p:spPr>
          <a:xfrm flipV="1">
            <a:off x="5277762" y="2064333"/>
            <a:ext cx="1220272" cy="6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接點: 肘形 54">
            <a:extLst>
              <a:ext uri="{FF2B5EF4-FFF2-40B4-BE49-F238E27FC236}">
                <a16:creationId xmlns:a16="http://schemas.microsoft.com/office/drawing/2014/main" id="{13287E8B-A745-D632-8100-0DCE3346E438}"/>
              </a:ext>
            </a:extLst>
          </p:cNvPr>
          <p:cNvCxnSpPr>
            <a:cxnSpLocks/>
            <a:stCxn id="18" idx="3"/>
            <a:endCxn id="21" idx="1"/>
          </p:cNvCxnSpPr>
          <p:nvPr/>
        </p:nvCxnSpPr>
        <p:spPr>
          <a:xfrm>
            <a:off x="5277762" y="1460721"/>
            <a:ext cx="1220272" cy="6036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CBE2DF51-DCDA-BFBE-22BF-EFDBC08680E4}"/>
                  </a:ext>
                </a:extLst>
              </p:cNvPr>
              <p:cNvSpPr txBox="1"/>
              <p:nvPr/>
            </p:nvSpPr>
            <p:spPr>
              <a:xfrm>
                <a:off x="3258876" y="1761750"/>
                <a:ext cx="480270"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b="1" i="1" dirty="0" smtClean="0">
                          <a:latin typeface="Cambria Math" panose="02040503050406030204" pitchFamily="18" charset="0"/>
                        </a:rPr>
                        <m:t>𝜻</m:t>
                      </m:r>
                    </m:oMath>
                  </m:oMathPara>
                </a14:m>
                <a:endParaRPr lang="zh-TW" altLang="en-US" sz="1050" b="1" dirty="0"/>
              </a:p>
            </p:txBody>
          </p:sp>
        </mc:Choice>
        <mc:Fallback xmlns="">
          <p:sp>
            <p:nvSpPr>
              <p:cNvPr id="48" name="文字方塊 47">
                <a:extLst>
                  <a:ext uri="{FF2B5EF4-FFF2-40B4-BE49-F238E27FC236}">
                    <a16:creationId xmlns:a16="http://schemas.microsoft.com/office/drawing/2014/main" id="{CBE2DF51-DCDA-BFBE-22BF-EFDBC08680E4}"/>
                  </a:ext>
                </a:extLst>
              </p:cNvPr>
              <p:cNvSpPr txBox="1">
                <a:spLocks noRot="1" noChangeAspect="1" noMove="1" noResize="1" noEditPoints="1" noAdjustHandles="1" noChangeArrowheads="1" noChangeShapeType="1" noTextEdit="1"/>
              </p:cNvSpPr>
              <p:nvPr/>
            </p:nvSpPr>
            <p:spPr>
              <a:xfrm>
                <a:off x="3258876" y="1761750"/>
                <a:ext cx="480270" cy="307777"/>
              </a:xfrm>
              <a:prstGeom prst="rect">
                <a:avLst/>
              </a:prstGeom>
              <a:blipFill>
                <a:blip r:embed="rId9"/>
                <a:stretch>
                  <a:fillRect b="-10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DB450350-C232-EEC6-7AE3-F17BA87ADE98}"/>
                  </a:ext>
                </a:extLst>
              </p:cNvPr>
              <p:cNvSpPr txBox="1"/>
              <p:nvPr/>
            </p:nvSpPr>
            <p:spPr>
              <a:xfrm>
                <a:off x="5233222" y="1172896"/>
                <a:ext cx="538284" cy="278666"/>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𝑎𝑣𝑔</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58" name="文字方塊 57">
                <a:extLst>
                  <a:ext uri="{FF2B5EF4-FFF2-40B4-BE49-F238E27FC236}">
                    <a16:creationId xmlns:a16="http://schemas.microsoft.com/office/drawing/2014/main" id="{DB450350-C232-EEC6-7AE3-F17BA87ADE98}"/>
                  </a:ext>
                </a:extLst>
              </p:cNvPr>
              <p:cNvSpPr txBox="1">
                <a:spLocks noRot="1" noChangeAspect="1" noMove="1" noResize="1" noEditPoints="1" noAdjustHandles="1" noChangeArrowheads="1" noChangeShapeType="1" noTextEdit="1"/>
              </p:cNvSpPr>
              <p:nvPr/>
            </p:nvSpPr>
            <p:spPr>
              <a:xfrm>
                <a:off x="5233222" y="1172896"/>
                <a:ext cx="538284" cy="278666"/>
              </a:xfrm>
              <a:prstGeom prst="rect">
                <a:avLst/>
              </a:prstGeom>
              <a:blipFill>
                <a:blip r:embed="rId10"/>
                <a:stretch>
                  <a:fillRect r="-5618" b="-4348"/>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文字方塊 58">
                <a:extLst>
                  <a:ext uri="{FF2B5EF4-FFF2-40B4-BE49-F238E27FC236}">
                    <a16:creationId xmlns:a16="http://schemas.microsoft.com/office/drawing/2014/main" id="{064524FC-C965-FC8D-F57E-0F43A68C8F19}"/>
                  </a:ext>
                </a:extLst>
              </p:cNvPr>
              <p:cNvSpPr txBox="1"/>
              <p:nvPr/>
            </p:nvSpPr>
            <p:spPr>
              <a:xfrm>
                <a:off x="5245540" y="2645501"/>
                <a:ext cx="538284" cy="270459"/>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r>
                        <a:rPr lang="en-US" altLang="zh-TW" sz="1100" b="1" i="1" smtClean="0">
                          <a:solidFill>
                            <a:schemeClr val="tx1"/>
                          </a:solidFill>
                          <a:latin typeface="Cambria Math" panose="02040503050406030204" pitchFamily="18" charset="0"/>
                        </a:rPr>
                        <m:t>{</m:t>
                      </m:r>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𝑚𝑎𝑡𝑐h</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59" name="文字方塊 58">
                <a:extLst>
                  <a:ext uri="{FF2B5EF4-FFF2-40B4-BE49-F238E27FC236}">
                    <a16:creationId xmlns:a16="http://schemas.microsoft.com/office/drawing/2014/main" id="{064524FC-C965-FC8D-F57E-0F43A68C8F19}"/>
                  </a:ext>
                </a:extLst>
              </p:cNvPr>
              <p:cNvSpPr txBox="1">
                <a:spLocks noRot="1" noChangeAspect="1" noMove="1" noResize="1" noEditPoints="1" noAdjustHandles="1" noChangeArrowheads="1" noChangeShapeType="1" noTextEdit="1"/>
              </p:cNvSpPr>
              <p:nvPr/>
            </p:nvSpPr>
            <p:spPr>
              <a:xfrm>
                <a:off x="5245540" y="2645501"/>
                <a:ext cx="538284" cy="270459"/>
              </a:xfrm>
              <a:prstGeom prst="rect">
                <a:avLst/>
              </a:prstGeom>
              <a:blipFill>
                <a:blip r:embed="rId11"/>
                <a:stretch>
                  <a:fillRect r="-25843" b="-4545"/>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88790F2A-C88B-E812-E3D0-21B7B8A25A69}"/>
                  </a:ext>
                </a:extLst>
              </p:cNvPr>
              <p:cNvSpPr txBox="1"/>
              <p:nvPr/>
            </p:nvSpPr>
            <p:spPr>
              <a:xfrm>
                <a:off x="5239411" y="1810097"/>
                <a:ext cx="538284" cy="261610"/>
              </a:xfrm>
              <a:prstGeom prst="rect">
                <a:avLst/>
              </a:prstGeom>
              <a:noFill/>
              <a:ln>
                <a:noFill/>
              </a:ln>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100" b="1" i="1" smtClean="0">
                              <a:solidFill>
                                <a:schemeClr val="tx1"/>
                              </a:solidFill>
                              <a:latin typeface="Cambria Math" panose="02040503050406030204" pitchFamily="18" charset="0"/>
                            </a:rPr>
                          </m:ctrlPr>
                        </m:sSubSupPr>
                        <m:e>
                          <m:r>
                            <a:rPr lang="en-US" altLang="zh-TW" sz="1100" b="1" i="1" smtClean="0">
                              <a:solidFill>
                                <a:schemeClr val="tx1"/>
                              </a:solidFill>
                              <a:latin typeface="Cambria Math" panose="02040503050406030204" pitchFamily="18" charset="0"/>
                            </a:rPr>
                            <m:t>{</m:t>
                          </m:r>
                          <m:r>
                            <a:rPr lang="en-US" altLang="zh-TW" sz="1100" b="1" i="1" smtClean="0">
                              <a:solidFill>
                                <a:schemeClr val="tx1"/>
                              </a:solidFill>
                              <a:latin typeface="Cambria Math" panose="02040503050406030204" pitchFamily="18" charset="0"/>
                            </a:rPr>
                            <m:t>𝒑</m:t>
                          </m:r>
                        </m:e>
                        <m:sub>
                          <m:r>
                            <a:rPr lang="en-US" altLang="zh-TW" sz="1100" b="0" i="1" smtClean="0">
                              <a:solidFill>
                                <a:schemeClr val="tx1"/>
                              </a:solidFill>
                              <a:latin typeface="Cambria Math" panose="02040503050406030204" pitchFamily="18" charset="0"/>
                            </a:rPr>
                            <m:t>𝑎𝑡𝑡𝑟</m:t>
                          </m:r>
                        </m:sub>
                        <m:sup>
                          <m:r>
                            <a:rPr lang="en-US" altLang="zh-TW" sz="1100" b="0" i="1" smtClean="0">
                              <a:solidFill>
                                <a:schemeClr val="tx1"/>
                              </a:solidFill>
                              <a:latin typeface="Cambria Math" panose="02040503050406030204" pitchFamily="18" charset="0"/>
                            </a:rPr>
                            <m:t>𝑚𝑎𝑥</m:t>
                          </m:r>
                        </m:sup>
                      </m:sSubSup>
                      <m:r>
                        <a:rPr lang="en-US" altLang="zh-TW" sz="1100" b="1" i="1" smtClean="0">
                          <a:solidFill>
                            <a:schemeClr val="tx1"/>
                          </a:solidFill>
                          <a:latin typeface="Cambria Math" panose="02040503050406030204" pitchFamily="18" charset="0"/>
                        </a:rPr>
                        <m:t>}</m:t>
                      </m:r>
                    </m:oMath>
                  </m:oMathPara>
                </a14:m>
                <a:endParaRPr lang="zh-TW" altLang="en-US" sz="1100" dirty="0"/>
              </a:p>
            </p:txBody>
          </p:sp>
        </mc:Choice>
        <mc:Fallback xmlns="">
          <p:sp>
            <p:nvSpPr>
              <p:cNvPr id="60" name="文字方塊 59">
                <a:extLst>
                  <a:ext uri="{FF2B5EF4-FFF2-40B4-BE49-F238E27FC236}">
                    <a16:creationId xmlns:a16="http://schemas.microsoft.com/office/drawing/2014/main" id="{88790F2A-C88B-E812-E3D0-21B7B8A25A69}"/>
                  </a:ext>
                </a:extLst>
              </p:cNvPr>
              <p:cNvSpPr txBox="1">
                <a:spLocks noRot="1" noChangeAspect="1" noMove="1" noResize="1" noEditPoints="1" noAdjustHandles="1" noChangeArrowheads="1" noChangeShapeType="1" noTextEdit="1"/>
              </p:cNvSpPr>
              <p:nvPr/>
            </p:nvSpPr>
            <p:spPr>
              <a:xfrm>
                <a:off x="5239411" y="1810097"/>
                <a:ext cx="538284" cy="261610"/>
              </a:xfrm>
              <a:prstGeom prst="rect">
                <a:avLst/>
              </a:prstGeom>
              <a:blipFill>
                <a:blip r:embed="rId12"/>
                <a:stretch>
                  <a:fillRect r="-7865" b="-4651"/>
                </a:stretch>
              </a:blipFill>
              <a:ln>
                <a:no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697227B8-EFF5-6B1E-26A5-8C99C8F28722}"/>
                  </a:ext>
                </a:extLst>
              </p:cNvPr>
              <p:cNvSpPr txBox="1"/>
              <p:nvPr/>
            </p:nvSpPr>
            <p:spPr>
              <a:xfrm>
                <a:off x="4800981" y="3471262"/>
                <a:ext cx="4572000" cy="480324"/>
              </a:xfrm>
              <a:prstGeom prst="rect">
                <a:avLst/>
              </a:prstGeom>
              <a:noFill/>
            </p:spPr>
            <p:txBody>
              <a:bodyPr wrap="square">
                <a:spAutoFit/>
              </a:bodyPr>
              <a:lstStyle/>
              <a:p>
                <a:r>
                  <a:rPr lang="zh-TW" altLang="en-US" sz="1200" dirty="0"/>
                  <a:t>𝜻 </a:t>
                </a:r>
                <a:r>
                  <a:rPr lang="en-US" altLang="zh-TW" sz="1200" dirty="0"/>
                  <a:t>: </a:t>
                </a:r>
                <a:r>
                  <a:rPr lang="en-US" altLang="zh-TW" sz="1200" dirty="0">
                    <a:latin typeface="Cambria" panose="02040503050406030204" pitchFamily="18" charset="0"/>
                    <a:ea typeface="Cambria" panose="02040503050406030204" pitchFamily="18" charset="0"/>
                  </a:rPr>
                  <a:t>Pairs logits</a:t>
                </a:r>
              </a:p>
              <a:p>
                <a14:m>
                  <m:oMath xmlns:m="http://schemas.openxmlformats.org/officeDocument/2006/math">
                    <m:sSubSup>
                      <m:sSubSupPr>
                        <m:ctrlPr>
                          <a:rPr lang="en-US" altLang="zh-TW" sz="1200" b="1" i="1" smtClean="0">
                            <a:solidFill>
                              <a:schemeClr val="tx1"/>
                            </a:solidFill>
                            <a:latin typeface="Cambria Math" panose="02040503050406030204" pitchFamily="18" charset="0"/>
                          </a:rPr>
                        </m:ctrlPr>
                      </m:sSubSupPr>
                      <m:e>
                        <m:r>
                          <a:rPr lang="en-US" altLang="zh-TW" sz="1200" b="1" i="1" smtClean="0">
                            <a:solidFill>
                              <a:schemeClr val="tx1"/>
                            </a:solidFill>
                            <a:latin typeface="Cambria Math" panose="02040503050406030204" pitchFamily="18" charset="0"/>
                          </a:rPr>
                          <m:t>{</m:t>
                        </m:r>
                        <m:r>
                          <a:rPr lang="en-US" altLang="zh-TW" sz="1200" b="1" i="1" smtClean="0">
                            <a:solidFill>
                              <a:schemeClr val="tx1"/>
                            </a:solidFill>
                            <a:latin typeface="Cambria Math" panose="02040503050406030204" pitchFamily="18" charset="0"/>
                          </a:rPr>
                          <m:t>𝒑</m:t>
                        </m:r>
                      </m:e>
                      <m:sub>
                        <m:r>
                          <a:rPr lang="en-US" altLang="zh-TW" sz="1200" b="0" i="1" smtClean="0">
                            <a:solidFill>
                              <a:schemeClr val="tx1"/>
                            </a:solidFill>
                            <a:latin typeface="Cambria Math" panose="02040503050406030204" pitchFamily="18" charset="0"/>
                          </a:rPr>
                          <m:t>𝑎𝑡𝑡𝑟</m:t>
                        </m:r>
                      </m:sub>
                      <m:sup>
                        <m:r>
                          <a:rPr lang="en-US" altLang="zh-TW" sz="1200" b="0" i="1" smtClean="0">
                            <a:solidFill>
                              <a:schemeClr val="tx1"/>
                            </a:solidFill>
                            <a:latin typeface="Cambria Math" panose="02040503050406030204" pitchFamily="18" charset="0"/>
                          </a:rPr>
                          <m:t>𝑎𝑣𝑔</m:t>
                        </m:r>
                      </m:sup>
                    </m:sSubSup>
                    <m:r>
                      <a:rPr lang="en-US" altLang="zh-TW" sz="1200" b="1" i="1" smtClean="0">
                        <a:solidFill>
                          <a:schemeClr val="tx1"/>
                        </a:solidFill>
                        <a:latin typeface="Cambria Math" panose="02040503050406030204" pitchFamily="18" charset="0"/>
                      </a:rPr>
                      <m:t>} ,</m:t>
                    </m:r>
                    <m:sSubSup>
                      <m:sSubSupPr>
                        <m:ctrlPr>
                          <a:rPr lang="en-US" altLang="zh-TW" sz="1200" b="1" i="1">
                            <a:solidFill>
                              <a:schemeClr val="tx1"/>
                            </a:solidFill>
                            <a:latin typeface="Cambria Math" panose="02040503050406030204" pitchFamily="18" charset="0"/>
                          </a:rPr>
                        </m:ctrlPr>
                      </m:sSubSupPr>
                      <m:e>
                        <m:r>
                          <a:rPr lang="en-US" altLang="zh-TW" sz="1200" b="1" i="1">
                            <a:solidFill>
                              <a:schemeClr val="tx1"/>
                            </a:solidFill>
                            <a:latin typeface="Cambria Math" panose="02040503050406030204" pitchFamily="18" charset="0"/>
                          </a:rPr>
                          <m:t>{</m:t>
                        </m:r>
                        <m:r>
                          <a:rPr lang="en-US" altLang="zh-TW" sz="1200" b="1" i="1">
                            <a:solidFill>
                              <a:schemeClr val="tx1"/>
                            </a:solidFill>
                            <a:latin typeface="Cambria Math" panose="02040503050406030204" pitchFamily="18" charset="0"/>
                          </a:rPr>
                          <m:t>𝒑</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𝑚𝑎𝑥</m:t>
                        </m:r>
                      </m:sup>
                    </m:sSubSup>
                    <m:r>
                      <a:rPr lang="en-US" altLang="zh-TW" sz="1200" b="1" i="1">
                        <a:solidFill>
                          <a:schemeClr val="tx1"/>
                        </a:solidFill>
                        <a:latin typeface="Cambria Math" panose="02040503050406030204" pitchFamily="18" charset="0"/>
                      </a:rPr>
                      <m:t>}</m:t>
                    </m:r>
                    <m:r>
                      <a:rPr lang="en-US" altLang="zh-TW" sz="1200" b="1" i="1" smtClean="0">
                        <a:solidFill>
                          <a:schemeClr val="tx1"/>
                        </a:solidFill>
                        <a:latin typeface="Cambria Math" panose="02040503050406030204" pitchFamily="18" charset="0"/>
                      </a:rPr>
                      <m:t>,</m:t>
                    </m:r>
                    <m:r>
                      <a:rPr lang="en-US" altLang="zh-TW" sz="1200" b="1" i="1">
                        <a:solidFill>
                          <a:schemeClr val="tx1"/>
                        </a:solidFill>
                        <a:latin typeface="Cambria Math" panose="02040503050406030204" pitchFamily="18" charset="0"/>
                      </a:rPr>
                      <m:t>{</m:t>
                    </m:r>
                    <m:sSubSup>
                      <m:sSubSupPr>
                        <m:ctrlPr>
                          <a:rPr lang="en-US" altLang="zh-TW" sz="1200" b="1" i="1">
                            <a:solidFill>
                              <a:schemeClr val="tx1"/>
                            </a:solidFill>
                            <a:latin typeface="Cambria Math" panose="02040503050406030204" pitchFamily="18" charset="0"/>
                          </a:rPr>
                        </m:ctrlPr>
                      </m:sSubSupPr>
                      <m:e>
                        <m:r>
                          <a:rPr lang="en-US" altLang="zh-TW" sz="1200" b="1" i="1">
                            <a:solidFill>
                              <a:schemeClr val="tx1"/>
                            </a:solidFill>
                            <a:latin typeface="Cambria Math" panose="02040503050406030204" pitchFamily="18" charset="0"/>
                          </a:rPr>
                          <m:t>𝒑</m:t>
                        </m:r>
                      </m:e>
                      <m:sub>
                        <m:r>
                          <a:rPr lang="en-US" altLang="zh-TW" sz="1200" i="1">
                            <a:solidFill>
                              <a:schemeClr val="tx1"/>
                            </a:solidFill>
                            <a:latin typeface="Cambria Math" panose="02040503050406030204" pitchFamily="18" charset="0"/>
                          </a:rPr>
                          <m:t>𝑎𝑡𝑡𝑟</m:t>
                        </m:r>
                      </m:sub>
                      <m:sup>
                        <m:r>
                          <a:rPr lang="en-US" altLang="zh-TW" sz="1200" i="1">
                            <a:solidFill>
                              <a:schemeClr val="tx1"/>
                            </a:solidFill>
                            <a:latin typeface="Cambria Math" panose="02040503050406030204" pitchFamily="18" charset="0"/>
                          </a:rPr>
                          <m:t>𝑚𝑎𝑡𝑐h</m:t>
                        </m:r>
                      </m:sup>
                    </m:sSubSup>
                    <m:r>
                      <a:rPr lang="en-US" altLang="zh-TW" sz="1200" b="1" i="1">
                        <a:solidFill>
                          <a:schemeClr val="tx1"/>
                        </a:solidFill>
                        <a:latin typeface="Cambria Math" panose="02040503050406030204" pitchFamily="18" charset="0"/>
                      </a:rPr>
                      <m:t>}</m:t>
                    </m:r>
                  </m:oMath>
                </a14:m>
                <a:r>
                  <a:rPr lang="en-US" altLang="zh-TW" sz="1200" dirty="0"/>
                  <a:t>: </a:t>
                </a:r>
                <a:r>
                  <a:rPr lang="en-US" altLang="zh-TW" sz="1200" dirty="0">
                    <a:latin typeface="Cambria" panose="02040503050406030204" pitchFamily="18" charset="0"/>
                    <a:ea typeface="Cambria" panose="02040503050406030204" pitchFamily="18" charset="0"/>
                  </a:rPr>
                  <a:t>Attribute Prediction Probability</a:t>
                </a:r>
              </a:p>
            </p:txBody>
          </p:sp>
        </mc:Choice>
        <mc:Fallback xmlns="">
          <p:sp>
            <p:nvSpPr>
              <p:cNvPr id="76" name="文字方塊 75">
                <a:extLst>
                  <a:ext uri="{FF2B5EF4-FFF2-40B4-BE49-F238E27FC236}">
                    <a16:creationId xmlns:a16="http://schemas.microsoft.com/office/drawing/2014/main" id="{697227B8-EFF5-6B1E-26A5-8C99C8F28722}"/>
                  </a:ext>
                </a:extLst>
              </p:cNvPr>
              <p:cNvSpPr txBox="1">
                <a:spLocks noRot="1" noChangeAspect="1" noMove="1" noResize="1" noEditPoints="1" noAdjustHandles="1" noChangeArrowheads="1" noChangeShapeType="1" noTextEdit="1"/>
              </p:cNvSpPr>
              <p:nvPr/>
            </p:nvSpPr>
            <p:spPr>
              <a:xfrm>
                <a:off x="4800981" y="3471262"/>
                <a:ext cx="4572000" cy="480324"/>
              </a:xfrm>
              <a:prstGeom prst="rect">
                <a:avLst/>
              </a:prstGeom>
              <a:blipFill>
                <a:blip r:embed="rId13"/>
                <a:stretch>
                  <a:fillRect l="-133" t="-1266" b="-7595"/>
                </a:stretch>
              </a:blipFill>
            </p:spPr>
            <p:txBody>
              <a:bodyPr/>
              <a:lstStyle/>
              <a:p>
                <a:r>
                  <a:rPr lang="zh-TW" altLang="en-US">
                    <a:noFill/>
                  </a:rPr>
                  <a:t> </a:t>
                </a:r>
              </a:p>
            </p:txBody>
          </p:sp>
        </mc:Fallback>
      </mc:AlternateContent>
      <p:sp>
        <p:nvSpPr>
          <p:cNvPr id="10" name="頁尾版面配置區 9">
            <a:extLst>
              <a:ext uri="{FF2B5EF4-FFF2-40B4-BE49-F238E27FC236}">
                <a16:creationId xmlns:a16="http://schemas.microsoft.com/office/drawing/2014/main" id="{E2A9F558-6BF8-E4D7-CC77-153A96CD19B8}"/>
              </a:ext>
            </a:extLst>
          </p:cNvPr>
          <p:cNvSpPr>
            <a:spLocks noGrp="1"/>
          </p:cNvSpPr>
          <p:nvPr>
            <p:ph type="ftr" idx="3"/>
          </p:nvPr>
        </p:nvSpPr>
        <p:spPr/>
        <p:txBody>
          <a:bodyPr/>
          <a:lstStyle/>
          <a:p>
            <a:r>
              <a:rPr lang="en-US" altLang="zh-TW"/>
              <a:t>/67</a:t>
            </a:r>
            <a:endParaRPr lang="zh-TW" altLang="en-US" dirty="0"/>
          </a:p>
        </p:txBody>
      </p:sp>
      <p:sp>
        <p:nvSpPr>
          <p:cNvPr id="3" name="投影片編號版面配置區 2">
            <a:extLst>
              <a:ext uri="{FF2B5EF4-FFF2-40B4-BE49-F238E27FC236}">
                <a16:creationId xmlns:a16="http://schemas.microsoft.com/office/drawing/2014/main" id="{4E63EC06-9026-EFE2-065D-751DEF1DFE36}"/>
              </a:ext>
            </a:extLst>
          </p:cNvPr>
          <p:cNvSpPr>
            <a:spLocks noGrp="1"/>
          </p:cNvSpPr>
          <p:nvPr>
            <p:ph type="sldNum" idx="4"/>
          </p:nvPr>
        </p:nvSpPr>
        <p:spPr/>
        <p:txBody>
          <a:body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3195523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1DF2E727-FCAC-5A93-50D8-AA755D4634C9}"/>
              </a:ext>
            </a:extLst>
          </p:cNvPr>
          <p:cNvSpPr/>
          <p:nvPr/>
        </p:nvSpPr>
        <p:spPr bwMode="auto">
          <a:xfrm>
            <a:off x="268207" y="108961"/>
            <a:ext cx="2152705" cy="584775"/>
          </a:xfrm>
          <a:prstGeom prst="rect">
            <a:avLst/>
          </a:prstGeom>
          <a:noFill/>
        </p:spPr>
        <p:txBody>
          <a:bodyPr wrap="none">
            <a:spAutoFit/>
          </a:bodyPr>
          <a:lstStyle/>
          <a:p>
            <a:pPr>
              <a:defRPr/>
            </a:pPr>
            <a:r>
              <a:rPr lang="zh-CN" altLang="en-US"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a:t>
            </a:r>
            <a:br>
              <a:rPr lang="en-US" altLang="zh-CN" sz="16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Summary</a:t>
            </a:r>
            <a:endParaRPr lang="zh-TW"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字方塊 12">
            <a:extLst>
              <a:ext uri="{FF2B5EF4-FFF2-40B4-BE49-F238E27FC236}">
                <a16:creationId xmlns:a16="http://schemas.microsoft.com/office/drawing/2014/main" id="{719E6A7E-AEE0-F0A8-0C3D-D3E587F90B19}"/>
              </a:ext>
            </a:extLst>
          </p:cNvPr>
          <p:cNvSpPr txBox="1"/>
          <p:nvPr/>
        </p:nvSpPr>
        <p:spPr>
          <a:xfrm>
            <a:off x="474820" y="983185"/>
            <a:ext cx="8194359" cy="1169551"/>
          </a:xfrm>
          <a:prstGeom prst="rect">
            <a:avLst/>
          </a:prstGeom>
          <a:noFill/>
        </p:spPr>
        <p:txBody>
          <a:bodyPr wrap="square">
            <a:spAutoFit/>
          </a:bodyPr>
          <a:lstStyle/>
          <a:p>
            <a:pPr marL="285750" indent="-285750">
              <a:buFont typeface="Arial" panose="020B0604020202020204" pitchFamily="34" charset="0"/>
              <a:buChar char="•"/>
            </a:pPr>
            <a:r>
              <a:rPr lang="en-US" altLang="zh-TW" dirty="0">
                <a:latin typeface="Cambria" panose="02040503050406030204" pitchFamily="18" charset="0"/>
              </a:rPr>
              <a:t>SPE, our proposed method, effectively resolves model uncertainty issues. It does this without depending on traditional model calibration techniques like dropout or temperature scaling.</a:t>
            </a:r>
          </a:p>
          <a:p>
            <a:pPr marL="285750" indent="-285750">
              <a:buFont typeface="Arial" panose="020B0604020202020204" pitchFamily="34" charset="0"/>
              <a:buChar char="•"/>
            </a:pPr>
            <a:endParaRPr lang="en-US" altLang="zh-TW" dirty="0">
              <a:latin typeface="Cambria" panose="02040503050406030204" pitchFamily="18" charset="0"/>
            </a:endParaRPr>
          </a:p>
          <a:p>
            <a:pPr marL="285750" indent="-285750">
              <a:buFont typeface="Arial" panose="020B0604020202020204" pitchFamily="34" charset="0"/>
              <a:buChar char="•"/>
            </a:pPr>
            <a:r>
              <a:rPr lang="en-US" altLang="zh-TW" dirty="0">
                <a:latin typeface="Cambria" panose="02040503050406030204" pitchFamily="18" charset="0"/>
              </a:rPr>
              <a:t>The application of HMOE allows the integration of the capabilities of SOE, POE and SPE. This integration results in improved overall performance.</a:t>
            </a:r>
            <a:endParaRPr lang="zh-TW" altLang="en-US" dirty="0">
              <a:latin typeface="Cambria" panose="02040503050406030204" pitchFamily="18" charset="0"/>
            </a:endParaRPr>
          </a:p>
        </p:txBody>
      </p:sp>
      <p:graphicFrame>
        <p:nvGraphicFramePr>
          <p:cNvPr id="14" name="表格 13">
            <a:extLst>
              <a:ext uri="{FF2B5EF4-FFF2-40B4-BE49-F238E27FC236}">
                <a16:creationId xmlns:a16="http://schemas.microsoft.com/office/drawing/2014/main" id="{E6E1716D-04CF-80F2-10A4-AFCE6A0653D5}"/>
              </a:ext>
            </a:extLst>
          </p:cNvPr>
          <p:cNvGraphicFramePr>
            <a:graphicFrameLocks noGrp="1"/>
          </p:cNvGraphicFramePr>
          <p:nvPr>
            <p:extLst>
              <p:ext uri="{D42A27DB-BD31-4B8C-83A1-F6EECF244321}">
                <p14:modId xmlns:p14="http://schemas.microsoft.com/office/powerpoint/2010/main" val="2128691975"/>
              </p:ext>
            </p:extLst>
          </p:nvPr>
        </p:nvGraphicFramePr>
        <p:xfrm>
          <a:off x="615818" y="2152736"/>
          <a:ext cx="7505207" cy="1256354"/>
        </p:xfrm>
        <a:graphic>
          <a:graphicData uri="http://schemas.openxmlformats.org/drawingml/2006/table">
            <a:tbl>
              <a:tblPr firstRow="1" bandRow="1">
                <a:tableStyleId>{7DF18680-E054-41AD-8BC1-D1AEF772440D}</a:tableStyleId>
              </a:tblPr>
              <a:tblGrid>
                <a:gridCol w="1295094">
                  <a:extLst>
                    <a:ext uri="{9D8B030D-6E8A-4147-A177-3AD203B41FA5}">
                      <a16:colId xmlns:a16="http://schemas.microsoft.com/office/drawing/2014/main" val="3971096817"/>
                    </a:ext>
                  </a:extLst>
                </a:gridCol>
                <a:gridCol w="891360">
                  <a:extLst>
                    <a:ext uri="{9D8B030D-6E8A-4147-A177-3AD203B41FA5}">
                      <a16:colId xmlns:a16="http://schemas.microsoft.com/office/drawing/2014/main" val="738744283"/>
                    </a:ext>
                  </a:extLst>
                </a:gridCol>
                <a:gridCol w="1077496">
                  <a:extLst>
                    <a:ext uri="{9D8B030D-6E8A-4147-A177-3AD203B41FA5}">
                      <a16:colId xmlns:a16="http://schemas.microsoft.com/office/drawing/2014/main" val="1700329198"/>
                    </a:ext>
                  </a:extLst>
                </a:gridCol>
                <a:gridCol w="1087984">
                  <a:extLst>
                    <a:ext uri="{9D8B030D-6E8A-4147-A177-3AD203B41FA5}">
                      <a16:colId xmlns:a16="http://schemas.microsoft.com/office/drawing/2014/main" val="2559705334"/>
                    </a:ext>
                  </a:extLst>
                </a:gridCol>
                <a:gridCol w="1020023">
                  <a:extLst>
                    <a:ext uri="{9D8B030D-6E8A-4147-A177-3AD203B41FA5}">
                      <a16:colId xmlns:a16="http://schemas.microsoft.com/office/drawing/2014/main" val="492955231"/>
                    </a:ext>
                  </a:extLst>
                </a:gridCol>
                <a:gridCol w="1066625">
                  <a:extLst>
                    <a:ext uri="{9D8B030D-6E8A-4147-A177-3AD203B41FA5}">
                      <a16:colId xmlns:a16="http://schemas.microsoft.com/office/drawing/2014/main" val="3397304702"/>
                    </a:ext>
                  </a:extLst>
                </a:gridCol>
                <a:gridCol w="1066625">
                  <a:extLst>
                    <a:ext uri="{9D8B030D-6E8A-4147-A177-3AD203B41FA5}">
                      <a16:colId xmlns:a16="http://schemas.microsoft.com/office/drawing/2014/main" val="1897797984"/>
                    </a:ext>
                  </a:extLst>
                </a:gridCol>
              </a:tblGrid>
              <a:tr h="515297">
                <a:tc>
                  <a:txBody>
                    <a:bodyPr/>
                    <a:lstStyle/>
                    <a:p>
                      <a:pPr algn="ctr"/>
                      <a:r>
                        <a:rPr lang="en-US" altLang="zh-TW" sz="1200" dirty="0"/>
                        <a:t>Dataset:</a:t>
                      </a:r>
                    </a:p>
                    <a:p>
                      <a:pPr algn="ctr" fontAlgn="b"/>
                      <a:r>
                        <a:rPr lang="en-US" altLang="zh-TW" sz="1200" b="1" dirty="0">
                          <a:effectLst/>
                        </a:rPr>
                        <a:t>UT-Zappos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t>HMOE-SOE</a:t>
                      </a:r>
                      <a:endParaRPr lang="en-US" altLang="zh-TW" sz="12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HMOE-POE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TW" sz="1200" b="1" i="0" u="none" strike="noStrike" kern="0" cap="none" spc="0" normalizeH="0" baseline="0" noProof="0" dirty="0">
                          <a:ln>
                            <a:noFill/>
                          </a:ln>
                          <a:solidFill>
                            <a:srgbClr val="FFFFFF"/>
                          </a:solidFill>
                          <a:effectLst/>
                          <a:uLnTx/>
                          <a:uFillTx/>
                          <a:latin typeface="Arial"/>
                          <a:ea typeface="新細明體" panose="02020500000000000000" pitchFamily="18" charset="-120"/>
                          <a:cs typeface="+mn-cs"/>
                          <a:sym typeface="Arial"/>
                        </a:rPr>
                        <a:t>HMOE-SPE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POE</a:t>
                      </a:r>
                    </a:p>
                  </a:txBody>
                  <a:tcPr anchor="ctr"/>
                </a:tc>
                <a:extLst>
                  <a:ext uri="{0D108BD9-81ED-4DB2-BD59-A6C34878D82A}">
                    <a16:rowId xmlns:a16="http://schemas.microsoft.com/office/drawing/2014/main" val="2450222620"/>
                  </a:ext>
                </a:extLst>
              </a:tr>
              <a:tr h="31669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effectLst/>
                        </a:rPr>
                        <a:t>ep123 acc (↑)</a:t>
                      </a:r>
                    </a:p>
                  </a:txBody>
                  <a:tcPr anchor="ctr"/>
                </a:tc>
                <a:tc>
                  <a:txBody>
                    <a:bodyPr/>
                    <a:lstStyle/>
                    <a:p>
                      <a:pPr algn="ctr" fontAlgn="ctr"/>
                      <a:r>
                        <a:rPr lang="en-US" altLang="zh-TW" sz="1000" b="1" i="0" u="none" strike="noStrike" cap="none" dirty="0">
                          <a:solidFill>
                            <a:srgbClr val="FF0000"/>
                          </a:solidFill>
                          <a:effectLst/>
                          <a:latin typeface="Arial (本文)"/>
                          <a:ea typeface="+mn-ea"/>
                          <a:cs typeface="+mn-cs"/>
                          <a:sym typeface="Arial"/>
                        </a:rPr>
                        <a:t>0.5372 ±0.004</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0.5349 ±0.003</a:t>
                      </a:r>
                    </a:p>
                  </a:txBody>
                  <a:tcPr marL="7620" marR="7620" marT="7620" marB="0" anchor="ctr"/>
                </a:tc>
                <a:tc>
                  <a:txBody>
                    <a:bodyPr/>
                    <a:lstStyle/>
                    <a:p>
                      <a:pPr algn="ctr" fontAlgn="ctr"/>
                      <a:r>
                        <a:rPr lang="en-US" altLang="zh-TW" sz="1000" b="0" i="0" u="none" strike="noStrike" cap="none">
                          <a:solidFill>
                            <a:srgbClr val="000000"/>
                          </a:solidFill>
                          <a:effectLst/>
                          <a:latin typeface="Arial (本文)"/>
                          <a:ea typeface="新細明體" panose="02020500000000000000" pitchFamily="18" charset="-120"/>
                          <a:cs typeface="+mn-cs"/>
                          <a:sym typeface="Arial"/>
                        </a:rPr>
                        <a:t>0.5312 ±0.001</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0.5290 ±0.003</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0.5275 ±0.001</a:t>
                      </a:r>
                    </a:p>
                  </a:txBody>
                  <a:tcPr marL="7620" marR="7620" marT="7620" marB="0" anchor="ctr"/>
                </a:tc>
                <a:extLst>
                  <a:ext uri="{0D108BD9-81ED-4DB2-BD59-A6C34878D82A}">
                    <a16:rowId xmlns:a16="http://schemas.microsoft.com/office/drawing/2014/main" val="4139073243"/>
                  </a:ext>
                </a:extLst>
              </a:tr>
              <a:tr h="42436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50" dirty="0">
                          <a:effectLst/>
                        </a:rPr>
                        <a:t>ep123 F1 score(↑)</a:t>
                      </a:r>
                    </a:p>
                  </a:txBody>
                  <a:tcPr anchor="ctr"/>
                </a:tc>
                <a:tc>
                  <a:txBody>
                    <a:bodyPr/>
                    <a:lstStyle/>
                    <a:p>
                      <a:pPr algn="ctr" fontAlgn="ctr"/>
                      <a:r>
                        <a:rPr lang="en-US" altLang="zh-TW" sz="1000" b="1" i="0" u="none" strike="noStrike" cap="none" dirty="0">
                          <a:solidFill>
                            <a:srgbClr val="FF0000"/>
                          </a:solidFill>
                          <a:effectLst/>
                          <a:latin typeface="Arial (本文)"/>
                          <a:ea typeface="+mn-ea"/>
                          <a:cs typeface="+mn-cs"/>
                          <a:sym typeface="Arial"/>
                        </a:rPr>
                        <a:t>0.2977 ±0.004</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0.2962 ±0.005</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0.2909 ±0.008</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0.2866 ±0.009</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0.2918 ±0.008</a:t>
                      </a:r>
                    </a:p>
                  </a:txBody>
                  <a:tcPr marL="7620" marR="7620" marT="7620" marB="0" anchor="ctr"/>
                </a:tc>
                <a:tc>
                  <a:txBody>
                    <a:bodyPr/>
                    <a:lstStyle/>
                    <a:p>
                      <a:pPr algn="ctr" fontAlgn="ctr"/>
                      <a:r>
                        <a:rPr lang="en-US" altLang="zh-TW" sz="1000" b="0" i="0" u="none" strike="noStrike" cap="none" dirty="0">
                          <a:solidFill>
                            <a:srgbClr val="000000"/>
                          </a:solidFill>
                          <a:effectLst/>
                          <a:latin typeface="Arial (本文)"/>
                          <a:ea typeface="新細明體" panose="02020500000000000000" pitchFamily="18" charset="-120"/>
                          <a:cs typeface="+mn-cs"/>
                          <a:sym typeface="Arial"/>
                        </a:rPr>
                        <a:t>0.2866 ±0.009</a:t>
                      </a:r>
                    </a:p>
                  </a:txBody>
                  <a:tcPr marL="7620" marR="7620" marT="7620" marB="0" anchor="ctr"/>
                </a:tc>
                <a:extLst>
                  <a:ext uri="{0D108BD9-81ED-4DB2-BD59-A6C34878D82A}">
                    <a16:rowId xmlns:a16="http://schemas.microsoft.com/office/drawing/2014/main" val="3020488897"/>
                  </a:ext>
                </a:extLst>
              </a:tr>
            </a:tbl>
          </a:graphicData>
        </a:graphic>
      </p:graphicFrame>
      <p:graphicFrame>
        <p:nvGraphicFramePr>
          <p:cNvPr id="3" name="表格 2">
            <a:extLst>
              <a:ext uri="{FF2B5EF4-FFF2-40B4-BE49-F238E27FC236}">
                <a16:creationId xmlns:a16="http://schemas.microsoft.com/office/drawing/2014/main" id="{AA425A8B-D3C7-1792-34F8-F446156B7BF5}"/>
              </a:ext>
            </a:extLst>
          </p:cNvPr>
          <p:cNvGraphicFramePr>
            <a:graphicFrameLocks noGrp="1"/>
          </p:cNvGraphicFramePr>
          <p:nvPr>
            <p:extLst>
              <p:ext uri="{D42A27DB-BD31-4B8C-83A1-F6EECF244321}">
                <p14:modId xmlns:p14="http://schemas.microsoft.com/office/powerpoint/2010/main" val="3401930169"/>
              </p:ext>
            </p:extLst>
          </p:nvPr>
        </p:nvGraphicFramePr>
        <p:xfrm>
          <a:off x="615817" y="3454589"/>
          <a:ext cx="7505208" cy="1269832"/>
        </p:xfrm>
        <a:graphic>
          <a:graphicData uri="http://schemas.openxmlformats.org/drawingml/2006/table">
            <a:tbl>
              <a:tblPr firstRow="1" bandRow="1">
                <a:tableStyleId>{7DF18680-E054-41AD-8BC1-D1AEF772440D}</a:tableStyleId>
              </a:tblPr>
              <a:tblGrid>
                <a:gridCol w="1295096">
                  <a:extLst>
                    <a:ext uri="{9D8B030D-6E8A-4147-A177-3AD203B41FA5}">
                      <a16:colId xmlns:a16="http://schemas.microsoft.com/office/drawing/2014/main" val="3971096817"/>
                    </a:ext>
                  </a:extLst>
                </a:gridCol>
                <a:gridCol w="891360">
                  <a:extLst>
                    <a:ext uri="{9D8B030D-6E8A-4147-A177-3AD203B41FA5}">
                      <a16:colId xmlns:a16="http://schemas.microsoft.com/office/drawing/2014/main" val="738744283"/>
                    </a:ext>
                  </a:extLst>
                </a:gridCol>
                <a:gridCol w="1077497">
                  <a:extLst>
                    <a:ext uri="{9D8B030D-6E8A-4147-A177-3AD203B41FA5}">
                      <a16:colId xmlns:a16="http://schemas.microsoft.com/office/drawing/2014/main" val="1700329198"/>
                    </a:ext>
                  </a:extLst>
                </a:gridCol>
                <a:gridCol w="1087984">
                  <a:extLst>
                    <a:ext uri="{9D8B030D-6E8A-4147-A177-3AD203B41FA5}">
                      <a16:colId xmlns:a16="http://schemas.microsoft.com/office/drawing/2014/main" val="2559705334"/>
                    </a:ext>
                  </a:extLst>
                </a:gridCol>
                <a:gridCol w="1020023">
                  <a:extLst>
                    <a:ext uri="{9D8B030D-6E8A-4147-A177-3AD203B41FA5}">
                      <a16:colId xmlns:a16="http://schemas.microsoft.com/office/drawing/2014/main" val="492955231"/>
                    </a:ext>
                  </a:extLst>
                </a:gridCol>
                <a:gridCol w="1066624">
                  <a:extLst>
                    <a:ext uri="{9D8B030D-6E8A-4147-A177-3AD203B41FA5}">
                      <a16:colId xmlns:a16="http://schemas.microsoft.com/office/drawing/2014/main" val="3397304702"/>
                    </a:ext>
                  </a:extLst>
                </a:gridCol>
                <a:gridCol w="1066624">
                  <a:extLst>
                    <a:ext uri="{9D8B030D-6E8A-4147-A177-3AD203B41FA5}">
                      <a16:colId xmlns:a16="http://schemas.microsoft.com/office/drawing/2014/main" val="1897797984"/>
                    </a:ext>
                  </a:extLst>
                </a:gridCol>
              </a:tblGrid>
              <a:tr h="515297">
                <a:tc>
                  <a:txBody>
                    <a:bodyPr/>
                    <a:lstStyle/>
                    <a:p>
                      <a:pPr algn="ctr"/>
                      <a:r>
                        <a:rPr lang="en-US" altLang="zh-TW" sz="1200" dirty="0"/>
                        <a:t>Dataset: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b="1" dirty="0">
                          <a:effectLst/>
                        </a:rPr>
                        <a:t>MIT-States</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SPE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HMOE-SOE</a:t>
                      </a:r>
                      <a:endParaRPr lang="en-US" altLang="zh-TW" sz="14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HMOE-POE</a:t>
                      </a:r>
                      <a:endParaRPr lang="en-US" altLang="zh-TW" sz="14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dirty="0"/>
                        <a:t>HMOE-SPE</a:t>
                      </a:r>
                      <a:endParaRPr lang="en-US" altLang="zh-TW" sz="1400" dirty="0">
                        <a:effectLst/>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SOE</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400" dirty="0">
                          <a:effectLst/>
                        </a:rPr>
                        <a:t>POE</a:t>
                      </a:r>
                    </a:p>
                  </a:txBody>
                  <a:tcPr anchor="ctr"/>
                </a:tc>
                <a:extLst>
                  <a:ext uri="{0D108BD9-81ED-4DB2-BD59-A6C34878D82A}">
                    <a16:rowId xmlns:a16="http://schemas.microsoft.com/office/drawing/2014/main" val="2450222620"/>
                  </a:ext>
                </a:extLst>
              </a:tr>
              <a:tr h="32731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200" dirty="0">
                          <a:effectLst/>
                        </a:rPr>
                        <a:t>ep123 acc (↑)</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0.3110 ±0.008</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0.3044 ±0.019</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0.2667 ±0.009</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0.2568 ±0.013</a:t>
                      </a:r>
                    </a:p>
                  </a:txBody>
                  <a:tcPr marL="7620" marR="7620" marT="7620" marB="0" anchor="ctr"/>
                </a:tc>
                <a:tc>
                  <a:txBody>
                    <a:bodyPr/>
                    <a:lstStyle/>
                    <a:p>
                      <a:pPr algn="ctr" fontAlgn="ctr"/>
                      <a:r>
                        <a:rPr lang="en-US" altLang="zh-TW" sz="900" b="0" i="0" u="none" strike="noStrike">
                          <a:solidFill>
                            <a:srgbClr val="000000"/>
                          </a:solidFill>
                          <a:effectLst/>
                          <a:latin typeface="Arial (本文)"/>
                          <a:ea typeface="新細明體" panose="02020500000000000000" pitchFamily="18" charset="-120"/>
                        </a:rPr>
                        <a:t>0.2908 ±0.028</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0.2568 ±0.013</a:t>
                      </a:r>
                    </a:p>
                  </a:txBody>
                  <a:tcPr marL="7620" marR="7620" marT="7620" marB="0" anchor="ctr"/>
                </a:tc>
                <a:extLst>
                  <a:ext uri="{0D108BD9-81ED-4DB2-BD59-A6C34878D82A}">
                    <a16:rowId xmlns:a16="http://schemas.microsoft.com/office/drawing/2014/main" val="4139073243"/>
                  </a:ext>
                </a:extLst>
              </a:tr>
              <a:tr h="424362">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dirty="0">
                          <a:effectLst/>
                        </a:rPr>
                        <a:t>ep123 F1 score(↑)</a:t>
                      </a:r>
                    </a:p>
                  </a:txBody>
                  <a:tcPr anchor="ctr"/>
                </a:tc>
                <a:tc>
                  <a:txBody>
                    <a:bodyPr/>
                    <a:lstStyle/>
                    <a:p>
                      <a:pPr algn="ctr" fontAlgn="ctr"/>
                      <a:r>
                        <a:rPr lang="en-US" altLang="zh-TW" sz="900" b="1" i="0" u="none" strike="noStrike" dirty="0">
                          <a:solidFill>
                            <a:srgbClr val="FF0000"/>
                          </a:solidFill>
                          <a:effectLst/>
                          <a:latin typeface="Arial (本文)"/>
                          <a:ea typeface="新細明體" panose="02020500000000000000" pitchFamily="18" charset="-120"/>
                        </a:rPr>
                        <a:t>0.2412 ±0.003</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0.2387 ±0.010</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0.2183 ±0.009</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0.2116 ±0.011</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0.2349 ±0.016</a:t>
                      </a:r>
                    </a:p>
                  </a:txBody>
                  <a:tcPr marL="7620" marR="7620" marT="7620" marB="0" anchor="ctr"/>
                </a:tc>
                <a:tc>
                  <a:txBody>
                    <a:bodyPr/>
                    <a:lstStyle/>
                    <a:p>
                      <a:pPr algn="ctr" fontAlgn="ctr"/>
                      <a:r>
                        <a:rPr lang="en-US" altLang="zh-TW" sz="900" b="0" i="0" u="none" strike="noStrike" dirty="0">
                          <a:solidFill>
                            <a:srgbClr val="000000"/>
                          </a:solidFill>
                          <a:effectLst/>
                          <a:latin typeface="Arial (本文)"/>
                          <a:ea typeface="新細明體" panose="02020500000000000000" pitchFamily="18" charset="-120"/>
                        </a:rPr>
                        <a:t>0.2116 ±0.011</a:t>
                      </a:r>
                    </a:p>
                  </a:txBody>
                  <a:tcPr marL="7620" marR="7620" marT="7620" marB="0" anchor="ctr"/>
                </a:tc>
                <a:extLst>
                  <a:ext uri="{0D108BD9-81ED-4DB2-BD59-A6C34878D82A}">
                    <a16:rowId xmlns:a16="http://schemas.microsoft.com/office/drawing/2014/main" val="1119432012"/>
                  </a:ext>
                </a:extLst>
              </a:tr>
            </a:tbl>
          </a:graphicData>
        </a:graphic>
      </p:graphicFrame>
      <p:sp>
        <p:nvSpPr>
          <p:cNvPr id="2" name="頁尾版面配置區 1">
            <a:extLst>
              <a:ext uri="{FF2B5EF4-FFF2-40B4-BE49-F238E27FC236}">
                <a16:creationId xmlns:a16="http://schemas.microsoft.com/office/drawing/2014/main" id="{9F474711-3EAC-B1A3-0785-AB4288520117}"/>
              </a:ext>
            </a:extLst>
          </p:cNvPr>
          <p:cNvSpPr>
            <a:spLocks noGrp="1"/>
          </p:cNvSpPr>
          <p:nvPr>
            <p:ph type="ftr" idx="3"/>
          </p:nvPr>
        </p:nvSpPr>
        <p:spPr/>
        <p:txBody>
          <a:bodyPr/>
          <a:lstStyle/>
          <a:p>
            <a:r>
              <a:rPr lang="en-US" altLang="zh-TW"/>
              <a:t>/67</a:t>
            </a:r>
            <a:endParaRPr lang="zh-TW" altLang="en-US" dirty="0"/>
          </a:p>
        </p:txBody>
      </p:sp>
      <p:sp>
        <p:nvSpPr>
          <p:cNvPr id="5" name="投影片編號版面配置區 4">
            <a:extLst>
              <a:ext uri="{FF2B5EF4-FFF2-40B4-BE49-F238E27FC236}">
                <a16:creationId xmlns:a16="http://schemas.microsoft.com/office/drawing/2014/main" id="{B8986F17-D8D0-D1E2-E206-5E9D212CAEB2}"/>
              </a:ext>
            </a:extLst>
          </p:cNvPr>
          <p:cNvSpPr>
            <a:spLocks noGrp="1"/>
          </p:cNvSpPr>
          <p:nvPr>
            <p:ph type="sldNum" idx="4"/>
          </p:nvPr>
        </p:nvSpPr>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415843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PS">
  <a:themeElements>
    <a:clrScheme name="答辩蓝色">
      <a:dk1>
        <a:srgbClr val="000000"/>
      </a:dk1>
      <a:lt1>
        <a:srgbClr val="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64240</TotalTime>
  <Words>14794</Words>
  <Application>Microsoft Office PowerPoint</Application>
  <PresentationFormat>如螢幕大小 (16:9)</PresentationFormat>
  <Paragraphs>2297</Paragraphs>
  <Slides>76</Slides>
  <Notes>76</Notes>
  <HiddenSlides>0</HiddenSlides>
  <MMClips>0</MMClips>
  <ScaleCrop>false</ScaleCrop>
  <HeadingPairs>
    <vt:vector size="6" baseType="variant">
      <vt:variant>
        <vt:lpstr>使用字型</vt:lpstr>
      </vt:variant>
      <vt:variant>
        <vt:i4>12</vt:i4>
      </vt:variant>
      <vt:variant>
        <vt:lpstr>佈景主題</vt:lpstr>
      </vt:variant>
      <vt:variant>
        <vt:i4>1</vt:i4>
      </vt:variant>
      <vt:variant>
        <vt:lpstr>投影片標題</vt:lpstr>
      </vt:variant>
      <vt:variant>
        <vt:i4>76</vt:i4>
      </vt:variant>
    </vt:vector>
  </HeadingPairs>
  <TitlesOfParts>
    <vt:vector size="89" baseType="lpstr">
      <vt:lpstr>Arial (本文)</vt:lpstr>
      <vt:lpstr>Gill Sans</vt:lpstr>
      <vt:lpstr>微软雅黑</vt:lpstr>
      <vt:lpstr>微软雅黑</vt:lpstr>
      <vt:lpstr>Söhne</vt:lpstr>
      <vt:lpstr>Söhne Mono</vt:lpstr>
      <vt:lpstr>Arial</vt:lpstr>
      <vt:lpstr>Calibri</vt:lpstr>
      <vt:lpstr>Cambria</vt:lpstr>
      <vt:lpstr>Cambria Math</vt:lpstr>
      <vt:lpstr>Courier New</vt:lpstr>
      <vt:lpstr>Times New Roman</vt:lpstr>
      <vt:lpstr>WPS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USER</dc:creator>
  <cp:lastModifiedBy>峻緯 周</cp:lastModifiedBy>
  <cp:revision>911</cp:revision>
  <dcterms:created xsi:type="dcterms:W3CDTF">2017-05-01T12:27:00Z</dcterms:created>
  <dcterms:modified xsi:type="dcterms:W3CDTF">2024-07-17T04:06:32Z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